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56" r:id="rId8"/>
    <p:sldId id="264" r:id="rId9"/>
    <p:sldId id="265" r:id="rId10"/>
    <p:sldId id="266" r:id="rId11"/>
    <p:sldId id="267" r:id="rId12"/>
    <p:sldId id="268" r:id="rId13"/>
    <p:sldId id="269" r:id="rId14"/>
    <p:sldId id="286" r:id="rId15"/>
    <p:sldId id="271" r:id="rId16"/>
    <p:sldId id="272" r:id="rId17"/>
    <p:sldId id="270" r:id="rId18"/>
    <p:sldId id="273" r:id="rId19"/>
    <p:sldId id="274" r:id="rId20"/>
    <p:sldId id="287" r:id="rId21"/>
    <p:sldId id="276" r:id="rId22"/>
    <p:sldId id="285" r:id="rId23"/>
    <p:sldId id="288" r:id="rId24"/>
    <p:sldId id="289" r:id="rId25"/>
    <p:sldId id="290" r:id="rId26"/>
    <p:sldId id="291" r:id="rId27"/>
    <p:sldId id="292" r:id="rId28"/>
    <p:sldId id="293" r:id="rId29"/>
    <p:sldId id="294" r:id="rId30"/>
    <p:sldId id="295" r:id="rId31"/>
    <p:sldId id="281" r:id="rId32"/>
  </p:sldIdLst>
  <p:sldSz cx="9144000" cy="6858000" type="screen4x3"/>
  <p:notesSz cx="6781800" cy="99187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9" autoAdjust="0"/>
    <p:restoredTop sz="86429" autoAdjust="0"/>
  </p:normalViewPr>
  <p:slideViewPr>
    <p:cSldViewPr>
      <p:cViewPr varScale="1">
        <p:scale>
          <a:sx n="114" d="100"/>
          <a:sy n="114" d="100"/>
        </p:scale>
        <p:origin x="-1566" y="-96"/>
      </p:cViewPr>
      <p:guideLst>
        <p:guide orient="horz" pos="2160"/>
        <p:guide pos="2880"/>
      </p:guideLst>
    </p:cSldViewPr>
  </p:slideViewPr>
  <p:outlineViewPr>
    <p:cViewPr>
      <p:scale>
        <a:sx n="33" d="100"/>
        <a:sy n="33" d="100"/>
      </p:scale>
      <p:origin x="0" y="13782"/>
    </p:cViewPr>
  </p:outlineViewPr>
  <p:notesTextViewPr>
    <p:cViewPr>
      <p:scale>
        <a:sx n="100" d="100"/>
        <a:sy n="100" d="100"/>
      </p:scale>
      <p:origin x="0" y="0"/>
    </p:cViewPr>
  </p:notesTextViewPr>
  <p:sorterViewPr>
    <p:cViewPr>
      <p:scale>
        <a:sx n="66" d="100"/>
        <a:sy n="66" d="100"/>
      </p:scale>
      <p:origin x="0" y="804"/>
    </p:cViewPr>
  </p:sorterViewPr>
  <p:notesViewPr>
    <p:cSldViewPr>
      <p:cViewPr>
        <p:scale>
          <a:sx n="100" d="100"/>
          <a:sy n="100" d="100"/>
        </p:scale>
        <p:origin x="-1914" y="-78"/>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39100" cy="494981"/>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defTabSz="914688">
              <a:defRPr sz="1200"/>
            </a:lvl1pPr>
          </a:lstStyle>
          <a:p>
            <a:endParaRPr lang="en-AU"/>
          </a:p>
        </p:txBody>
      </p:sp>
      <p:sp>
        <p:nvSpPr>
          <p:cNvPr id="130051" name="Rectangle 3"/>
          <p:cNvSpPr>
            <a:spLocks noGrp="1" noChangeArrowheads="1"/>
          </p:cNvSpPr>
          <p:nvPr>
            <p:ph type="dt" sz="quarter" idx="1"/>
          </p:nvPr>
        </p:nvSpPr>
        <p:spPr bwMode="auto">
          <a:xfrm>
            <a:off x="3841104" y="0"/>
            <a:ext cx="2939100" cy="494981"/>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defTabSz="914688">
              <a:defRPr sz="1200"/>
            </a:lvl1pPr>
          </a:lstStyle>
          <a:p>
            <a:endParaRPr lang="en-AU"/>
          </a:p>
        </p:txBody>
      </p:sp>
      <p:sp>
        <p:nvSpPr>
          <p:cNvPr id="130052" name="Rectangle 4"/>
          <p:cNvSpPr>
            <a:spLocks noGrp="1" noChangeArrowheads="1"/>
          </p:cNvSpPr>
          <p:nvPr>
            <p:ph type="ftr" sz="quarter" idx="2"/>
          </p:nvPr>
        </p:nvSpPr>
        <p:spPr bwMode="auto">
          <a:xfrm>
            <a:off x="0" y="9422129"/>
            <a:ext cx="2939100" cy="494981"/>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defTabSz="914688">
              <a:defRPr sz="1200"/>
            </a:lvl1pPr>
          </a:lstStyle>
          <a:p>
            <a:endParaRPr lang="en-AU"/>
          </a:p>
        </p:txBody>
      </p:sp>
      <p:sp>
        <p:nvSpPr>
          <p:cNvPr id="130053" name="Rectangle 5"/>
          <p:cNvSpPr>
            <a:spLocks noGrp="1" noChangeArrowheads="1"/>
          </p:cNvSpPr>
          <p:nvPr>
            <p:ph type="sldNum" sz="quarter" idx="3"/>
          </p:nvPr>
        </p:nvSpPr>
        <p:spPr bwMode="auto">
          <a:xfrm>
            <a:off x="3841104" y="9422129"/>
            <a:ext cx="2939100" cy="494981"/>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defTabSz="914688">
              <a:defRPr sz="1200"/>
            </a:lvl1pPr>
          </a:lstStyle>
          <a:p>
            <a:fld id="{58C2EE38-993A-47D9-910A-CDF03493AD89}" type="slidenum">
              <a:rPr lang="en-AU"/>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39100" cy="494981"/>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defTabSz="914688">
              <a:defRPr sz="1200"/>
            </a:lvl1pPr>
          </a:lstStyle>
          <a:p>
            <a:endParaRPr lang="en-AU"/>
          </a:p>
        </p:txBody>
      </p:sp>
      <p:sp>
        <p:nvSpPr>
          <p:cNvPr id="5123" name="Rectangle 3"/>
          <p:cNvSpPr>
            <a:spLocks noGrp="1" noChangeArrowheads="1"/>
          </p:cNvSpPr>
          <p:nvPr>
            <p:ph type="dt" idx="1"/>
          </p:nvPr>
        </p:nvSpPr>
        <p:spPr bwMode="auto">
          <a:xfrm>
            <a:off x="3841104" y="0"/>
            <a:ext cx="2939100" cy="494981"/>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defTabSz="914688">
              <a:defRPr sz="1200"/>
            </a:lvl1pPr>
          </a:lstStyle>
          <a:p>
            <a:endParaRPr lang="en-AU"/>
          </a:p>
        </p:txBody>
      </p:sp>
      <p:sp>
        <p:nvSpPr>
          <p:cNvPr id="5124"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8501" y="4711064"/>
            <a:ext cx="5424801" cy="446277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6" name="Rectangle 6"/>
          <p:cNvSpPr>
            <a:spLocks noGrp="1" noChangeArrowheads="1"/>
          </p:cNvSpPr>
          <p:nvPr>
            <p:ph type="ftr" sz="quarter" idx="4"/>
          </p:nvPr>
        </p:nvSpPr>
        <p:spPr bwMode="auto">
          <a:xfrm>
            <a:off x="0" y="9422129"/>
            <a:ext cx="2939100" cy="494981"/>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defTabSz="914688">
              <a:defRPr sz="1200"/>
            </a:lvl1pPr>
          </a:lstStyle>
          <a:p>
            <a:endParaRPr lang="en-AU"/>
          </a:p>
        </p:txBody>
      </p:sp>
      <p:sp>
        <p:nvSpPr>
          <p:cNvPr id="5127" name="Rectangle 7"/>
          <p:cNvSpPr>
            <a:spLocks noGrp="1" noChangeArrowheads="1"/>
          </p:cNvSpPr>
          <p:nvPr>
            <p:ph type="sldNum" sz="quarter" idx="5"/>
          </p:nvPr>
        </p:nvSpPr>
        <p:spPr bwMode="auto">
          <a:xfrm>
            <a:off x="3841104" y="9422129"/>
            <a:ext cx="2939100" cy="494981"/>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defTabSz="914688">
              <a:defRPr sz="1200"/>
            </a:lvl1pPr>
          </a:lstStyle>
          <a:p>
            <a:fld id="{A6463C94-D400-4289-899F-A6D463F2C25A}" type="slidenum">
              <a:rPr lang="en-AU"/>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DFD24-4850-4407-80CE-9846947697F3}" type="slidenum">
              <a:rPr lang="en-AU"/>
              <a:pPr/>
              <a:t>1</a:t>
            </a:fld>
            <a:endParaRPr lang="en-AU" dirty="0"/>
          </a:p>
        </p:txBody>
      </p:sp>
      <p:sp>
        <p:nvSpPr>
          <p:cNvPr id="6146" name="Rectangle 2"/>
          <p:cNvSpPr>
            <a:spLocks noGrp="1" noRot="1" noChangeAspect="1" noChangeArrowheads="1" noTextEdit="1"/>
          </p:cNvSpPr>
          <p:nvPr>
            <p:ph type="sldImg"/>
          </p:nvPr>
        </p:nvSpPr>
        <p:spPr>
          <a:xfrm>
            <a:off x="2065338" y="1666875"/>
            <a:ext cx="2554287" cy="1914525"/>
          </a:xfrm>
          <a:ln w="12700" cap="flat">
            <a:solidFill>
              <a:schemeClr val="tx1"/>
            </a:solidFill>
          </a:ln>
        </p:spPr>
      </p:sp>
      <p:sp>
        <p:nvSpPr>
          <p:cNvPr id="6147" name="Rectangle 3"/>
          <p:cNvSpPr>
            <a:spLocks noGrp="1" noChangeArrowheads="1"/>
          </p:cNvSpPr>
          <p:nvPr>
            <p:ph type="body" idx="1"/>
          </p:nvPr>
        </p:nvSpPr>
        <p:spPr>
          <a:xfrm>
            <a:off x="983425" y="4330678"/>
            <a:ext cx="4969808" cy="4462778"/>
          </a:xfrm>
          <a:noFill/>
          <a:ln/>
        </p:spPr>
        <p:txBody>
          <a:bodyPr lIns="91917" tIns="45959" rIns="91917" bIns="45959"/>
          <a:lstStyle/>
          <a:p>
            <a:r>
              <a:rPr lang="en-AU" dirty="0"/>
              <a:t>Welcome</a:t>
            </a:r>
          </a:p>
          <a:p>
            <a:r>
              <a:rPr lang="en-AU" dirty="0"/>
              <a:t>Programme’s purpose</a:t>
            </a:r>
          </a:p>
          <a:p>
            <a:r>
              <a:rPr lang="en-AU" dirty="0"/>
              <a:t>	insight to animal facility operations</a:t>
            </a:r>
          </a:p>
          <a:p>
            <a:r>
              <a:rPr lang="en-AU" dirty="0"/>
              <a:t>	the bigger picture (your role; our role; ethics and welfare)</a:t>
            </a:r>
          </a:p>
          <a:p>
            <a:r>
              <a:rPr lang="en-AU" dirty="0"/>
              <a:t>	reduce mistakes due to ignorance (experimental integrity)</a:t>
            </a:r>
          </a:p>
          <a:p>
            <a:r>
              <a:rPr lang="en-AU" dirty="0"/>
              <a:t>	the MSAH is a complex facility made up of many bio-	exclusion/containment areas which makes adherence to 	the policies vital</a:t>
            </a:r>
          </a:p>
          <a:p>
            <a:r>
              <a:rPr lang="en-AU" dirty="0"/>
              <a:t>Introduction to LAS management team and their respective roles</a:t>
            </a:r>
          </a:p>
          <a:p>
            <a:r>
              <a:rPr lang="en-AU" dirty="0"/>
              <a:t>	Faye Gardner</a:t>
            </a:r>
          </a:p>
          <a:p>
            <a:r>
              <a:rPr lang="en-AU" dirty="0"/>
              <a:t>	Roxanne Collingwood</a:t>
            </a:r>
          </a:p>
          <a:p>
            <a:r>
              <a:rPr lang="en-AU" dirty="0"/>
              <a:t>	Pacita Wissell</a:t>
            </a:r>
          </a:p>
          <a:p>
            <a:r>
              <a:rPr lang="en-AU" dirty="0"/>
              <a:t>	Denise Noonan</a:t>
            </a:r>
          </a:p>
          <a:p>
            <a:r>
              <a:rPr lang="en-AU" dirty="0"/>
              <a:t>	</a:t>
            </a:r>
          </a:p>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1848E-0C67-456B-819C-BD429CB3C32B}" type="slidenum">
              <a:rPr lang="en-AU"/>
              <a:pPr/>
              <a:t>10</a:t>
            </a:fld>
            <a:endParaRPr lang="en-AU"/>
          </a:p>
        </p:txBody>
      </p:sp>
      <p:sp>
        <p:nvSpPr>
          <p:cNvPr id="24578" name="Rectangle 2"/>
          <p:cNvSpPr>
            <a:spLocks noGrp="1" noRot="1" noChangeAspect="1" noChangeArrowheads="1" noTextEdit="1"/>
          </p:cNvSpPr>
          <p:nvPr>
            <p:ph type="sldImg"/>
          </p:nvPr>
        </p:nvSpPr>
        <p:spPr>
          <a:xfrm>
            <a:off x="920750" y="749300"/>
            <a:ext cx="4941888" cy="3706813"/>
          </a:xfrm>
          <a:ln/>
        </p:spPr>
      </p:sp>
      <p:sp>
        <p:nvSpPr>
          <p:cNvPr id="24579" name="Rectangle 3"/>
          <p:cNvSpPr>
            <a:spLocks noGrp="1" noChangeArrowheads="1"/>
          </p:cNvSpPr>
          <p:nvPr>
            <p:ph type="body" idx="1"/>
          </p:nvPr>
        </p:nvSpPr>
        <p:spPr>
          <a:xfrm>
            <a:off x="905199" y="4711064"/>
            <a:ext cx="4971404" cy="4462778"/>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2C546-8BFF-4E36-85D9-14848225620C}" type="slidenum">
              <a:rPr lang="en-AU"/>
              <a:pPr/>
              <a:t>11</a:t>
            </a:fld>
            <a:endParaRPr lang="en-AU"/>
          </a:p>
        </p:txBody>
      </p:sp>
      <p:sp>
        <p:nvSpPr>
          <p:cNvPr id="26626" name="Rectangle 2"/>
          <p:cNvSpPr>
            <a:spLocks noGrp="1" noRot="1" noChangeAspect="1" noChangeArrowheads="1" noTextEdit="1"/>
          </p:cNvSpPr>
          <p:nvPr>
            <p:ph type="sldImg"/>
          </p:nvPr>
        </p:nvSpPr>
        <p:spPr>
          <a:xfrm>
            <a:off x="920750" y="749300"/>
            <a:ext cx="4941888" cy="3706813"/>
          </a:xfrm>
          <a:ln w="12700" cap="flat">
            <a:solidFill>
              <a:schemeClr val="tx1"/>
            </a:solidFill>
          </a:ln>
        </p:spPr>
      </p:sp>
      <p:sp>
        <p:nvSpPr>
          <p:cNvPr id="26627" name="Rectangle 3"/>
          <p:cNvSpPr>
            <a:spLocks noGrp="1" noChangeArrowheads="1"/>
          </p:cNvSpPr>
          <p:nvPr>
            <p:ph type="body" idx="1"/>
          </p:nvPr>
        </p:nvSpPr>
        <p:spPr>
          <a:xfrm>
            <a:off x="905199" y="4711064"/>
            <a:ext cx="4971404" cy="4462778"/>
          </a:xfrm>
          <a:ln/>
        </p:spPr>
        <p:txBody>
          <a:bodyPr lIns="91917" tIns="45959" rIns="91917" bIns="45959"/>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33F5D-0FFD-4A4F-AA44-E3E8DE760797}" type="slidenum">
              <a:rPr lang="en-AU"/>
              <a:pPr/>
              <a:t>12</a:t>
            </a:fld>
            <a:endParaRPr lang="en-AU"/>
          </a:p>
        </p:txBody>
      </p:sp>
      <p:sp>
        <p:nvSpPr>
          <p:cNvPr id="28674" name="Rectangle 2"/>
          <p:cNvSpPr>
            <a:spLocks noGrp="1" noRot="1" noChangeAspect="1" noChangeArrowheads="1" noTextEdit="1"/>
          </p:cNvSpPr>
          <p:nvPr>
            <p:ph type="sldImg"/>
          </p:nvPr>
        </p:nvSpPr>
        <p:spPr>
          <a:xfrm>
            <a:off x="920750" y="749300"/>
            <a:ext cx="4941888" cy="3706813"/>
          </a:xfrm>
          <a:ln w="12700" cap="flat">
            <a:solidFill>
              <a:schemeClr val="tx1"/>
            </a:solidFill>
          </a:ln>
        </p:spPr>
      </p:sp>
      <p:sp>
        <p:nvSpPr>
          <p:cNvPr id="28675" name="Rectangle 3"/>
          <p:cNvSpPr>
            <a:spLocks noGrp="1" noChangeArrowheads="1"/>
          </p:cNvSpPr>
          <p:nvPr>
            <p:ph type="body" idx="1"/>
          </p:nvPr>
        </p:nvSpPr>
        <p:spPr>
          <a:xfrm>
            <a:off x="905199" y="4711064"/>
            <a:ext cx="4971404" cy="4462778"/>
          </a:xfrm>
          <a:noFill/>
          <a:ln/>
        </p:spPr>
        <p:txBody>
          <a:bodyPr lIns="91917" tIns="45959" rIns="91917" bIns="45959"/>
          <a:lstStyle/>
          <a:p>
            <a:r>
              <a:rPr lang="en-AU"/>
              <a:t>I recommend you read Section 3 of the Code as it is a requirement for AEC approval to use animals.</a:t>
            </a:r>
          </a:p>
          <a:p>
            <a:endParaRPr lang="en-AU"/>
          </a:p>
          <a:p>
            <a:r>
              <a:rPr lang="en-AU"/>
              <a:t>I’m not going to discuss animal ethics in any detail as there is a course on tomorrow that you should all be going to and I’ll provide those details later.</a:t>
            </a:r>
          </a:p>
          <a:p>
            <a:endParaRPr lang="en-AU"/>
          </a:p>
          <a:p>
            <a:r>
              <a:rPr lang="en-AU"/>
              <a:t>Dealing with emergencies</a:t>
            </a:r>
          </a:p>
          <a:p>
            <a:r>
              <a:rPr lang="en-AU"/>
              <a:t>	ensure contact details are made available to us including 	afterhours numbers/mobiles</a:t>
            </a:r>
          </a:p>
          <a:p>
            <a:endParaRPr lang="en-AU"/>
          </a:p>
          <a:p>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296B2-5EAE-4D13-840A-E1DDB40ECA19}" type="slidenum">
              <a:rPr lang="en-AU"/>
              <a:pPr/>
              <a:t>13</a:t>
            </a:fld>
            <a:endParaRPr lang="en-AU"/>
          </a:p>
        </p:txBody>
      </p:sp>
      <p:sp>
        <p:nvSpPr>
          <p:cNvPr id="30722" name="Rectangle 2"/>
          <p:cNvSpPr>
            <a:spLocks noGrp="1" noRot="1" noChangeAspect="1" noChangeArrowheads="1" noTextEdit="1"/>
          </p:cNvSpPr>
          <p:nvPr>
            <p:ph type="sldImg"/>
          </p:nvPr>
        </p:nvSpPr>
        <p:spPr>
          <a:xfrm>
            <a:off x="920750" y="749300"/>
            <a:ext cx="4941888" cy="3706813"/>
          </a:xfrm>
          <a:ln/>
        </p:spPr>
      </p:sp>
      <p:sp>
        <p:nvSpPr>
          <p:cNvPr id="30723" name="Rectangle 3"/>
          <p:cNvSpPr>
            <a:spLocks noGrp="1" noChangeArrowheads="1"/>
          </p:cNvSpPr>
          <p:nvPr>
            <p:ph type="body" idx="1"/>
          </p:nvPr>
        </p:nvSpPr>
        <p:spPr>
          <a:xfrm>
            <a:off x="905199" y="4711064"/>
            <a:ext cx="4971404" cy="4462778"/>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4152E-6498-437E-AB5B-CEBD78549EF6}" type="slidenum">
              <a:rPr lang="en-AU"/>
              <a:pPr/>
              <a:t>14</a:t>
            </a:fld>
            <a:endParaRPr lang="en-AU"/>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0E59B-6445-4BFF-BEE8-B7B321C781EA}" type="slidenum">
              <a:rPr lang="en-AU"/>
              <a:pPr/>
              <a:t>15</a:t>
            </a:fld>
            <a:endParaRPr lang="en-AU"/>
          </a:p>
        </p:txBody>
      </p:sp>
      <p:sp>
        <p:nvSpPr>
          <p:cNvPr id="34818" name="Rectangle 2"/>
          <p:cNvSpPr>
            <a:spLocks noGrp="1" noRot="1" noChangeAspect="1" noChangeArrowheads="1" noTextEdit="1"/>
          </p:cNvSpPr>
          <p:nvPr>
            <p:ph type="sldImg"/>
          </p:nvPr>
        </p:nvSpPr>
        <p:spPr>
          <a:xfrm>
            <a:off x="1930400" y="1212850"/>
            <a:ext cx="2693988" cy="2019300"/>
          </a:xfrm>
          <a:ln w="12700" cap="flat">
            <a:solidFill>
              <a:schemeClr val="tx1"/>
            </a:solidFill>
          </a:ln>
        </p:spPr>
      </p:sp>
      <p:sp>
        <p:nvSpPr>
          <p:cNvPr id="34819" name="Rectangle 3"/>
          <p:cNvSpPr>
            <a:spLocks noGrp="1" noChangeArrowheads="1"/>
          </p:cNvSpPr>
          <p:nvPr>
            <p:ph type="body" idx="1"/>
          </p:nvPr>
        </p:nvSpPr>
        <p:spPr>
          <a:xfrm>
            <a:off x="828568" y="3318436"/>
            <a:ext cx="4971404" cy="4462778"/>
          </a:xfrm>
          <a:noFill/>
          <a:ln/>
        </p:spPr>
        <p:txBody>
          <a:bodyPr lIns="91917" tIns="45959" rIns="91917" bIns="45959"/>
          <a:lstStyle/>
          <a:p>
            <a:pPr>
              <a:buFontTx/>
              <a:buChar char="•"/>
            </a:pPr>
            <a:r>
              <a:rPr lang="en-AU" dirty="0"/>
              <a:t>the web page is a useful reference site updated regularly and containing information on Protocols/Policies/Prices/Health and Genetic Monitoring/Ethics and Welfare/Links to Lab Animal Science related sites/OHS/What’s New!</a:t>
            </a:r>
          </a:p>
          <a:p>
            <a:pPr>
              <a:buFontTx/>
              <a:buChar char="•"/>
            </a:pPr>
            <a:r>
              <a:rPr lang="en-AU" dirty="0"/>
              <a:t>open communication policy, get to know the ACO’s within the facility you are working. It is CRITICAL you communicate clearly your requirements for the care of your animals PARTICULARLY if it is a change to the routine procedures to the Facility Coordinator, not the ACO as to avoid loss communication.</a:t>
            </a:r>
          </a:p>
          <a:p>
            <a:pPr>
              <a:buFontTx/>
              <a:buChar char="•"/>
            </a:pPr>
            <a:r>
              <a:rPr lang="en-AU" dirty="0"/>
              <a:t>Client User Groups: Sheep/Barrier/Rodent/Dunnart etc...</a:t>
            </a:r>
          </a:p>
          <a:p>
            <a:pPr>
              <a:buFontTx/>
              <a:buChar char="•"/>
            </a:pPr>
            <a:r>
              <a:rPr lang="en-AU" dirty="0"/>
              <a:t> E-mail: mail lists: General/specific user categories</a:t>
            </a:r>
          </a:p>
          <a:p>
            <a:pPr>
              <a:buFontTx/>
              <a:buChar char="•"/>
            </a:pPr>
            <a:r>
              <a:rPr lang="en-AU" dirty="0"/>
              <a:t>Stakeholder Register</a:t>
            </a:r>
          </a:p>
          <a:p>
            <a:pPr>
              <a:buFontTx/>
              <a:buChar char="•"/>
            </a:pPr>
            <a:r>
              <a:rPr lang="en-AU" dirty="0"/>
              <a:t>attending this program is part of the authorisation process</a:t>
            </a:r>
          </a:p>
          <a:p>
            <a:pPr>
              <a:buFontTx/>
              <a:buChar char="•"/>
            </a:pPr>
            <a:r>
              <a:rPr lang="en-AU" dirty="0"/>
              <a:t>training in relevant animal handling procedures/additional training or support available from the FMs</a:t>
            </a:r>
          </a:p>
          <a:p>
            <a:pPr>
              <a:buFontTx/>
              <a:buChar char="•"/>
            </a:pPr>
            <a:r>
              <a:rPr lang="en-AU" dirty="0"/>
              <a:t>ID card validated for facility access/alarm system training please see the Facility Coordinator to gain access.</a:t>
            </a:r>
          </a:p>
          <a:p>
            <a:pPr>
              <a:buFontTx/>
              <a:buChar char="•"/>
            </a:pPr>
            <a:r>
              <a:rPr lang="en-AU" dirty="0"/>
              <a:t>Disciplinary Action (breach of protocol)-important for the integrity of the facility that protocols are followed-discuss your objection DON’T ignore it.</a:t>
            </a:r>
          </a:p>
          <a:p>
            <a:pPr lvl="1"/>
            <a:r>
              <a:rPr lang="en-AU" dirty="0"/>
              <a:t>1st breach-verbal warning/2nd breach formal letter to dept Head</a:t>
            </a:r>
          </a:p>
          <a:p>
            <a:pPr lvl="1"/>
            <a:r>
              <a:rPr lang="en-AU" dirty="0"/>
              <a:t>3rd breach suspension of authorisation to access facility</a:t>
            </a:r>
          </a:p>
          <a:p>
            <a:pPr>
              <a:buFontTx/>
              <a:buChar char="•"/>
            </a:pPr>
            <a:r>
              <a:rPr lang="en-AU" dirty="0"/>
              <a:t>24 hour access NO entry to animal rooms before 7am and after 7pm (pre daylight savings time) unless first seeing the Facility Coordinator in order to check with other room users!!!  Only red torches are to be used for lighting during the rooms dark cycle (NOT LIGHTING FROM THE CORRIDOR!!!)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73028-C2F9-40FC-877E-F5A26675718F}" type="slidenum">
              <a:rPr lang="en-AU"/>
              <a:pPr/>
              <a:t>16</a:t>
            </a:fld>
            <a:endParaRPr lang="en-AU"/>
          </a:p>
        </p:txBody>
      </p:sp>
      <p:sp>
        <p:nvSpPr>
          <p:cNvPr id="36866" name="Rectangle 2"/>
          <p:cNvSpPr>
            <a:spLocks noGrp="1" noRot="1" noChangeAspect="1" noChangeArrowheads="1" noTextEdit="1"/>
          </p:cNvSpPr>
          <p:nvPr>
            <p:ph type="sldImg"/>
          </p:nvPr>
        </p:nvSpPr>
        <p:spPr>
          <a:xfrm>
            <a:off x="1998663" y="428625"/>
            <a:ext cx="2543175" cy="1906588"/>
          </a:xfrm>
          <a:ln w="12700" cap="flat">
            <a:solidFill>
              <a:schemeClr val="tx1"/>
            </a:solidFill>
          </a:ln>
        </p:spPr>
      </p:sp>
      <p:sp>
        <p:nvSpPr>
          <p:cNvPr id="36867" name="Rectangle 3"/>
          <p:cNvSpPr>
            <a:spLocks noGrp="1" noChangeArrowheads="1"/>
          </p:cNvSpPr>
          <p:nvPr>
            <p:ph type="body" idx="1"/>
          </p:nvPr>
        </p:nvSpPr>
        <p:spPr>
          <a:xfrm>
            <a:off x="970654" y="2772525"/>
            <a:ext cx="4971404" cy="4462778"/>
          </a:xfrm>
          <a:noFill/>
          <a:ln/>
        </p:spPr>
        <p:txBody>
          <a:bodyPr lIns="91917" tIns="45959" rIns="91917" bIns="45959"/>
          <a:lstStyle/>
          <a:p>
            <a:pPr>
              <a:buFontTx/>
              <a:buChar char="•"/>
            </a:pPr>
            <a:r>
              <a:rPr lang="en-AU" dirty="0"/>
              <a:t>NOTHING happens without an ethics number! The ethics approval number is required at every stage of the experimental process: ordering; delivery; cage cards; technical assistance; barrier entry; invoicing MEMORISE THE ETHICS NUMBER</a:t>
            </a:r>
          </a:p>
          <a:p>
            <a:endParaRPr lang="en-AU" dirty="0"/>
          </a:p>
          <a:p>
            <a:pPr>
              <a:buFontTx/>
              <a:buChar char="•"/>
            </a:pPr>
            <a:r>
              <a:rPr lang="en-AU" dirty="0"/>
              <a:t>we produce many of the common laboratory rodent strains</a:t>
            </a:r>
          </a:p>
          <a:p>
            <a:pPr>
              <a:buFontTx/>
              <a:buChar char="•"/>
            </a:pPr>
            <a:r>
              <a:rPr lang="en-AU" dirty="0"/>
              <a:t>we can also source laboratory animals from other Australian and international suppliers.  Please see your Facility Coordinator before ordering animals from interstate and overseas as they need to be approved prior to entering the facility.  Various restrictions apply to the importation and transport of laboratory animals. </a:t>
            </a:r>
            <a:r>
              <a:rPr lang="en-AU" dirty="0" err="1"/>
              <a:t>Eg</a:t>
            </a:r>
            <a:r>
              <a:rPr lang="en-AU" dirty="0"/>
              <a:t>. Quality assurance, hot weather policy, AQIS and OGTR regulations.</a:t>
            </a:r>
          </a:p>
          <a:p>
            <a:pPr>
              <a:buFontTx/>
              <a:buChar char="•"/>
            </a:pPr>
            <a:r>
              <a:rPr lang="en-AU" dirty="0"/>
              <a:t>show overhead of order form</a:t>
            </a:r>
          </a:p>
          <a:p>
            <a:pPr>
              <a:buFontTx/>
              <a:buChar char="•"/>
            </a:pPr>
            <a:r>
              <a:rPr lang="en-AU" dirty="0"/>
              <a:t>EMPHASIS the importance of specifying MSAH room location </a:t>
            </a:r>
            <a:r>
              <a:rPr lang="en-AU" b="1" dirty="0"/>
              <a:t>REFER TO MAP</a:t>
            </a:r>
          </a:p>
          <a:p>
            <a:pPr>
              <a:buFontTx/>
              <a:buChar char="•"/>
            </a:pPr>
            <a:r>
              <a:rPr lang="en-AU" dirty="0"/>
              <a:t>complete Notification of Biohazard and </a:t>
            </a:r>
            <a:r>
              <a:rPr lang="en-AU" dirty="0" err="1"/>
              <a:t>Biocontainment</a:t>
            </a:r>
            <a:r>
              <a:rPr lang="en-AU" dirty="0"/>
              <a:t> details as that will be matched to the requested room location.</a:t>
            </a:r>
          </a:p>
          <a:p>
            <a:pPr>
              <a:buFontTx/>
              <a:buChar char="•"/>
            </a:pPr>
            <a:r>
              <a:rPr lang="en-AU" dirty="0"/>
              <a:t>fee structure- provide a BRIEF overview (</a:t>
            </a:r>
            <a:r>
              <a:rPr lang="en-AU" dirty="0" err="1"/>
              <a:t>ie</a:t>
            </a:r>
            <a:r>
              <a:rPr lang="en-AU" dirty="0"/>
              <a:t>. internal vs. external)</a:t>
            </a:r>
          </a:p>
          <a:p>
            <a:pPr>
              <a:buFontTx/>
              <a:buChar char="•"/>
            </a:pPr>
            <a:r>
              <a:rPr lang="en-AU" dirty="0"/>
              <a:t>invoicing and Internal Transfer Authorisation- no code NO animals!! MEMORISE THE CODE NUMBER</a:t>
            </a:r>
          </a:p>
          <a:p>
            <a:pPr>
              <a:buFontTx/>
              <a:buChar char="•"/>
            </a:pPr>
            <a:r>
              <a:rPr lang="en-AU" dirty="0"/>
              <a:t>monthly cage </a:t>
            </a:r>
            <a:r>
              <a:rPr lang="en-AU" dirty="0" err="1"/>
              <a:t>agistment</a:t>
            </a:r>
            <a:r>
              <a:rPr lang="en-AU" dirty="0"/>
              <a:t> charges/billing</a:t>
            </a:r>
          </a:p>
          <a:p>
            <a:pPr>
              <a:buFontTx/>
              <a:buChar char="•"/>
            </a:pPr>
            <a:r>
              <a:rPr lang="en-AU" dirty="0"/>
              <a:t>Calcium booking system-if technical assistance is required by ACO when booking rooms or anaesthetic machines please send a event notification e-mail to the facility coordinator via the booking system.</a:t>
            </a:r>
          </a:p>
          <a:p>
            <a:pPr>
              <a:buFontTx/>
              <a:buChar char="•"/>
            </a:pPr>
            <a:r>
              <a:rPr lang="en-AU" dirty="0"/>
              <a:t>technical assistance form: ACO are principally responsible for animal husbandry, however they will help on an </a:t>
            </a:r>
            <a:r>
              <a:rPr lang="en-AU" dirty="0" err="1"/>
              <a:t>adhoc</a:t>
            </a:r>
            <a:r>
              <a:rPr lang="en-AU" dirty="0"/>
              <a:t> basis requiring short periods of time however prior arrangements with the facility coordinator should be sought if technical assistance is required for longer periods that may impact on their duties-see price list for costs.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26A5F-185D-472B-8437-E202742BCA7B}" type="slidenum">
              <a:rPr lang="en-AU"/>
              <a:pPr/>
              <a:t>17</a:t>
            </a:fld>
            <a:endParaRPr lang="en-AU"/>
          </a:p>
        </p:txBody>
      </p:sp>
      <p:sp>
        <p:nvSpPr>
          <p:cNvPr id="32770" name="Rectangle 2"/>
          <p:cNvSpPr>
            <a:spLocks noGrp="1" noRot="1" noChangeAspect="1" noChangeArrowheads="1" noTextEdit="1"/>
          </p:cNvSpPr>
          <p:nvPr>
            <p:ph type="sldImg"/>
          </p:nvPr>
        </p:nvSpPr>
        <p:spPr>
          <a:xfrm>
            <a:off x="1146175" y="303213"/>
            <a:ext cx="4491038" cy="3367087"/>
          </a:xfrm>
          <a:ln w="12700" cap="flat">
            <a:solidFill>
              <a:schemeClr val="tx1"/>
            </a:solidFill>
          </a:ln>
        </p:spPr>
      </p:sp>
      <p:sp>
        <p:nvSpPr>
          <p:cNvPr id="32771" name="Rectangle 3"/>
          <p:cNvSpPr>
            <a:spLocks noGrp="1" noChangeArrowheads="1"/>
          </p:cNvSpPr>
          <p:nvPr>
            <p:ph type="body" idx="1"/>
          </p:nvPr>
        </p:nvSpPr>
        <p:spPr>
          <a:xfrm>
            <a:off x="229870" y="3813408"/>
            <a:ext cx="6322060" cy="5360435"/>
          </a:xfrm>
          <a:noFill/>
          <a:ln/>
        </p:spPr>
        <p:txBody>
          <a:bodyPr lIns="91917" tIns="45959" rIns="91917" bIns="45959"/>
          <a:lstStyle/>
          <a:p>
            <a:r>
              <a:rPr lang="en-AU" dirty="0"/>
              <a:t>Section 4 relates to Animal Facilities responsibilities</a:t>
            </a:r>
          </a:p>
          <a:p>
            <a:r>
              <a:rPr lang="en-AU" dirty="0"/>
              <a:t>4.1    All animal acquisition is to be coordinated through LAS</a:t>
            </a:r>
          </a:p>
          <a:p>
            <a:r>
              <a:rPr lang="en-AU" dirty="0"/>
              <a:t>    To obtain or send interstate transports to/from non-approved facilities you need to contact me first and fill out the appropriate LAS forms for approval. Animals will not be accepted into our facilities without prior approval.</a:t>
            </a:r>
          </a:p>
          <a:p>
            <a:r>
              <a:rPr lang="en-AU" dirty="0"/>
              <a:t>4.2   </a:t>
            </a:r>
            <a:r>
              <a:rPr lang="en-AU" dirty="0" smtClean="0"/>
              <a:t>Hot </a:t>
            </a:r>
            <a:r>
              <a:rPr lang="en-AU" dirty="0"/>
              <a:t>weather </a:t>
            </a:r>
            <a:r>
              <a:rPr lang="en-AU" dirty="0" smtClean="0"/>
              <a:t>policy – LAS have a purpose built</a:t>
            </a:r>
            <a:r>
              <a:rPr lang="en-AU" baseline="0" dirty="0" smtClean="0"/>
              <a:t> van for transport during extreme temperatures between WAITE and MSAH.  If the temperature is 30 or over hot weather policy</a:t>
            </a:r>
            <a:r>
              <a:rPr lang="en-AU" dirty="0" smtClean="0"/>
              <a:t> applies</a:t>
            </a:r>
            <a:endParaRPr lang="en-AU" dirty="0"/>
          </a:p>
          <a:p>
            <a:r>
              <a:rPr lang="en-AU" dirty="0"/>
              <a:t>	</a:t>
            </a:r>
            <a:r>
              <a:rPr lang="en-AU" dirty="0" smtClean="0"/>
              <a:t>Transport </a:t>
            </a:r>
            <a:r>
              <a:rPr lang="en-AU" dirty="0"/>
              <a:t>from MSAH to </a:t>
            </a:r>
            <a:r>
              <a:rPr lang="en-AU" dirty="0" smtClean="0"/>
              <a:t>lab – please</a:t>
            </a:r>
            <a:r>
              <a:rPr lang="en-AU" baseline="0" dirty="0" smtClean="0"/>
              <a:t> place all rodent cages in transport boxes (large rat cages cover with drape and secure with tape) and secure the lid with tape.  Not only an OGTR regulation when transporting GMO’s it also helps prevent loss of animals if cage is dropped and provides limited protection.</a:t>
            </a:r>
            <a:endParaRPr lang="en-AU" dirty="0"/>
          </a:p>
          <a:p>
            <a:r>
              <a:rPr lang="en-AU" dirty="0"/>
              <a:t>4.3  Animals inspected on arrival, treat if necessary</a:t>
            </a:r>
          </a:p>
          <a:p>
            <a:r>
              <a:rPr lang="en-AU" dirty="0"/>
              <a:t>      Should be acclimatised before use in a </a:t>
            </a:r>
            <a:r>
              <a:rPr lang="en-AU" dirty="0" smtClean="0"/>
              <a:t>project as </a:t>
            </a:r>
            <a:r>
              <a:rPr lang="en-AU" baseline="0" dirty="0" smtClean="0"/>
              <a:t>what is stated in your ethics application.</a:t>
            </a:r>
            <a:endParaRPr lang="en-AU" dirty="0"/>
          </a:p>
          <a:p>
            <a:r>
              <a:rPr lang="en-AU" dirty="0"/>
              <a:t>4.4    Facilities must be appropriately staffed, designed and maintained.  i.e. trained staff, appropriate animal housing, rooms stocked, environmental parameters met.</a:t>
            </a:r>
          </a:p>
          <a:p>
            <a:r>
              <a:rPr lang="en-AU" dirty="0"/>
              <a:t>4.5    Managed/supervised by trained/qualified animal care personnel</a:t>
            </a:r>
          </a:p>
          <a:p>
            <a:r>
              <a:rPr lang="en-AU" dirty="0"/>
              <a:t>4.6 Routine husbandry must be performed by competent personnel</a:t>
            </a:r>
          </a:p>
          <a:p>
            <a:r>
              <a:rPr lang="en-AU" dirty="0"/>
              <a:t>4.7  Animal’s must be </a:t>
            </a:r>
            <a:r>
              <a:rPr lang="en-AU" dirty="0" smtClean="0"/>
              <a:t>identified/cage cards must be maintained</a:t>
            </a:r>
            <a:r>
              <a:rPr lang="en-AU" baseline="0" dirty="0" smtClean="0"/>
              <a:t> including brief description of any procedure and number of animals per cage.  IBC, all ethics numbers and ethics expiry date must be displayed on the cage card.</a:t>
            </a:r>
            <a:endParaRPr lang="en-AU" dirty="0"/>
          </a:p>
          <a:p>
            <a:r>
              <a:rPr lang="en-AU" dirty="0"/>
              <a:t>4.8  Waste must be disposed of in accordance with state </a:t>
            </a:r>
            <a:r>
              <a:rPr lang="en-AU" dirty="0" smtClean="0"/>
              <a:t>legislation, placed in lined</a:t>
            </a:r>
            <a:r>
              <a:rPr lang="en-AU" baseline="0" dirty="0" smtClean="0"/>
              <a:t> bio-hazard bins and collected for incineration.</a:t>
            </a:r>
            <a:endParaRPr lang="en-AU" dirty="0"/>
          </a:p>
          <a:p>
            <a:r>
              <a:rPr lang="en-AU" dirty="0"/>
              <a:t>	</a:t>
            </a:r>
          </a:p>
          <a:p>
            <a:endParaRPr lang="en-AU" dirty="0"/>
          </a:p>
          <a:p>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95201-B5EE-449B-81A8-15A7ACBBB514}" type="slidenum">
              <a:rPr lang="en-AU"/>
              <a:pPr/>
              <a:t>18</a:t>
            </a:fld>
            <a:endParaRPr lang="en-AU" dirty="0"/>
          </a:p>
        </p:txBody>
      </p:sp>
      <p:sp>
        <p:nvSpPr>
          <p:cNvPr id="38914" name="Rectangle 2"/>
          <p:cNvSpPr>
            <a:spLocks noGrp="1" noRot="1" noChangeAspect="1" noChangeArrowheads="1" noTextEdit="1"/>
          </p:cNvSpPr>
          <p:nvPr>
            <p:ph type="sldImg"/>
          </p:nvPr>
        </p:nvSpPr>
        <p:spPr>
          <a:xfrm>
            <a:off x="1131888" y="195263"/>
            <a:ext cx="4446587" cy="3335337"/>
          </a:xfrm>
          <a:ln/>
        </p:spPr>
      </p:sp>
      <p:sp>
        <p:nvSpPr>
          <p:cNvPr id="38915" name="Rectangle 3"/>
          <p:cNvSpPr>
            <a:spLocks noGrp="1" noChangeArrowheads="1"/>
          </p:cNvSpPr>
          <p:nvPr>
            <p:ph type="body" idx="1"/>
          </p:nvPr>
        </p:nvSpPr>
        <p:spPr>
          <a:xfrm>
            <a:off x="257033" y="3530590"/>
            <a:ext cx="6253368" cy="6181206"/>
          </a:xfrm>
        </p:spPr>
        <p:txBody>
          <a:bodyPr lIns="91284" tIns="45641" rIns="91284" bIns="45641"/>
          <a:lstStyle/>
          <a:p>
            <a:r>
              <a:rPr lang="en-AU" sz="1000" b="1" dirty="0">
                <a:cs typeface="Times New Roman" pitchFamily="18" charset="0"/>
              </a:rPr>
              <a:t>Floor Plan</a:t>
            </a:r>
            <a:endParaRPr lang="en-AU" sz="1000" dirty="0">
              <a:cs typeface="Times New Roman" pitchFamily="18" charset="0"/>
            </a:endParaRPr>
          </a:p>
          <a:p>
            <a:r>
              <a:rPr lang="en-AU" sz="1000" dirty="0">
                <a:latin typeface="Wingdings" pitchFamily="2" charset="2"/>
                <a:cs typeface="Times New Roman" pitchFamily="18" charset="0"/>
              </a:rPr>
              <a:t>Ø</a:t>
            </a:r>
            <a:r>
              <a:rPr lang="en-AU" sz="1000" dirty="0">
                <a:cs typeface="Times New Roman" pitchFamily="18" charset="0"/>
              </a:rPr>
              <a:t>     brief description of floor layout</a:t>
            </a:r>
          </a:p>
          <a:p>
            <a:r>
              <a:rPr lang="en-AU" sz="1000" dirty="0">
                <a:cs typeface="Times New Roman" pitchFamily="18" charset="0"/>
              </a:rPr>
              <a:t> </a:t>
            </a:r>
            <a:r>
              <a:rPr lang="en-AU" sz="1000" b="1" dirty="0">
                <a:cs typeface="Times New Roman" pitchFamily="18" charset="0"/>
              </a:rPr>
              <a:t>Traffic Flows</a:t>
            </a:r>
            <a:r>
              <a:rPr lang="en-AU" sz="1000" dirty="0">
                <a:cs typeface="Times New Roman" pitchFamily="18" charset="0"/>
              </a:rPr>
              <a:t> 	</a:t>
            </a:r>
            <a:endParaRPr lang="en-AU" sz="1000" dirty="0" smtClean="0">
              <a:cs typeface="Times New Roman" pitchFamily="18" charset="0"/>
            </a:endParaRPr>
          </a:p>
          <a:p>
            <a:r>
              <a:rPr lang="en-AU" sz="1000" dirty="0" smtClean="0">
                <a:cs typeface="Times New Roman" pitchFamily="18" charset="0"/>
              </a:rPr>
              <a:t>All Barrier is PC2 certified. Once rodents exit, there is no return to barrier</a:t>
            </a:r>
            <a:endParaRPr lang="en-AU" sz="1000" dirty="0">
              <a:cs typeface="Times New Roman" pitchFamily="18" charset="0"/>
            </a:endParaRPr>
          </a:p>
          <a:p>
            <a:pPr>
              <a:buFontTx/>
              <a:buChar char="•"/>
            </a:pPr>
            <a:r>
              <a:rPr lang="en-AU" sz="1000" dirty="0">
                <a:cs typeface="Times New Roman" pitchFamily="18" charset="0"/>
              </a:rPr>
              <a:t>  Barrier North – Clean Rooms.  </a:t>
            </a:r>
            <a:r>
              <a:rPr lang="en-AU" sz="1000" dirty="0" err="1" smtClean="0">
                <a:cs typeface="Times New Roman" pitchFamily="18" charset="0"/>
              </a:rPr>
              <a:t>Hepa</a:t>
            </a:r>
            <a:r>
              <a:rPr lang="en-AU" sz="1000" dirty="0" smtClean="0">
                <a:cs typeface="Times New Roman" pitchFamily="18" charset="0"/>
              </a:rPr>
              <a:t> filtered positive rooms.  </a:t>
            </a:r>
            <a:endParaRPr lang="en-AU" sz="1000" dirty="0">
              <a:cs typeface="Times New Roman" pitchFamily="18" charset="0"/>
            </a:endParaRPr>
          </a:p>
          <a:p>
            <a:pPr>
              <a:buFontTx/>
              <a:buChar char="•"/>
            </a:pPr>
            <a:r>
              <a:rPr lang="en-AU" sz="1000" dirty="0">
                <a:cs typeface="Times New Roman" pitchFamily="18" charset="0"/>
              </a:rPr>
              <a:t>   Barrier North/South – Bio-Exclusion.  </a:t>
            </a:r>
            <a:r>
              <a:rPr lang="en-AU" sz="1000" dirty="0" smtClean="0">
                <a:cs typeface="Times New Roman" pitchFamily="18" charset="0"/>
              </a:rPr>
              <a:t>Positive pressure rooms.  </a:t>
            </a:r>
            <a:endParaRPr lang="en-AU" sz="1000" dirty="0">
              <a:cs typeface="Times New Roman" pitchFamily="18" charset="0"/>
            </a:endParaRPr>
          </a:p>
          <a:p>
            <a:pPr>
              <a:buFontTx/>
              <a:buChar char="•"/>
            </a:pPr>
            <a:r>
              <a:rPr lang="en-AU" sz="1000" dirty="0">
                <a:cs typeface="Times New Roman" pitchFamily="18" charset="0"/>
              </a:rPr>
              <a:t>     Barrier South – Bio-Containment. </a:t>
            </a:r>
            <a:r>
              <a:rPr lang="en-AU" sz="1000" dirty="0" smtClean="0">
                <a:cs typeface="Times New Roman" pitchFamily="18" charset="0"/>
              </a:rPr>
              <a:t>Negative pressured rooms.</a:t>
            </a:r>
            <a:endParaRPr lang="en-AU" sz="1000" dirty="0">
              <a:cs typeface="Times New Roman" pitchFamily="18" charset="0"/>
            </a:endParaRPr>
          </a:p>
          <a:p>
            <a:pPr>
              <a:buFontTx/>
              <a:buChar char="•"/>
            </a:pPr>
            <a:r>
              <a:rPr lang="en-AU" sz="1000" dirty="0">
                <a:cs typeface="Times New Roman" pitchFamily="18" charset="0"/>
              </a:rPr>
              <a:t>     Conventional </a:t>
            </a:r>
            <a:r>
              <a:rPr lang="en-AU" sz="1000" dirty="0" smtClean="0">
                <a:cs typeface="Times New Roman" pitchFamily="18" charset="0"/>
              </a:rPr>
              <a:t>Rodent. One PC2 rodent room</a:t>
            </a:r>
            <a:endParaRPr lang="en-AU" sz="1000" dirty="0">
              <a:cs typeface="Times New Roman" pitchFamily="18" charset="0"/>
            </a:endParaRPr>
          </a:p>
          <a:p>
            <a:pPr>
              <a:buFont typeface="Arial" charset="0"/>
              <a:buNone/>
            </a:pPr>
            <a:r>
              <a:rPr lang="en-AU" sz="1000" b="1" dirty="0">
                <a:cs typeface="Times New Roman" pitchFamily="18" charset="0"/>
              </a:rPr>
              <a:t>THIS INCLUDES WALK THOUGH THE CONVENTIAL CORRIDORS FROM THE 6</a:t>
            </a:r>
            <a:r>
              <a:rPr lang="en-AU" sz="1000" b="1" baseline="30000" dirty="0">
                <a:cs typeface="Times New Roman" pitchFamily="18" charset="0"/>
              </a:rPr>
              <a:t>TH</a:t>
            </a:r>
            <a:r>
              <a:rPr lang="en-AU" sz="1000" b="1" dirty="0">
                <a:cs typeface="Times New Roman" pitchFamily="18" charset="0"/>
              </a:rPr>
              <a:t> FLOOR WALK WAY AND INTO THE BARRIER FACILITY!!!!</a:t>
            </a:r>
            <a:endParaRPr lang="en-AU" sz="1000" dirty="0">
              <a:cs typeface="Times New Roman" pitchFamily="18" charset="0"/>
            </a:endParaRPr>
          </a:p>
          <a:p>
            <a:r>
              <a:rPr lang="en-AU" sz="1000" dirty="0">
                <a:cs typeface="Times New Roman" pitchFamily="18" charset="0"/>
              </a:rPr>
              <a:t>LAS Responsibilities</a:t>
            </a:r>
          </a:p>
          <a:p>
            <a:r>
              <a:rPr lang="en-AU" sz="1000" dirty="0">
                <a:cs typeface="Times New Roman" pitchFamily="18" charset="0"/>
              </a:rPr>
              <a:t>	-daily check of all animals feed and water</a:t>
            </a:r>
          </a:p>
          <a:p>
            <a:pPr>
              <a:buFont typeface="Arial" charset="0"/>
              <a:buNone/>
            </a:pPr>
            <a:r>
              <a:rPr lang="en-AU" sz="1000" dirty="0">
                <a:cs typeface="Times New Roman" pitchFamily="18" charset="0"/>
              </a:rPr>
              <a:t>	-rodent cages </a:t>
            </a:r>
            <a:r>
              <a:rPr lang="en-AU" sz="1000" dirty="0" smtClean="0">
                <a:cs typeface="Times New Roman" pitchFamily="18" charset="0"/>
              </a:rPr>
              <a:t>checked </a:t>
            </a:r>
            <a:r>
              <a:rPr lang="en-AU" sz="1000" dirty="0">
                <a:cs typeface="Times New Roman" pitchFamily="18" charset="0"/>
              </a:rPr>
              <a:t>once per </a:t>
            </a:r>
            <a:r>
              <a:rPr lang="en-AU" sz="1000" dirty="0" smtClean="0">
                <a:cs typeface="Times New Roman" pitchFamily="18" charset="0"/>
              </a:rPr>
              <a:t>week/changed weekly to fortnightly</a:t>
            </a:r>
            <a:endParaRPr lang="en-AU" sz="1000" dirty="0">
              <a:cs typeface="Times New Roman" pitchFamily="18" charset="0"/>
            </a:endParaRPr>
          </a:p>
          <a:p>
            <a:pPr>
              <a:buFont typeface="Arial" charset="0"/>
              <a:buNone/>
            </a:pPr>
            <a:r>
              <a:rPr lang="en-AU" sz="1000" dirty="0">
                <a:cs typeface="Times New Roman" pitchFamily="18" charset="0"/>
              </a:rPr>
              <a:t>	-Any health concerns noticed during cage cleaning are reported via an orange cage card.</a:t>
            </a:r>
          </a:p>
          <a:p>
            <a:pPr>
              <a:buFontTx/>
              <a:buChar char="•"/>
            </a:pPr>
            <a:r>
              <a:rPr lang="en-AU" sz="1000" dirty="0">
                <a:cs typeface="Times New Roman" pitchFamily="18" charset="0"/>
              </a:rPr>
              <a:t>   Conventional Sheep</a:t>
            </a:r>
          </a:p>
          <a:p>
            <a:r>
              <a:rPr lang="en-AU" sz="1000" dirty="0">
                <a:cs typeface="Times New Roman" pitchFamily="18" charset="0"/>
              </a:rPr>
              <a:t>	-sheep records fill out daily</a:t>
            </a:r>
          </a:p>
          <a:p>
            <a:r>
              <a:rPr lang="en-AU" sz="1000" dirty="0">
                <a:cs typeface="Times New Roman" pitchFamily="18" charset="0"/>
              </a:rPr>
              <a:t>	-sheep fed </a:t>
            </a:r>
            <a:r>
              <a:rPr lang="en-AU" sz="1000" dirty="0" smtClean="0">
                <a:cs typeface="Times New Roman" pitchFamily="18" charset="0"/>
              </a:rPr>
              <a:t>after </a:t>
            </a:r>
            <a:r>
              <a:rPr lang="en-AU" sz="1000" dirty="0">
                <a:cs typeface="Times New Roman" pitchFamily="18" charset="0"/>
              </a:rPr>
              <a:t>10.30am		         </a:t>
            </a:r>
          </a:p>
          <a:p>
            <a:r>
              <a:rPr lang="en-AU" sz="1000" dirty="0">
                <a:cs typeface="Times New Roman" pitchFamily="18" charset="0"/>
              </a:rPr>
              <a:t>	-sheep cleaned daily</a:t>
            </a:r>
          </a:p>
          <a:p>
            <a:r>
              <a:rPr lang="en-AU" sz="1000" dirty="0">
                <a:cs typeface="Times New Roman" pitchFamily="18" charset="0"/>
              </a:rPr>
              <a:t>	-Please send notification of intended sheep transports to the Facility Coordinator as transports need to be accepted prior to delivery</a:t>
            </a:r>
          </a:p>
          <a:p>
            <a:pPr>
              <a:buFontTx/>
              <a:buChar char="•"/>
            </a:pPr>
            <a:r>
              <a:rPr lang="en-AU" sz="1000" dirty="0">
                <a:cs typeface="Times New Roman" pitchFamily="18" charset="0"/>
              </a:rPr>
              <a:t>     Location of shower and change rooms</a:t>
            </a:r>
          </a:p>
          <a:p>
            <a:pPr>
              <a:buFontTx/>
              <a:buChar char="•"/>
            </a:pPr>
            <a:r>
              <a:rPr lang="en-AU" sz="1000" dirty="0">
                <a:cs typeface="Times New Roman" pitchFamily="18" charset="0"/>
              </a:rPr>
              <a:t>     Disciplinary Action (breech of protocol</a:t>
            </a:r>
            <a:r>
              <a:rPr lang="en-AU" sz="1000" dirty="0" smtClean="0">
                <a:cs typeface="Times New Roman" pitchFamily="18" charset="0"/>
              </a:rPr>
              <a:t>)</a:t>
            </a:r>
          </a:p>
          <a:p>
            <a:r>
              <a:rPr lang="en-AU" sz="1000" dirty="0" smtClean="0">
                <a:cs typeface="Times New Roman" pitchFamily="18" charset="0"/>
              </a:rPr>
              <a:t>1</a:t>
            </a:r>
            <a:r>
              <a:rPr lang="en-AU" sz="1000" baseline="30000" dirty="0" smtClean="0">
                <a:cs typeface="Times New Roman" pitchFamily="18" charset="0"/>
              </a:rPr>
              <a:t>st</a:t>
            </a:r>
            <a:r>
              <a:rPr lang="en-AU" sz="1000" dirty="0" smtClean="0">
                <a:cs typeface="Times New Roman" pitchFamily="18" charset="0"/>
              </a:rPr>
              <a:t> breech = Verbal Warning	</a:t>
            </a:r>
          </a:p>
          <a:p>
            <a:r>
              <a:rPr lang="en-AU" sz="1000" dirty="0" smtClean="0">
                <a:cs typeface="Times New Roman" pitchFamily="18" charset="0"/>
              </a:rPr>
              <a:t>2</a:t>
            </a:r>
            <a:r>
              <a:rPr lang="en-AU" sz="1000" baseline="30000" dirty="0" smtClean="0">
                <a:cs typeface="Times New Roman" pitchFamily="18" charset="0"/>
              </a:rPr>
              <a:t>nd</a:t>
            </a:r>
            <a:r>
              <a:rPr lang="en-AU" sz="1000" dirty="0" smtClean="0">
                <a:cs typeface="Times New Roman" pitchFamily="18" charset="0"/>
              </a:rPr>
              <a:t> breech = Formal letter to dept. head</a:t>
            </a:r>
          </a:p>
          <a:p>
            <a:r>
              <a:rPr lang="en-AU" sz="1000" dirty="0" smtClean="0">
                <a:cs typeface="Times New Roman" pitchFamily="18" charset="0"/>
              </a:rPr>
              <a:t>3</a:t>
            </a:r>
            <a:r>
              <a:rPr lang="en-AU" sz="1000" baseline="30000" dirty="0" smtClean="0">
                <a:cs typeface="Times New Roman" pitchFamily="18" charset="0"/>
              </a:rPr>
              <a:t>rd</a:t>
            </a:r>
            <a:r>
              <a:rPr lang="en-AU" sz="1000" dirty="0" smtClean="0">
                <a:cs typeface="Times New Roman" pitchFamily="18" charset="0"/>
              </a:rPr>
              <a:t> breech = Suspension of authorisation to access the facility</a:t>
            </a:r>
          </a:p>
          <a:p>
            <a:pPr>
              <a:buFontTx/>
              <a:buChar char="•"/>
            </a:pPr>
            <a:r>
              <a:rPr lang="en-AU" sz="1000" dirty="0" smtClean="0">
                <a:cs typeface="Times New Roman" pitchFamily="18" charset="0"/>
              </a:rPr>
              <a:t>After hours access – facility security alarm system is armed after hours.  Do not access the facility until you have logged in on the after hours record and disarmed the zone(s) you are to enter.</a:t>
            </a:r>
            <a:endParaRPr lang="en-AU" sz="1000" dirty="0">
              <a:cs typeface="Times New Roman" pitchFamily="18" charset="0"/>
            </a:endParaRPr>
          </a:p>
          <a:p>
            <a:r>
              <a:rPr lang="en-AU" sz="1000" dirty="0">
                <a:cs typeface="Times New Roman" pitchFamily="18" charset="0"/>
              </a:rPr>
              <a:t>Important for integrity of the facility that protocols are followed – please discuss you objection – DONT ignore it.</a:t>
            </a:r>
          </a:p>
          <a:p>
            <a:r>
              <a:rPr lang="en-AU" sz="1000" dirty="0">
                <a:cs typeface="Times New Roman" pitchFamily="18" charset="0"/>
              </a:rPr>
              <a:t>1</a:t>
            </a:r>
            <a:r>
              <a:rPr lang="en-AU" sz="1000" baseline="30000" dirty="0">
                <a:cs typeface="Times New Roman" pitchFamily="18" charset="0"/>
              </a:rPr>
              <a:t>st</a:t>
            </a:r>
            <a:r>
              <a:rPr lang="en-AU" sz="1000" dirty="0">
                <a:cs typeface="Times New Roman" pitchFamily="18" charset="0"/>
              </a:rPr>
              <a:t> breech = Verbal Warning		2</a:t>
            </a:r>
            <a:r>
              <a:rPr lang="en-AU" sz="1000" baseline="30000" dirty="0">
                <a:cs typeface="Times New Roman" pitchFamily="18" charset="0"/>
              </a:rPr>
              <a:t>nd</a:t>
            </a:r>
            <a:r>
              <a:rPr lang="en-AU" sz="1000" dirty="0">
                <a:cs typeface="Times New Roman" pitchFamily="18" charset="0"/>
              </a:rPr>
              <a:t> breech = Formal letter to dept. head</a:t>
            </a:r>
          </a:p>
          <a:p>
            <a:r>
              <a:rPr lang="en-AU" sz="1000" dirty="0">
                <a:cs typeface="Times New Roman" pitchFamily="18" charset="0"/>
              </a:rPr>
              <a:t>3</a:t>
            </a:r>
            <a:r>
              <a:rPr lang="en-AU" sz="1000" baseline="30000" dirty="0">
                <a:cs typeface="Times New Roman" pitchFamily="18" charset="0"/>
              </a:rPr>
              <a:t>rd</a:t>
            </a:r>
            <a:r>
              <a:rPr lang="en-AU" sz="1000" dirty="0">
                <a:cs typeface="Times New Roman" pitchFamily="18" charset="0"/>
              </a:rPr>
              <a:t> breech = Suspension of authorisation to access the facility</a:t>
            </a:r>
          </a:p>
          <a:p>
            <a:endParaRPr lang="en-AU" dirty="0">
              <a:cs typeface="Times New Roman" pitchFamily="18" charset="0"/>
            </a:endParaRPr>
          </a:p>
          <a:p>
            <a:endParaRPr lang="en-AU" dirty="0">
              <a:cs typeface="Times New Roman" pitchFamily="18" charset="0"/>
            </a:endParaRPr>
          </a:p>
          <a:p>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A1EF8-50CA-481F-AC67-38B4B1806482}" type="slidenum">
              <a:rPr lang="en-AU"/>
              <a:pPr/>
              <a:t>19</a:t>
            </a:fld>
            <a:endParaRPr lang="en-AU" dirty="0"/>
          </a:p>
        </p:txBody>
      </p:sp>
      <p:sp>
        <p:nvSpPr>
          <p:cNvPr id="40962" name="Rectangle 2"/>
          <p:cNvSpPr>
            <a:spLocks noGrp="1" noRot="1" noChangeAspect="1" noChangeArrowheads="1" noTextEdit="1"/>
          </p:cNvSpPr>
          <p:nvPr>
            <p:ph type="sldImg"/>
          </p:nvPr>
        </p:nvSpPr>
        <p:spPr>
          <a:xfrm>
            <a:off x="2552700" y="749300"/>
            <a:ext cx="1677988" cy="1257300"/>
          </a:xfrm>
          <a:ln/>
        </p:spPr>
      </p:sp>
      <p:sp>
        <p:nvSpPr>
          <p:cNvPr id="40963" name="Rectangle 3"/>
          <p:cNvSpPr>
            <a:spLocks noGrp="1" noChangeArrowheads="1"/>
          </p:cNvSpPr>
          <p:nvPr>
            <p:ph type="body" idx="1"/>
          </p:nvPr>
        </p:nvSpPr>
        <p:spPr>
          <a:xfrm>
            <a:off x="221910" y="2006977"/>
            <a:ext cx="6264544" cy="7595843"/>
          </a:xfrm>
        </p:spPr>
        <p:txBody>
          <a:bodyPr lIns="91284" tIns="45641" rIns="91284" bIns="45641"/>
          <a:lstStyle/>
          <a:p>
            <a:r>
              <a:rPr lang="en-AU" dirty="0" smtClean="0"/>
              <a:t>Gowning</a:t>
            </a:r>
            <a:endParaRPr lang="en-AU" dirty="0"/>
          </a:p>
          <a:p>
            <a:pPr>
              <a:buFontTx/>
              <a:buChar char="•"/>
            </a:pPr>
            <a:r>
              <a:rPr lang="en-AU" dirty="0"/>
              <a:t>Please follow all gowning guidelines as there are different gowning requirements for “Clean rooms”, “Bio-Exclusion and “Bio-Containment rooms”.  Don’t forget to obtain a pair of barrier shoes prior to using the barrier facility.  Failure to follow the gowning requirements will result in disciplinary action.</a:t>
            </a:r>
          </a:p>
          <a:p>
            <a:pPr>
              <a:buFontTx/>
              <a:buChar char="•"/>
            </a:pPr>
            <a:r>
              <a:rPr lang="en-AU" dirty="0"/>
              <a:t>Thousands of dollars, time and effort are invested in all of your projects and animals which we are only trying to protect.  Please don’t put your and others research at risk.  If you see anyone not adhering to the protocols mentioned, please let me know.  I understand there is a lot of information to absorb and we are only </a:t>
            </a:r>
            <a:r>
              <a:rPr lang="en-AU" dirty="0" smtClean="0"/>
              <a:t>human, </a:t>
            </a:r>
            <a:r>
              <a:rPr lang="en-AU" dirty="0"/>
              <a:t>mistakes can happen.  However repeated offensive will be dealt with.</a:t>
            </a:r>
          </a:p>
          <a:p>
            <a:r>
              <a:rPr lang="en-AU" dirty="0"/>
              <a:t>Theatre Use</a:t>
            </a:r>
          </a:p>
          <a:p>
            <a:pPr>
              <a:buFontTx/>
              <a:buChar char="•"/>
            </a:pPr>
            <a:r>
              <a:rPr lang="en-AU" dirty="0" smtClean="0"/>
              <a:t>Equipment and rooms need </a:t>
            </a:r>
            <a:r>
              <a:rPr lang="en-AU" dirty="0"/>
              <a:t>to be booked on the calcium booking system.  You </a:t>
            </a:r>
            <a:r>
              <a:rPr lang="en-AU" dirty="0" smtClean="0"/>
              <a:t>need to </a:t>
            </a:r>
            <a:r>
              <a:rPr lang="en-AU" dirty="0"/>
              <a:t>send an e-mail notification if assistance is </a:t>
            </a:r>
            <a:r>
              <a:rPr lang="en-AU" dirty="0" smtClean="0"/>
              <a:t>required by 2pm Friday  for the following week.   Include your contact number when booking so that you can be contacted if there is a clash.  Please organise a meeting with </a:t>
            </a:r>
            <a:r>
              <a:rPr lang="en-AU" dirty="0"/>
              <a:t>Faye Gardner to gain access</a:t>
            </a:r>
          </a:p>
          <a:p>
            <a:pPr>
              <a:buFontTx/>
              <a:buChar char="•"/>
            </a:pPr>
            <a:r>
              <a:rPr lang="en-AU" dirty="0"/>
              <a:t>If </a:t>
            </a:r>
            <a:r>
              <a:rPr lang="en-AU" b="1" dirty="0"/>
              <a:t>ANY</a:t>
            </a:r>
            <a:r>
              <a:rPr lang="en-AU" dirty="0"/>
              <a:t> technical assistance is required please send a technical assistance order to Faye Gardner.  Failure to do so will </a:t>
            </a:r>
            <a:r>
              <a:rPr lang="en-AU" dirty="0" smtClean="0"/>
              <a:t>may result in inability to provide </a:t>
            </a:r>
            <a:r>
              <a:rPr lang="en-AU" dirty="0"/>
              <a:t>technical assistance </a:t>
            </a:r>
            <a:r>
              <a:rPr lang="en-AU" dirty="0" smtClean="0"/>
              <a:t>required!  </a:t>
            </a:r>
            <a:r>
              <a:rPr lang="en-AU" dirty="0"/>
              <a:t>Please give notice by 2pm Friday for following weeks assistance to ensure staff are available.</a:t>
            </a:r>
          </a:p>
          <a:p>
            <a:pPr>
              <a:buFontTx/>
              <a:buChar char="•"/>
            </a:pPr>
            <a:r>
              <a:rPr lang="en-AU" dirty="0"/>
              <a:t>We can not guarantee surgical packs will be autoclaved ready for use if 24hrs notice and supply is not given.</a:t>
            </a:r>
          </a:p>
          <a:p>
            <a:pPr>
              <a:buFontTx/>
              <a:buChar char="•"/>
            </a:pPr>
            <a:r>
              <a:rPr lang="en-AU" dirty="0"/>
              <a:t>House </a:t>
            </a:r>
            <a:r>
              <a:rPr lang="en-AU" dirty="0" smtClean="0"/>
              <a:t>Keeping</a:t>
            </a:r>
            <a:endParaRPr lang="en-AU" dirty="0"/>
          </a:p>
          <a:p>
            <a:pPr>
              <a:buFontTx/>
              <a:buChar char="•"/>
            </a:pPr>
            <a:r>
              <a:rPr lang="en-AU" dirty="0"/>
              <a:t>LAS Responsibilities</a:t>
            </a:r>
          </a:p>
          <a:p>
            <a:pPr>
              <a:buFontTx/>
              <a:buChar char="•"/>
            </a:pPr>
            <a:r>
              <a:rPr lang="en-AU" dirty="0"/>
              <a:t>Researchers Responsibilities-cage numbers, monitoring</a:t>
            </a:r>
          </a:p>
          <a:p>
            <a:pPr>
              <a:buFontTx/>
              <a:buChar char="•"/>
            </a:pPr>
            <a:r>
              <a:rPr lang="en-AU" dirty="0"/>
              <a:t> Animal Health Reporting</a:t>
            </a:r>
          </a:p>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E88AA-4D0E-4777-920C-52BC800A6B28}" type="slidenum">
              <a:rPr lang="en-AU"/>
              <a:pPr/>
              <a:t>2</a:t>
            </a:fld>
            <a:endParaRPr lang="en-AU" dirty="0"/>
          </a:p>
        </p:txBody>
      </p:sp>
      <p:sp>
        <p:nvSpPr>
          <p:cNvPr id="8194" name="Rectangle 2"/>
          <p:cNvSpPr>
            <a:spLocks noGrp="1" noRot="1" noChangeAspect="1" noChangeArrowheads="1" noTextEdit="1"/>
          </p:cNvSpPr>
          <p:nvPr>
            <p:ph type="sldImg"/>
          </p:nvPr>
        </p:nvSpPr>
        <p:spPr>
          <a:xfrm>
            <a:off x="2312988" y="1293813"/>
            <a:ext cx="2300287" cy="1725612"/>
          </a:xfrm>
          <a:ln w="12700" cap="flat">
            <a:solidFill>
              <a:schemeClr val="tx1"/>
            </a:solidFill>
          </a:ln>
        </p:spPr>
      </p:sp>
      <p:sp>
        <p:nvSpPr>
          <p:cNvPr id="8195" name="Rectangle 3"/>
          <p:cNvSpPr>
            <a:spLocks noGrp="1" noChangeArrowheads="1"/>
          </p:cNvSpPr>
          <p:nvPr>
            <p:ph type="body" idx="1"/>
          </p:nvPr>
        </p:nvSpPr>
        <p:spPr>
          <a:xfrm>
            <a:off x="981830" y="3240448"/>
            <a:ext cx="4971404" cy="4465962"/>
          </a:xfrm>
          <a:noFill/>
          <a:ln/>
        </p:spPr>
        <p:txBody>
          <a:bodyPr lIns="91917" tIns="45959" rIns="91917" bIns="45959"/>
          <a:lstStyle/>
          <a:p>
            <a:r>
              <a:rPr lang="en-AU" dirty="0"/>
              <a:t>Outline of presentation content</a:t>
            </a:r>
          </a:p>
          <a:p>
            <a:r>
              <a:rPr lang="en-AU" dirty="0"/>
              <a:t>	Who is LAS?</a:t>
            </a:r>
          </a:p>
          <a:p>
            <a:r>
              <a:rPr lang="en-AU" dirty="0"/>
              <a:t>	What does LAS do?</a:t>
            </a:r>
          </a:p>
          <a:p>
            <a:r>
              <a:rPr lang="en-AU" dirty="0"/>
              <a:t>	Where is LAS?</a:t>
            </a:r>
          </a:p>
          <a:p>
            <a:endParaRPr lang="en-AU" dirty="0"/>
          </a:p>
          <a:p>
            <a:r>
              <a:rPr lang="en-AU" b="1" dirty="0"/>
              <a:t>How do I see the investigator service provider relationship working!</a:t>
            </a:r>
          </a:p>
          <a:p>
            <a:endParaRPr lang="en-AU" b="1" dirty="0"/>
          </a:p>
          <a:p>
            <a:r>
              <a:rPr lang="en-AU" dirty="0"/>
              <a:t>	How do you interact with LAS staff and facilities?</a:t>
            </a:r>
          </a:p>
          <a:p>
            <a:endParaRPr lang="en-AU" dirty="0"/>
          </a:p>
          <a:p>
            <a:r>
              <a:rPr lang="en-AU" dirty="0"/>
              <a:t>	</a:t>
            </a:r>
          </a:p>
          <a:p>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Laboratory Animal Services can provide a range of technical assistance.</a:t>
            </a:r>
          </a:p>
          <a:p>
            <a:endParaRPr lang="en-AU" dirty="0" smtClean="0"/>
          </a:p>
          <a:p>
            <a:r>
              <a:rPr lang="en-AU" dirty="0" smtClean="0"/>
              <a:t>They are:</a:t>
            </a:r>
          </a:p>
          <a:p>
            <a:pPr>
              <a:buFont typeface="Arial" pitchFamily="34" charset="0"/>
              <a:buChar char="•"/>
            </a:pPr>
            <a:r>
              <a:rPr lang="en-AU" dirty="0" smtClean="0"/>
              <a:t> Maintain breeding colonies both GMO and inbred</a:t>
            </a:r>
          </a:p>
          <a:p>
            <a:pPr>
              <a:buFont typeface="Arial" pitchFamily="34" charset="0"/>
              <a:buChar char="•"/>
            </a:pPr>
            <a:r>
              <a:rPr lang="en-AU" dirty="0" smtClean="0"/>
              <a:t>Tail biopsies</a:t>
            </a:r>
          </a:p>
          <a:p>
            <a:pPr>
              <a:buFont typeface="Arial" pitchFamily="34" charset="0"/>
              <a:buChar char="•"/>
            </a:pPr>
            <a:r>
              <a:rPr lang="en-AU" dirty="0" smtClean="0"/>
              <a:t>Time </a:t>
            </a:r>
            <a:r>
              <a:rPr lang="en-AU" dirty="0" err="1" smtClean="0"/>
              <a:t>matings</a:t>
            </a:r>
            <a:endParaRPr lang="en-AU" dirty="0" smtClean="0"/>
          </a:p>
          <a:p>
            <a:pPr>
              <a:buFont typeface="Arial" pitchFamily="34" charset="0"/>
              <a:buChar char="•"/>
            </a:pPr>
            <a:r>
              <a:rPr lang="en-AU" dirty="0" smtClean="0"/>
              <a:t>Identification</a:t>
            </a:r>
          </a:p>
          <a:p>
            <a:pPr>
              <a:buFont typeface="Arial" pitchFamily="34" charset="0"/>
              <a:buChar char="•"/>
            </a:pPr>
            <a:r>
              <a:rPr lang="en-AU" dirty="0" smtClean="0"/>
              <a:t>Orbital eye/facial cheek vein puncture blood collection</a:t>
            </a:r>
          </a:p>
          <a:p>
            <a:pPr>
              <a:buFont typeface="Arial" pitchFamily="34" charset="0"/>
              <a:buChar char="•"/>
            </a:pPr>
            <a:r>
              <a:rPr lang="en-AU" dirty="0" smtClean="0"/>
              <a:t>Cardiac blood collection</a:t>
            </a:r>
          </a:p>
          <a:p>
            <a:pPr>
              <a:buFont typeface="Arial" pitchFamily="34" charset="0"/>
              <a:buChar char="•"/>
            </a:pPr>
            <a:r>
              <a:rPr lang="en-AU" dirty="0" smtClean="0"/>
              <a:t>Gavaging</a:t>
            </a:r>
          </a:p>
          <a:p>
            <a:pPr>
              <a:buFont typeface="Arial" pitchFamily="34" charset="0"/>
              <a:buChar char="•"/>
            </a:pPr>
            <a:r>
              <a:rPr lang="en-AU" dirty="0" smtClean="0"/>
              <a:t>S/C, I/M and I/P injections of all species</a:t>
            </a:r>
          </a:p>
          <a:p>
            <a:pPr>
              <a:buFont typeface="Arial" pitchFamily="34" charset="0"/>
              <a:buChar char="•"/>
            </a:pPr>
            <a:r>
              <a:rPr lang="en-AU" dirty="0" smtClean="0"/>
              <a:t>Jugular vein injection (sheep)</a:t>
            </a:r>
          </a:p>
          <a:p>
            <a:pPr>
              <a:buFont typeface="Arial" pitchFamily="34" charset="0"/>
              <a:buChar char="•"/>
            </a:pPr>
            <a:r>
              <a:rPr lang="en-AU" dirty="0" smtClean="0"/>
              <a:t>Anaesthetising of all species (including pre and post op care</a:t>
            </a:r>
          </a:p>
          <a:p>
            <a:r>
              <a:rPr lang="en-AU" dirty="0" smtClean="0"/>
              <a:t>Please remember to send Faye a technical assistance form or e-mail notification if booking via booking calendar by 2pm Friday if assistance is required the following week.  Failure to do so may result inability to provide LAS staff to carry out extra tech assistance duties.</a:t>
            </a:r>
          </a:p>
        </p:txBody>
      </p:sp>
      <p:sp>
        <p:nvSpPr>
          <p:cNvPr id="4" name="Slide Number Placeholder 3"/>
          <p:cNvSpPr>
            <a:spLocks noGrp="1"/>
          </p:cNvSpPr>
          <p:nvPr>
            <p:ph type="sldNum" sz="quarter" idx="10"/>
          </p:nvPr>
        </p:nvSpPr>
        <p:spPr/>
        <p:txBody>
          <a:bodyPr/>
          <a:lstStyle/>
          <a:p>
            <a:fld id="{A6463C94-D400-4289-899F-A6D463F2C25A}" type="slidenum">
              <a:rPr lang="en-AU" smtClean="0"/>
              <a:pPr/>
              <a:t>20</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CF135-38CB-4F6F-9AF3-ECEA3358FD58}" type="slidenum">
              <a:rPr lang="en-AU"/>
              <a:pPr/>
              <a:t>21</a:t>
            </a:fld>
            <a:endParaRPr lang="en-AU" dirty="0"/>
          </a:p>
        </p:txBody>
      </p:sp>
      <p:sp>
        <p:nvSpPr>
          <p:cNvPr id="45058" name="Rectangle 2"/>
          <p:cNvSpPr>
            <a:spLocks noGrp="1" noRot="1" noChangeAspect="1" noChangeArrowheads="1" noTextEdit="1"/>
          </p:cNvSpPr>
          <p:nvPr>
            <p:ph type="sldImg"/>
          </p:nvPr>
        </p:nvSpPr>
        <p:spPr>
          <a:xfrm>
            <a:off x="1519238" y="733425"/>
            <a:ext cx="4378325" cy="3284538"/>
          </a:xfrm>
          <a:ln w="12700" cap="flat">
            <a:solidFill>
              <a:schemeClr val="tx1"/>
            </a:solidFill>
          </a:ln>
        </p:spPr>
      </p:sp>
      <p:sp>
        <p:nvSpPr>
          <p:cNvPr id="45059" name="Rectangle 3"/>
          <p:cNvSpPr>
            <a:spLocks noGrp="1" noChangeArrowheads="1"/>
          </p:cNvSpPr>
          <p:nvPr>
            <p:ph type="body" idx="1"/>
          </p:nvPr>
        </p:nvSpPr>
        <p:spPr>
          <a:xfrm>
            <a:off x="905199" y="4497794"/>
            <a:ext cx="4971404" cy="5420907"/>
          </a:xfrm>
          <a:noFill/>
          <a:ln/>
        </p:spPr>
        <p:txBody>
          <a:bodyPr lIns="91917" tIns="45959" rIns="91917" bIns="45959"/>
          <a:lstStyle/>
          <a:p>
            <a:pPr>
              <a:lnSpc>
                <a:spcPct val="90000"/>
              </a:lnSpc>
              <a:buFontTx/>
              <a:buChar char="•"/>
            </a:pPr>
            <a:r>
              <a:rPr lang="en-AU" dirty="0" smtClean="0"/>
              <a:t>The </a:t>
            </a:r>
            <a:r>
              <a:rPr lang="en-AU" dirty="0"/>
              <a:t>following mouse strains are available Balb/c</a:t>
            </a:r>
            <a:r>
              <a:rPr lang="en-AU" dirty="0" smtClean="0"/>
              <a:t>, CBA, </a:t>
            </a:r>
            <a:r>
              <a:rPr lang="en-AU" dirty="0"/>
              <a:t>SCID, Swiss, </a:t>
            </a:r>
            <a:r>
              <a:rPr lang="en-AU" dirty="0" smtClean="0"/>
              <a:t>C57, CBA F1. Nude and SCID colonies have been established in the IVCs, all other mouse strains will be caesarean derived into IVCs.</a:t>
            </a:r>
            <a:endParaRPr lang="en-AU" dirty="0"/>
          </a:p>
          <a:p>
            <a:pPr>
              <a:lnSpc>
                <a:spcPct val="90000"/>
              </a:lnSpc>
              <a:buFontTx/>
              <a:buChar char="•"/>
            </a:pPr>
            <a:r>
              <a:rPr lang="en-AU" dirty="0"/>
              <a:t>Standing and advance orders are given priority, if you are able to determine your animal usage we will do our best to accommodate you</a:t>
            </a:r>
          </a:p>
          <a:p>
            <a:pPr>
              <a:lnSpc>
                <a:spcPct val="90000"/>
              </a:lnSpc>
              <a:buFontTx/>
              <a:buChar char="•"/>
            </a:pPr>
            <a:r>
              <a:rPr lang="en-AU" dirty="0" smtClean="0"/>
              <a:t>Orders </a:t>
            </a:r>
            <a:r>
              <a:rPr lang="en-AU" dirty="0"/>
              <a:t>must be submitted by 4.00pm to Faye the previous day. Late orders can be delivered at your cost by courier. </a:t>
            </a:r>
          </a:p>
          <a:p>
            <a:pPr>
              <a:lnSpc>
                <a:spcPct val="90000"/>
              </a:lnSpc>
              <a:buFontTx/>
              <a:buChar char="•"/>
            </a:pPr>
            <a:r>
              <a:rPr lang="en-AU" dirty="0"/>
              <a:t>If the temperature is over 30oC late orders will have to wait until the following day with no exception.</a:t>
            </a:r>
          </a:p>
          <a:p>
            <a:pPr>
              <a:lnSpc>
                <a:spcPct val="90000"/>
              </a:lnSpc>
              <a:buFontTx/>
              <a:buChar char="•"/>
            </a:pPr>
            <a:r>
              <a:rPr lang="en-AU" dirty="0"/>
              <a:t>Rodents can be ordered either by specific age or specific weight.</a:t>
            </a:r>
          </a:p>
          <a:p>
            <a:pPr>
              <a:lnSpc>
                <a:spcPct val="90000"/>
              </a:lnSpc>
              <a:buFontTx/>
              <a:buChar char="•"/>
            </a:pPr>
            <a:r>
              <a:rPr lang="en-AU" dirty="0"/>
              <a:t>We can supply any age range from birth up to 8 to 10weeks depending on the strain. If older animals are required, advance notice is necessary </a:t>
            </a:r>
            <a:r>
              <a:rPr lang="en-AU" dirty="0" smtClean="0"/>
              <a:t>(i.e. </a:t>
            </a:r>
            <a:r>
              <a:rPr lang="en-AU" dirty="0"/>
              <a:t>1wk for 11wks etc)</a:t>
            </a:r>
          </a:p>
          <a:p>
            <a:pPr>
              <a:lnSpc>
                <a:spcPct val="90000"/>
              </a:lnSpc>
              <a:buFontTx/>
              <a:buChar char="•"/>
            </a:pPr>
            <a:r>
              <a:rPr lang="en-AU" dirty="0"/>
              <a:t>For animals at a specific day </a:t>
            </a:r>
            <a:r>
              <a:rPr lang="en-AU" dirty="0" smtClean="0"/>
              <a:t>e.g.  </a:t>
            </a:r>
            <a:r>
              <a:rPr lang="en-AU" dirty="0"/>
              <a:t>21d, you will need to place an order 3 weeks in advance, birth dates are approximate once animals have been weaned they are group housed. In that instance we will weigh them and provide animals with  weights that are representative for the age</a:t>
            </a:r>
          </a:p>
          <a:p>
            <a:pPr>
              <a:lnSpc>
                <a:spcPct val="90000"/>
              </a:lnSpc>
              <a:buFontTx/>
              <a:buChar char="•"/>
            </a:pPr>
            <a:r>
              <a:rPr lang="en-AU" dirty="0"/>
              <a:t>Ordering by age will not guarantee a specific weight, a range should be provided at all times. Animals of a specific weight will incur 10% surcharge</a:t>
            </a:r>
          </a:p>
          <a:p>
            <a:pPr>
              <a:lnSpc>
                <a:spcPct val="90000"/>
              </a:lnSpc>
            </a:pPr>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197BA-BB58-4D29-86A2-E9C887B09C44}" type="slidenum">
              <a:rPr lang="en-AU"/>
              <a:pPr/>
              <a:t>22</a:t>
            </a:fld>
            <a:endParaRPr lang="en-AU"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AU" dirty="0"/>
              <a:t>Time Matings</a:t>
            </a:r>
          </a:p>
          <a:p>
            <a:pPr>
              <a:buFontTx/>
              <a:buChar char="•"/>
            </a:pPr>
            <a:r>
              <a:rPr lang="en-US" dirty="0"/>
              <a:t>Min 3 days notice should be provided for small numbers, advance notice is required if more than 8 positives are required as we may not have enough virgin females available for mating</a:t>
            </a:r>
            <a:r>
              <a:rPr lang="en-AU" dirty="0"/>
              <a:t> </a:t>
            </a:r>
          </a:p>
          <a:p>
            <a:pPr>
              <a:buFontTx/>
              <a:buChar char="•"/>
            </a:pPr>
            <a:r>
              <a:rPr lang="en-AU" dirty="0"/>
              <a:t>We can supply pregnant rats or mice at any day post coitus with Day 0 being plug day.</a:t>
            </a:r>
          </a:p>
          <a:p>
            <a:pPr>
              <a:buFontTx/>
              <a:buChar char="•"/>
            </a:pPr>
            <a:r>
              <a:rPr lang="en-AU" dirty="0"/>
              <a:t>When ordering time mated animals there is no guarantee that animals will mate on the day required, or that the required number of plugs will be obtained. </a:t>
            </a:r>
          </a:p>
          <a:p>
            <a:pPr>
              <a:buFontTx/>
              <a:buChar char="•"/>
            </a:pPr>
            <a:r>
              <a:rPr lang="en-AU" dirty="0"/>
              <a:t>Once plugged there is no guarantee that they will be pregnant, if you require the animals at approx day 13 we will palpate them. You will be notified if we do not have the number of animals you </a:t>
            </a:r>
            <a:r>
              <a:rPr lang="en-AU" dirty="0" smtClean="0"/>
              <a:t>require or do not appear to be pregnant.</a:t>
            </a:r>
            <a:endParaRPr lang="en-AU" dirty="0"/>
          </a:p>
          <a:p>
            <a:endParaRPr lang="en-US" dirty="0"/>
          </a:p>
          <a:p>
            <a:r>
              <a:rPr lang="en-US" dirty="0"/>
              <a:t>Large Orders – must be placed in advance and given priority</a:t>
            </a:r>
          </a:p>
          <a:p>
            <a:r>
              <a:rPr lang="en-US" dirty="0"/>
              <a:t>Due to the differing sizes and demands of our breeding colonies,  it is essential that weight and age ranges are provided to prevent delays. Remember that specific weight ranges will incur a10% surcharge</a:t>
            </a:r>
          </a:p>
          <a:p>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Total Capacity approx 90 sheep, currently</a:t>
            </a:r>
            <a:r>
              <a:rPr lang="en-AU" baseline="0" dirty="0" smtClean="0"/>
              <a:t> there are 56 pens with an additional 20 larger pens, which can be converted to 10 “lambing” pens available. Bookings must be made through LAS to ensure that there is sufficient space.</a:t>
            </a:r>
          </a:p>
          <a:p>
            <a:endParaRPr lang="en-AU" dirty="0" smtClean="0"/>
          </a:p>
          <a:p>
            <a:r>
              <a:rPr lang="en-AU" baseline="0" dirty="0" smtClean="0"/>
              <a:t>We offer full husbandry support including </a:t>
            </a:r>
            <a:r>
              <a:rPr lang="en-AU" dirty="0" smtClean="0"/>
              <a:t>d</a:t>
            </a:r>
            <a:r>
              <a:rPr lang="en-AU" baseline="0" dirty="0" smtClean="0"/>
              <a:t>aily feeding</a:t>
            </a:r>
            <a:r>
              <a:rPr lang="en-AU" dirty="0" smtClean="0"/>
              <a:t> and cleaning as well as more specific technical assistance as required.  We also offer the shed as a holding facility only (once approved by ethic committee).</a:t>
            </a:r>
          </a:p>
          <a:p>
            <a:endParaRPr lang="en-AU" dirty="0" smtClean="0"/>
          </a:p>
          <a:p>
            <a:r>
              <a:rPr lang="en-AU" dirty="0" smtClean="0"/>
              <a:t>Discuss needs with Las.</a:t>
            </a:r>
          </a:p>
          <a:p>
            <a:endParaRPr lang="en-AU" baseline="0" dirty="0" smtClean="0"/>
          </a:p>
          <a:p>
            <a:r>
              <a:rPr lang="en-AU" baseline="0" dirty="0" smtClean="0"/>
              <a:t>There is also a surgical suite available for use </a:t>
            </a:r>
            <a:endParaRPr lang="en-AU" dirty="0"/>
          </a:p>
        </p:txBody>
      </p:sp>
      <p:sp>
        <p:nvSpPr>
          <p:cNvPr id="4" name="Slide Number Placeholder 3"/>
          <p:cNvSpPr>
            <a:spLocks noGrp="1"/>
          </p:cNvSpPr>
          <p:nvPr>
            <p:ph type="sldNum" sz="quarter" idx="10"/>
          </p:nvPr>
        </p:nvSpPr>
        <p:spPr/>
        <p:txBody>
          <a:bodyPr/>
          <a:lstStyle/>
          <a:p>
            <a:fld id="{A6463C94-D400-4289-899F-A6D463F2C25A}" type="slidenum">
              <a:rPr lang="en-AU" smtClean="0"/>
              <a:pPr/>
              <a:t>23</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Small</a:t>
            </a:r>
            <a:r>
              <a:rPr lang="en-AU" baseline="0" dirty="0" smtClean="0"/>
              <a:t> Animal Research Facility located at Roseworthy - </a:t>
            </a:r>
            <a:r>
              <a:rPr lang="en-AU" dirty="0" smtClean="0"/>
              <a:t>New facility consisting of 1</a:t>
            </a:r>
            <a:r>
              <a:rPr lang="en-AU" baseline="0" dirty="0" smtClean="0"/>
              <a:t> large and 2 smaller animal holding rooms plus a procedure room. </a:t>
            </a:r>
          </a:p>
          <a:p>
            <a:endParaRPr lang="en-AU" dirty="0" smtClean="0"/>
          </a:p>
          <a:p>
            <a:r>
              <a:rPr lang="en-AU" dirty="0" smtClean="0"/>
              <a:t>Bookings for rooms through LAS and in future possibly online through calcium.</a:t>
            </a:r>
          </a:p>
          <a:p>
            <a:endParaRPr lang="en-AU" dirty="0" smtClean="0"/>
          </a:p>
          <a:p>
            <a:r>
              <a:rPr lang="en-AU" dirty="0" smtClean="0"/>
              <a:t>Discuss individual requirements with LAS.</a:t>
            </a:r>
          </a:p>
          <a:p>
            <a:endParaRPr lang="en-AU" dirty="0" smtClean="0"/>
          </a:p>
          <a:p>
            <a:r>
              <a:rPr lang="en-AU" dirty="0" smtClean="0"/>
              <a:t>Any technical required through online technical assistance form.</a:t>
            </a:r>
          </a:p>
          <a:p>
            <a:endParaRPr lang="en-AU" dirty="0" smtClean="0"/>
          </a:p>
          <a:p>
            <a:r>
              <a:rPr lang="en-AU" dirty="0" smtClean="0"/>
              <a:t>We are looking into the possibility of a PC2 room within </a:t>
            </a:r>
            <a:r>
              <a:rPr lang="en-AU" smtClean="0"/>
              <a:t>this facility.</a:t>
            </a:r>
            <a:endParaRPr lang="en-AU" dirty="0"/>
          </a:p>
        </p:txBody>
      </p:sp>
      <p:sp>
        <p:nvSpPr>
          <p:cNvPr id="4" name="Slide Number Placeholder 3"/>
          <p:cNvSpPr>
            <a:spLocks noGrp="1"/>
          </p:cNvSpPr>
          <p:nvPr>
            <p:ph type="sldNum" sz="quarter" idx="10"/>
          </p:nvPr>
        </p:nvSpPr>
        <p:spPr/>
        <p:txBody>
          <a:bodyPr/>
          <a:lstStyle/>
          <a:p>
            <a:fld id="{A6463C94-D400-4289-899F-A6D463F2C25A}" type="slidenum">
              <a:rPr lang="en-AU" smtClean="0"/>
              <a:pPr/>
              <a:t>24</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4A154-0551-4261-9332-26FBD1DDCD5F}" type="slidenum">
              <a:rPr lang="en-AU"/>
              <a:pPr/>
              <a:t>28</a:t>
            </a:fld>
            <a:endParaRPr lang="en-AU"/>
          </a:p>
        </p:txBody>
      </p:sp>
      <p:sp>
        <p:nvSpPr>
          <p:cNvPr id="53250" name="Rectangle 2"/>
          <p:cNvSpPr>
            <a:spLocks noGrp="1" noRot="1" noChangeAspect="1" noChangeArrowheads="1" noTextEdit="1"/>
          </p:cNvSpPr>
          <p:nvPr>
            <p:ph type="sldImg"/>
          </p:nvPr>
        </p:nvSpPr>
        <p:spPr>
          <a:xfrm>
            <a:off x="920750" y="749300"/>
            <a:ext cx="4941888" cy="3706813"/>
          </a:xfrm>
          <a:ln w="12700" cap="flat">
            <a:solidFill>
              <a:schemeClr val="tx1"/>
            </a:solidFill>
          </a:ln>
        </p:spPr>
      </p:sp>
      <p:sp>
        <p:nvSpPr>
          <p:cNvPr id="53251" name="Rectangle 3"/>
          <p:cNvSpPr>
            <a:spLocks noGrp="1" noChangeArrowheads="1"/>
          </p:cNvSpPr>
          <p:nvPr>
            <p:ph type="body" idx="1"/>
          </p:nvPr>
        </p:nvSpPr>
        <p:spPr>
          <a:xfrm>
            <a:off x="905199" y="4711064"/>
            <a:ext cx="4971404" cy="4462778"/>
          </a:xfrm>
          <a:noFill/>
          <a:ln/>
        </p:spPr>
        <p:txBody>
          <a:bodyPr lIns="91917" tIns="45959" rIns="91917" bIns="45959"/>
          <a:lstStyle/>
          <a:p>
            <a:r>
              <a:rPr lang="en-AU" dirty="0" smtClean="0">
                <a:latin typeface="Times" pitchFamily="18" charset="0"/>
                <a:cs typeface="Times New Roman" pitchFamily="18" charset="0"/>
              </a:rPr>
              <a:t> </a:t>
            </a:r>
            <a:endParaRPr lang="en-AU" dirty="0">
              <a:latin typeface="Times" pitchFamily="18" charset="0"/>
              <a:cs typeface="Times New Roman" pitchFamily="18" charset="0"/>
            </a:endParaRPr>
          </a:p>
          <a:p>
            <a:endParaRPr lang="en-AU" dirty="0">
              <a:latin typeface="Times" pitchFamily="18"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E4455-71CB-4310-8130-1D1BEAE17CCB}" type="slidenum">
              <a:rPr lang="en-AU"/>
              <a:pPr/>
              <a:t>29</a:t>
            </a:fld>
            <a:endParaRPr lang="en-AU"/>
          </a:p>
        </p:txBody>
      </p:sp>
      <p:sp>
        <p:nvSpPr>
          <p:cNvPr id="55298" name="Rectangle 2"/>
          <p:cNvSpPr>
            <a:spLocks noGrp="1" noRot="1" noChangeAspect="1" noChangeArrowheads="1" noTextEdit="1"/>
          </p:cNvSpPr>
          <p:nvPr>
            <p:ph type="sldImg"/>
          </p:nvPr>
        </p:nvSpPr>
        <p:spPr>
          <a:xfrm>
            <a:off x="920750" y="749300"/>
            <a:ext cx="4941888" cy="3706813"/>
          </a:xfrm>
          <a:ln w="12700" cap="flat">
            <a:solidFill>
              <a:schemeClr val="tx1"/>
            </a:solidFill>
          </a:ln>
        </p:spPr>
      </p:sp>
      <p:sp>
        <p:nvSpPr>
          <p:cNvPr id="55299" name="Rectangle 3"/>
          <p:cNvSpPr>
            <a:spLocks noGrp="1" noChangeArrowheads="1"/>
          </p:cNvSpPr>
          <p:nvPr>
            <p:ph type="body" idx="1"/>
          </p:nvPr>
        </p:nvSpPr>
        <p:spPr>
          <a:xfrm>
            <a:off x="905199" y="4711064"/>
            <a:ext cx="4971404" cy="4462778"/>
          </a:xfrm>
          <a:ln/>
        </p:spPr>
        <p:txBody>
          <a:bodyPr lIns="91917" tIns="45959" rIns="91917" bIns="45959"/>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E4455-71CB-4310-8130-1D1BEAE17CCB}" type="slidenum">
              <a:rPr lang="en-AU"/>
              <a:pPr/>
              <a:t>31</a:t>
            </a:fld>
            <a:endParaRPr lang="en-AU"/>
          </a:p>
        </p:txBody>
      </p:sp>
      <p:sp>
        <p:nvSpPr>
          <p:cNvPr id="55298" name="Rectangle 2"/>
          <p:cNvSpPr>
            <a:spLocks noGrp="1" noRot="1" noChangeAspect="1" noChangeArrowheads="1" noTextEdit="1"/>
          </p:cNvSpPr>
          <p:nvPr>
            <p:ph type="sldImg"/>
          </p:nvPr>
        </p:nvSpPr>
        <p:spPr>
          <a:xfrm>
            <a:off x="920750" y="749300"/>
            <a:ext cx="4941888" cy="3706813"/>
          </a:xfrm>
          <a:ln w="12700" cap="flat">
            <a:solidFill>
              <a:schemeClr val="tx1"/>
            </a:solidFill>
          </a:ln>
        </p:spPr>
      </p:sp>
      <p:sp>
        <p:nvSpPr>
          <p:cNvPr id="55299" name="Rectangle 3"/>
          <p:cNvSpPr>
            <a:spLocks noGrp="1" noChangeArrowheads="1"/>
          </p:cNvSpPr>
          <p:nvPr>
            <p:ph type="body" idx="1"/>
          </p:nvPr>
        </p:nvSpPr>
        <p:spPr>
          <a:xfrm>
            <a:off x="905199" y="4711064"/>
            <a:ext cx="4971404" cy="4462778"/>
          </a:xfrm>
          <a:ln/>
        </p:spPr>
        <p:txBody>
          <a:bodyPr lIns="91917" tIns="45959" rIns="91917" bIns="45959"/>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7B747-36BE-4A57-8B6B-38E2CDADE20B}" type="slidenum">
              <a:rPr lang="en-AU"/>
              <a:pPr/>
              <a:t>3</a:t>
            </a:fld>
            <a:endParaRPr lang="en-AU" dirty="0"/>
          </a:p>
        </p:txBody>
      </p:sp>
      <p:sp>
        <p:nvSpPr>
          <p:cNvPr id="10242" name="Rectangle 2"/>
          <p:cNvSpPr>
            <a:spLocks noGrp="1" noRot="1" noChangeAspect="1" noChangeArrowheads="1" noTextEdit="1"/>
          </p:cNvSpPr>
          <p:nvPr>
            <p:ph type="sldImg"/>
          </p:nvPr>
        </p:nvSpPr>
        <p:spPr>
          <a:xfrm>
            <a:off x="2081213" y="1138238"/>
            <a:ext cx="2611437" cy="1958975"/>
          </a:xfrm>
          <a:ln w="12700" cap="flat">
            <a:solidFill>
              <a:schemeClr val="tx1"/>
            </a:solidFill>
          </a:ln>
        </p:spPr>
      </p:sp>
      <p:sp>
        <p:nvSpPr>
          <p:cNvPr id="10243" name="Rectangle 3"/>
          <p:cNvSpPr>
            <a:spLocks noGrp="1" noChangeArrowheads="1"/>
          </p:cNvSpPr>
          <p:nvPr>
            <p:ph type="body" idx="1"/>
          </p:nvPr>
        </p:nvSpPr>
        <p:spPr>
          <a:xfrm>
            <a:off x="905199" y="3396423"/>
            <a:ext cx="4971404" cy="4462778"/>
          </a:xfrm>
          <a:noFill/>
          <a:ln/>
        </p:spPr>
        <p:txBody>
          <a:bodyPr lIns="91917" tIns="45959" rIns="91917" bIns="45959"/>
          <a:lstStyle/>
          <a:p>
            <a:r>
              <a:rPr lang="en-AU" dirty="0"/>
              <a:t>LAS is a </a:t>
            </a:r>
            <a:r>
              <a:rPr lang="en-AU" b="1" u="sng" dirty="0"/>
              <a:t>SERVICE</a:t>
            </a:r>
            <a:r>
              <a:rPr lang="en-AU" dirty="0"/>
              <a:t> department, our role is to support investigators by maintaining infrastructure (animal houses) at the appropriate standard for its containment classification. We are a Trading Unit effectively run as a business. That does not always sit well in a University culture!</a:t>
            </a:r>
          </a:p>
          <a:p>
            <a:endParaRPr lang="en-AU" dirty="0"/>
          </a:p>
          <a:p>
            <a:r>
              <a:rPr lang="en-AU" dirty="0"/>
              <a:t>Our ACO principle role is to deliver BEST PRACTICE animal husbandry in accordance with the Code of Practice.</a:t>
            </a:r>
          </a:p>
          <a:p>
            <a:endParaRPr lang="en-AU" dirty="0"/>
          </a:p>
          <a:p>
            <a:endParaRPr lang="en-AU" dirty="0"/>
          </a:p>
          <a:p>
            <a:r>
              <a:rPr lang="en-AU" dirty="0"/>
              <a:t>This is not just a feel good statement, it is a benchmark our performance is measured against!</a:t>
            </a:r>
          </a:p>
          <a:p>
            <a:r>
              <a:rPr lang="en-AU"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80B24-F3D1-49B6-BBBB-D4DE75450D9C}" type="slidenum">
              <a:rPr lang="en-AU"/>
              <a:pPr/>
              <a:t>4</a:t>
            </a:fld>
            <a:endParaRPr lang="en-AU" dirty="0"/>
          </a:p>
        </p:txBody>
      </p:sp>
      <p:sp>
        <p:nvSpPr>
          <p:cNvPr id="12290" name="Rectangle 2"/>
          <p:cNvSpPr>
            <a:spLocks noGrp="1" noRot="1" noChangeAspect="1" noChangeArrowheads="1" noTextEdit="1"/>
          </p:cNvSpPr>
          <p:nvPr>
            <p:ph type="sldImg"/>
          </p:nvPr>
        </p:nvSpPr>
        <p:spPr>
          <a:xfrm>
            <a:off x="2081213" y="363538"/>
            <a:ext cx="2692400" cy="2019300"/>
          </a:xfrm>
          <a:ln w="12700" cap="flat">
            <a:solidFill>
              <a:schemeClr val="tx1"/>
            </a:solidFill>
          </a:ln>
        </p:spPr>
      </p:sp>
      <p:sp>
        <p:nvSpPr>
          <p:cNvPr id="12291" name="Rectangle 3"/>
          <p:cNvSpPr>
            <a:spLocks noGrp="1" noChangeArrowheads="1"/>
          </p:cNvSpPr>
          <p:nvPr>
            <p:ph type="body" idx="1"/>
          </p:nvPr>
        </p:nvSpPr>
        <p:spPr>
          <a:xfrm>
            <a:off x="981830" y="2622917"/>
            <a:ext cx="4971404" cy="4464370"/>
          </a:xfrm>
          <a:noFill/>
          <a:ln/>
        </p:spPr>
        <p:txBody>
          <a:bodyPr lIns="91917" tIns="45959" rIns="91917" bIns="45959"/>
          <a:lstStyle/>
          <a:p>
            <a:r>
              <a:rPr lang="en-AU" dirty="0"/>
              <a:t>Another important role of the ACO is to provide direct support to investigators, that support may come in the form of advice; technical assistance; specific modifications to animal husbandry procedures, etc…</a:t>
            </a:r>
          </a:p>
          <a:p>
            <a:endParaRPr lang="en-AU" dirty="0"/>
          </a:p>
          <a:p>
            <a:r>
              <a:rPr lang="en-AU" dirty="0"/>
              <a:t>HOWEVER- the ACOs are NOT your personal assistants-you have a responsibility (and are expected) to conduct yourselves professionally and courteously.</a:t>
            </a:r>
          </a:p>
          <a:p>
            <a:endParaRPr lang="en-AU" dirty="0"/>
          </a:p>
          <a:p>
            <a:r>
              <a:rPr lang="en-AU" dirty="0"/>
              <a:t>Why do we have a Vision and Values?</a:t>
            </a:r>
          </a:p>
          <a:p>
            <a:r>
              <a:rPr lang="en-AU" dirty="0"/>
              <a:t>Because they make us ACCOUNTABLE!! If you feel we are not providing a level of service consistent with the Vision and Values then you should be communicating your concerns to the facility coordinator or ME! </a:t>
            </a:r>
          </a:p>
          <a:p>
            <a:endParaRPr lang="en-AU" dirty="0"/>
          </a:p>
          <a:p>
            <a:r>
              <a:rPr lang="en-AU" dirty="0"/>
              <a:t>In order to achieve our expected standards effective communication is essential. Constructive feedback from you is encouraged and will be addressed</a:t>
            </a:r>
          </a:p>
          <a:p>
            <a:endParaRPr lang="en-AU" dirty="0"/>
          </a:p>
          <a:p>
            <a:r>
              <a:rPr lang="en-AU" dirty="0"/>
              <a:t>Our stated objectives/values provide a focus for the staff to continuously improve both technical skills and customer service delivery.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8FF51-543B-4683-9F12-36E8A30EA50F}" type="slidenum">
              <a:rPr lang="en-AU"/>
              <a:pPr/>
              <a:t>5</a:t>
            </a:fld>
            <a:endParaRPr lang="en-AU" dirty="0"/>
          </a:p>
        </p:txBody>
      </p:sp>
      <p:sp>
        <p:nvSpPr>
          <p:cNvPr id="14338" name="Rectangle 2"/>
          <p:cNvSpPr>
            <a:spLocks noGrp="1" noRot="1" noChangeAspect="1" noChangeArrowheads="1" noTextEdit="1"/>
          </p:cNvSpPr>
          <p:nvPr>
            <p:ph type="sldImg"/>
          </p:nvPr>
        </p:nvSpPr>
        <p:spPr>
          <a:xfrm>
            <a:off x="2079625" y="360363"/>
            <a:ext cx="2695575" cy="2022475"/>
          </a:xfrm>
          <a:ln w="12700" cap="flat">
            <a:solidFill>
              <a:schemeClr val="tx1"/>
            </a:solidFill>
          </a:ln>
        </p:spPr>
      </p:sp>
      <p:sp>
        <p:nvSpPr>
          <p:cNvPr id="14339" name="Rectangle 3"/>
          <p:cNvSpPr>
            <a:spLocks noGrp="1" noChangeArrowheads="1"/>
          </p:cNvSpPr>
          <p:nvPr>
            <p:ph type="body" idx="1"/>
          </p:nvPr>
        </p:nvSpPr>
        <p:spPr>
          <a:xfrm>
            <a:off x="981830" y="2622917"/>
            <a:ext cx="4971404" cy="4464370"/>
          </a:xfrm>
          <a:noFill/>
          <a:ln/>
        </p:spPr>
        <p:txBody>
          <a:bodyPr lIns="91917" tIns="45959" rIns="91917" bIns="45959"/>
          <a:lstStyle/>
          <a:p>
            <a:r>
              <a:rPr lang="en-AU" dirty="0"/>
              <a:t>The point I’m trying to make in this slide is that the environment in which we operate is a complex one. No one works in isolation. Every activity impacts either directly or indirectly on all of us. Pacita will be discussing the SOPs and policies in more detail but for now understand that the hoops we make you jump through are all about ensuring research integrity and animal welfare are the highest priorities.</a:t>
            </a:r>
          </a:p>
          <a:p>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7EA9A-E822-4253-BBD1-AB57C4854377}" type="slidenum">
              <a:rPr lang="en-AU"/>
              <a:pPr/>
              <a:t>6</a:t>
            </a:fld>
            <a:endParaRPr lang="en-AU"/>
          </a:p>
        </p:txBody>
      </p:sp>
      <p:sp>
        <p:nvSpPr>
          <p:cNvPr id="16386" name="Rectangle 2"/>
          <p:cNvSpPr>
            <a:spLocks noGrp="1" noRot="1" noChangeAspect="1" noChangeArrowheads="1" noTextEdit="1"/>
          </p:cNvSpPr>
          <p:nvPr>
            <p:ph type="sldImg"/>
          </p:nvPr>
        </p:nvSpPr>
        <p:spPr>
          <a:xfrm>
            <a:off x="2079625" y="360363"/>
            <a:ext cx="2695575" cy="2022475"/>
          </a:xfrm>
          <a:ln w="12700" cap="flat">
            <a:solidFill>
              <a:schemeClr val="tx1"/>
            </a:solidFill>
          </a:ln>
        </p:spPr>
      </p:sp>
      <p:sp>
        <p:nvSpPr>
          <p:cNvPr id="16387" name="Rectangle 3"/>
          <p:cNvSpPr>
            <a:spLocks noGrp="1" noChangeArrowheads="1"/>
          </p:cNvSpPr>
          <p:nvPr>
            <p:ph type="body" idx="1"/>
          </p:nvPr>
        </p:nvSpPr>
        <p:spPr>
          <a:xfrm>
            <a:off x="981830" y="2622917"/>
            <a:ext cx="4971404" cy="4464370"/>
          </a:xfrm>
          <a:noFill/>
          <a:ln/>
        </p:spPr>
        <p:txBody>
          <a:bodyPr lIns="91917" tIns="45959" rIns="91917" bIns="45959"/>
          <a:lstStyle/>
          <a:p>
            <a:r>
              <a:rPr lang="en-AU" dirty="0"/>
              <a:t>I strongly believe in the “partnership” philosophy. Just like any relationship there will be times of stress and strain but if we all acknowledge that we’re on the same side we will be able to work through anything.  Please communicate professionally and constructively with the ACOs and they will be an invaluable asset to your research endeavours.</a:t>
            </a:r>
          </a:p>
          <a:p>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6F542-CC9B-49DB-8A6B-D41E2DD16B81}" type="slidenum">
              <a:rPr lang="en-AU"/>
              <a:pPr/>
              <a:t>7</a:t>
            </a:fld>
            <a:endParaRPr lang="en-AU"/>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36BD1-806C-4782-AB45-0F4B6604F856}" type="slidenum">
              <a:rPr lang="en-AU"/>
              <a:pPr/>
              <a:t>8</a:t>
            </a:fld>
            <a:endParaRPr lang="en-AU"/>
          </a:p>
        </p:txBody>
      </p:sp>
      <p:sp>
        <p:nvSpPr>
          <p:cNvPr id="20482" name="Rectangle 2"/>
          <p:cNvSpPr>
            <a:spLocks noGrp="1" noRot="1" noChangeAspect="1" noChangeArrowheads="1" noTextEdit="1"/>
          </p:cNvSpPr>
          <p:nvPr>
            <p:ph type="sldImg"/>
          </p:nvPr>
        </p:nvSpPr>
        <p:spPr>
          <a:xfrm>
            <a:off x="920750" y="749300"/>
            <a:ext cx="4941888" cy="3706813"/>
          </a:xfrm>
          <a:ln/>
        </p:spPr>
      </p:sp>
      <p:sp>
        <p:nvSpPr>
          <p:cNvPr id="20483" name="Rectangle 3"/>
          <p:cNvSpPr>
            <a:spLocks noGrp="1" noChangeArrowheads="1"/>
          </p:cNvSpPr>
          <p:nvPr>
            <p:ph type="body" idx="1"/>
          </p:nvPr>
        </p:nvSpPr>
        <p:spPr>
          <a:xfrm>
            <a:off x="905199" y="4711064"/>
            <a:ext cx="4971404" cy="4462778"/>
          </a:xfrm>
        </p:spPr>
        <p:txBody>
          <a:bodyPr/>
          <a:lstStyle/>
          <a:p>
            <a:r>
              <a:rPr lang="en-AU" dirty="0"/>
              <a:t>Denise is a veterinarian and the University Animal Welfare Officer. </a:t>
            </a:r>
          </a:p>
          <a:p>
            <a:r>
              <a:rPr lang="en-AU" dirty="0"/>
              <a:t>My role is to help students, staff and other University personnel with regard to animal ethics, health and welfare matters. I am available to provide veterinary advice for your research animals, and assist you with your Applications to the AEC.  I also have a role assisting the Animal Ethics Committee and the University fulfil their obligations for monitoring of animals used in research and teaching.</a:t>
            </a:r>
          </a:p>
          <a:p>
            <a:endParaRPr lang="en-AU" dirty="0"/>
          </a:p>
          <a:p>
            <a:r>
              <a:rPr lang="en-AU" dirty="0"/>
              <a:t>From the website: http://www.adelaide.edu.au/research/animalwelfare.html</a:t>
            </a:r>
          </a:p>
          <a:p>
            <a:r>
              <a:rPr lang="en-AU" dirty="0"/>
              <a:t>“The Animal Welfare Officer is part of the Division of the Deputy Vice-Chancellor and Vice-President (Research) and is responsible for providing clinical veterinary services and monitoring animal welfare in the University. The officer promotes awareness of best practice in the care of animals and ensures standards required by the University and the Australian Code of Practice are observed and that decisions of the Animal Ethics Committee are complied with.”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A5B1F-D6C2-463E-AE49-CB351C9CF621}" type="slidenum">
              <a:rPr lang="en-AU"/>
              <a:pPr/>
              <a:t>9</a:t>
            </a:fld>
            <a:endParaRPr lang="en-AU"/>
          </a:p>
        </p:txBody>
      </p:sp>
      <p:sp>
        <p:nvSpPr>
          <p:cNvPr id="22530" name="Rectangle 2"/>
          <p:cNvSpPr>
            <a:spLocks noGrp="1" noRot="1" noChangeAspect="1" noChangeArrowheads="1" noTextEdit="1"/>
          </p:cNvSpPr>
          <p:nvPr>
            <p:ph type="sldImg"/>
          </p:nvPr>
        </p:nvSpPr>
        <p:spPr>
          <a:xfrm>
            <a:off x="920750" y="749300"/>
            <a:ext cx="4941888" cy="3706813"/>
          </a:xfrm>
          <a:ln w="12700" cap="flat">
            <a:solidFill>
              <a:schemeClr val="tx1"/>
            </a:solidFill>
          </a:ln>
        </p:spPr>
      </p:sp>
      <p:sp>
        <p:nvSpPr>
          <p:cNvPr id="22531" name="Rectangle 3"/>
          <p:cNvSpPr>
            <a:spLocks noGrp="1" noChangeArrowheads="1"/>
          </p:cNvSpPr>
          <p:nvPr>
            <p:ph type="body" idx="1"/>
          </p:nvPr>
        </p:nvSpPr>
        <p:spPr>
          <a:xfrm>
            <a:off x="905199" y="4711064"/>
            <a:ext cx="4971404" cy="4462778"/>
          </a:xfrm>
          <a:noFill/>
          <a:ln/>
        </p:spPr>
        <p:txBody>
          <a:bodyPr lIns="91917" tIns="45959" rIns="91917" bIns="45959"/>
          <a:lstStyle/>
          <a:p>
            <a:r>
              <a:rPr lang="en-AU" dirty="0"/>
              <a:t>I recommend you read Section 3 of the Code as it is a requirement for AEC approval to use animals.</a:t>
            </a:r>
          </a:p>
          <a:p>
            <a:endParaRPr lang="en-AU" dirty="0"/>
          </a:p>
          <a:p>
            <a:r>
              <a:rPr lang="en-AU" dirty="0"/>
              <a:t>I’m not going to discuss animal ethics in any detail as there is a course on tomorrow that you should all be going to and I’ll provide those details later.</a:t>
            </a:r>
          </a:p>
          <a:p>
            <a:endParaRPr lang="en-AU" dirty="0"/>
          </a:p>
          <a:p>
            <a:r>
              <a:rPr lang="en-AU" dirty="0"/>
              <a:t>Dealing with emergencies</a:t>
            </a:r>
          </a:p>
          <a:p>
            <a:r>
              <a:rPr lang="en-AU" dirty="0"/>
              <a:t>	ensure contact details are made available to us including 	afterhours numbers/mobiles</a:t>
            </a:r>
          </a:p>
          <a:p>
            <a:endParaRPr lang="en-AU" dirty="0"/>
          </a:p>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112642" name="Group 2"/>
          <p:cNvGrpSpPr>
            <a:grpSpLocks/>
          </p:cNvGrpSpPr>
          <p:nvPr/>
        </p:nvGrpSpPr>
        <p:grpSpPr bwMode="auto">
          <a:xfrm>
            <a:off x="-498475" y="1311275"/>
            <a:ext cx="10429875" cy="5908675"/>
            <a:chOff x="-313" y="824"/>
            <a:chExt cx="6570" cy="3722"/>
          </a:xfrm>
        </p:grpSpPr>
        <p:sp>
          <p:nvSpPr>
            <p:cNvPr id="1126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p>
          </p:txBody>
        </p:sp>
        <p:sp>
          <p:nvSpPr>
            <p:cNvPr id="1126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n-US"/>
            </a:p>
          </p:txBody>
        </p:sp>
        <p:sp>
          <p:nvSpPr>
            <p:cNvPr id="1126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n-US"/>
            </a:p>
          </p:txBody>
        </p:sp>
        <p:sp>
          <p:nvSpPr>
            <p:cNvPr id="1126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n-US"/>
            </a:p>
          </p:txBody>
        </p:sp>
        <p:sp>
          <p:nvSpPr>
            <p:cNvPr id="1126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p>
          </p:txBody>
        </p:sp>
        <p:sp>
          <p:nvSpPr>
            <p:cNvPr id="1126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n-US"/>
            </a:p>
          </p:txBody>
        </p:sp>
        <p:sp>
          <p:nvSpPr>
            <p:cNvPr id="1126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n-US"/>
            </a:p>
          </p:txBody>
        </p:sp>
        <p:sp>
          <p:nvSpPr>
            <p:cNvPr id="1126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n-US"/>
            </a:p>
          </p:txBody>
        </p:sp>
        <p:sp>
          <p:nvSpPr>
            <p:cNvPr id="112657"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p>
          </p:txBody>
        </p:sp>
        <p:sp>
          <p:nvSpPr>
            <p:cNvPr id="1126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p>
          </p:txBody>
        </p:sp>
        <p:sp>
          <p:nvSpPr>
            <p:cNvPr id="1126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n-US"/>
            </a:p>
          </p:txBody>
        </p:sp>
        <p:sp>
          <p:nvSpPr>
            <p:cNvPr id="1126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p>
          </p:txBody>
        </p:sp>
        <p:sp>
          <p:nvSpPr>
            <p:cNvPr id="1126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p>
          </p:txBody>
        </p:sp>
        <p:sp>
          <p:nvSpPr>
            <p:cNvPr id="1126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n-US"/>
            </a:p>
          </p:txBody>
        </p:sp>
        <p:sp>
          <p:nvSpPr>
            <p:cNvPr id="1126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n-US"/>
            </a:p>
          </p:txBody>
        </p:sp>
        <p:sp>
          <p:nvSpPr>
            <p:cNvPr id="1126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n-US"/>
            </a:p>
          </p:txBody>
        </p:sp>
        <p:sp>
          <p:nvSpPr>
            <p:cNvPr id="1126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p>
          </p:txBody>
        </p:sp>
        <p:sp>
          <p:nvSpPr>
            <p:cNvPr id="1126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p>
          </p:txBody>
        </p:sp>
        <p:sp>
          <p:nvSpPr>
            <p:cNvPr id="1126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p>
          </p:txBody>
        </p:sp>
        <p:sp>
          <p:nvSpPr>
            <p:cNvPr id="1126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p>
          </p:txBody>
        </p:sp>
        <p:sp>
          <p:nvSpPr>
            <p:cNvPr id="1126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n-US"/>
            </a:p>
          </p:txBody>
        </p:sp>
        <p:sp>
          <p:nvSpPr>
            <p:cNvPr id="1126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p>
          </p:txBody>
        </p:sp>
        <p:sp>
          <p:nvSpPr>
            <p:cNvPr id="1126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p>
          </p:txBody>
        </p:sp>
        <p:sp>
          <p:nvSpPr>
            <p:cNvPr id="1126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p>
          </p:txBody>
        </p:sp>
        <p:sp>
          <p:nvSpPr>
            <p:cNvPr id="1126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n-US"/>
            </a:p>
          </p:txBody>
        </p:sp>
        <p:sp>
          <p:nvSpPr>
            <p:cNvPr id="1126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n-US"/>
            </a:p>
          </p:txBody>
        </p:sp>
        <p:sp>
          <p:nvSpPr>
            <p:cNvPr id="1126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6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6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AU"/>
            </a:p>
          </p:txBody>
        </p:sp>
        <p:sp>
          <p:nvSpPr>
            <p:cNvPr id="1126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AU"/>
            </a:p>
          </p:txBody>
        </p:sp>
        <p:sp>
          <p:nvSpPr>
            <p:cNvPr id="1126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6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6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6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6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6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7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7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7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7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7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7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7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7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27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27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27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7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7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7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7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27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7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7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7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27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7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27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7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28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28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8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8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AU"/>
            </a:p>
          </p:txBody>
        </p:sp>
        <p:sp>
          <p:nvSpPr>
            <p:cNvPr id="1128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28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28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28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2836"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37"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38"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AU"/>
            </a:p>
          </p:txBody>
        </p:sp>
        <p:sp>
          <p:nvSpPr>
            <p:cNvPr id="112839"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AU"/>
            </a:p>
          </p:txBody>
        </p:sp>
        <p:sp>
          <p:nvSpPr>
            <p:cNvPr id="112840"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1"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2"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AU"/>
            </a:p>
          </p:txBody>
        </p:sp>
        <p:sp>
          <p:nvSpPr>
            <p:cNvPr id="112843"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4"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5"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AU"/>
            </a:p>
          </p:txBody>
        </p:sp>
        <p:sp>
          <p:nvSpPr>
            <p:cNvPr id="112846"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7"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8"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49"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50"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51"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AU"/>
            </a:p>
          </p:txBody>
        </p:sp>
        <p:sp>
          <p:nvSpPr>
            <p:cNvPr id="112852"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AU"/>
            </a:p>
          </p:txBody>
        </p:sp>
        <p:sp>
          <p:nvSpPr>
            <p:cNvPr id="112853"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AU"/>
            </a:p>
          </p:txBody>
        </p:sp>
        <p:sp>
          <p:nvSpPr>
            <p:cNvPr id="1128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28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28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2857"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AU"/>
            </a:p>
          </p:txBody>
        </p:sp>
      </p:grpSp>
      <p:sp>
        <p:nvSpPr>
          <p:cNvPr id="11285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AU"/>
              <a:t>Click to edit Master title style</a:t>
            </a:r>
          </a:p>
        </p:txBody>
      </p:sp>
      <p:sp>
        <p:nvSpPr>
          <p:cNvPr id="11285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AU"/>
              <a:t>Click to edit Master subtitle style</a:t>
            </a:r>
          </a:p>
        </p:txBody>
      </p:sp>
      <p:sp>
        <p:nvSpPr>
          <p:cNvPr id="112860" name="Rectangle 220"/>
          <p:cNvSpPr>
            <a:spLocks noGrp="1" noChangeArrowheads="1"/>
          </p:cNvSpPr>
          <p:nvPr>
            <p:ph type="dt" sz="quarter" idx="2"/>
          </p:nvPr>
        </p:nvSpPr>
        <p:spPr/>
        <p:txBody>
          <a:bodyPr/>
          <a:lstStyle>
            <a:lvl1pPr>
              <a:defRPr/>
            </a:lvl1pPr>
          </a:lstStyle>
          <a:p>
            <a:endParaRPr lang="en-AU"/>
          </a:p>
        </p:txBody>
      </p:sp>
      <p:sp>
        <p:nvSpPr>
          <p:cNvPr id="112861" name="Rectangle 221"/>
          <p:cNvSpPr>
            <a:spLocks noGrp="1" noChangeArrowheads="1"/>
          </p:cNvSpPr>
          <p:nvPr>
            <p:ph type="ftr" sz="quarter" idx="3"/>
          </p:nvPr>
        </p:nvSpPr>
        <p:spPr>
          <a:xfrm>
            <a:off x="3124200" y="6248400"/>
            <a:ext cx="2895600" cy="457200"/>
          </a:xfrm>
        </p:spPr>
        <p:txBody>
          <a:bodyPr/>
          <a:lstStyle>
            <a:lvl1pPr>
              <a:defRPr/>
            </a:lvl1pPr>
          </a:lstStyle>
          <a:p>
            <a:endParaRPr lang="en-AU"/>
          </a:p>
        </p:txBody>
      </p:sp>
      <p:sp>
        <p:nvSpPr>
          <p:cNvPr id="112862" name="Rectangle 222"/>
          <p:cNvSpPr>
            <a:spLocks noGrp="1" noChangeArrowheads="1"/>
          </p:cNvSpPr>
          <p:nvPr>
            <p:ph type="sldNum" sz="quarter" idx="4"/>
          </p:nvPr>
        </p:nvSpPr>
        <p:spPr/>
        <p:txBody>
          <a:bodyPr/>
          <a:lstStyle>
            <a:lvl1pPr>
              <a:defRPr/>
            </a:lvl1pPr>
          </a:lstStyle>
          <a:p>
            <a:fld id="{11E67768-7BC6-48DB-9EA4-D0D0C67EB0C6}"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2EA374B5-7DBD-44B5-A071-14FB02537D26}" type="slidenum">
              <a:rPr lang="en-AU"/>
              <a:pPr/>
              <a:t>‹#›</a:t>
            </a:fld>
            <a:endParaRPr lang="en-AU"/>
          </a:p>
        </p:txBody>
      </p:sp>
      <p:sp>
        <p:nvSpPr>
          <p:cNvPr id="5" name="Date Placeholder 4"/>
          <p:cNvSpPr>
            <a:spLocks noGrp="1"/>
          </p:cNvSpPr>
          <p:nvPr>
            <p:ph type="dt" sz="half" idx="11"/>
          </p:nvPr>
        </p:nvSpPr>
        <p:spPr/>
        <p:txBody>
          <a:bodyPr/>
          <a:lstStyle>
            <a:lvl1pPr>
              <a:defRPr/>
            </a:lvl1pPr>
          </a:lstStyle>
          <a:p>
            <a:endParaRPr lang="en-AU"/>
          </a:p>
        </p:txBody>
      </p:sp>
      <p:sp>
        <p:nvSpPr>
          <p:cNvPr id="6" name="Footer Placeholder 5"/>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B835FFCF-F6F6-4F4F-84A9-91932B772602}" type="slidenum">
              <a:rPr lang="en-AU"/>
              <a:pPr/>
              <a:t>‹#›</a:t>
            </a:fld>
            <a:endParaRPr lang="en-AU"/>
          </a:p>
        </p:txBody>
      </p:sp>
      <p:sp>
        <p:nvSpPr>
          <p:cNvPr id="5" name="Date Placeholder 4"/>
          <p:cNvSpPr>
            <a:spLocks noGrp="1"/>
          </p:cNvSpPr>
          <p:nvPr>
            <p:ph type="dt" sz="half" idx="11"/>
          </p:nvPr>
        </p:nvSpPr>
        <p:spPr/>
        <p:txBody>
          <a:bodyPr/>
          <a:lstStyle>
            <a:lvl1pPr>
              <a:defRPr/>
            </a:lvl1pPr>
          </a:lstStyle>
          <a:p>
            <a:endParaRPr lang="en-AU"/>
          </a:p>
        </p:txBody>
      </p:sp>
      <p:sp>
        <p:nvSpPr>
          <p:cNvPr id="6" name="Footer Placeholder 5"/>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33900"/>
          </a:xfrm>
        </p:spPr>
        <p:txBody>
          <a:bodyPr/>
          <a:lstStyle/>
          <a:p>
            <a:endParaRPr lang="en-AU"/>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14868AE0-DC41-4B91-9312-C0EBB909289D}" type="slidenum">
              <a:rPr lang="en-AU"/>
              <a:pPr/>
              <a:t>‹#›</a:t>
            </a:fld>
            <a:endParaRPr lang="en-AU"/>
          </a:p>
        </p:txBody>
      </p:sp>
      <p:sp>
        <p:nvSpPr>
          <p:cNvPr id="5" name="Date Placeholder 4"/>
          <p:cNvSpPr>
            <a:spLocks noGrp="1"/>
          </p:cNvSpPr>
          <p:nvPr>
            <p:ph type="dt" sz="half" idx="11"/>
          </p:nvPr>
        </p:nvSpPr>
        <p:spPr>
          <a:xfrm>
            <a:off x="457200" y="6243638"/>
            <a:ext cx="2133600" cy="457200"/>
          </a:xfrm>
        </p:spPr>
        <p:txBody>
          <a:bodyPr/>
          <a:lstStyle>
            <a:lvl1pPr>
              <a:defRPr/>
            </a:lvl1pPr>
          </a:lstStyle>
          <a:p>
            <a:endParaRPr lang="en-AU"/>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648200" y="1600200"/>
            <a:ext cx="4038600" cy="4533900"/>
          </a:xfrm>
        </p:spPr>
        <p:txBody>
          <a:bodyPr/>
          <a:lstStyle/>
          <a:p>
            <a:endParaRPr lang="en-AU"/>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8B9E8142-3089-4893-A1E2-F2400BF5C71D}" type="slidenum">
              <a:rPr lang="en-AU"/>
              <a:pPr/>
              <a:t>‹#›</a:t>
            </a:fld>
            <a:endParaRPr lang="en-AU"/>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AU"/>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457200" y="1600200"/>
            <a:ext cx="4038600" cy="4533900"/>
          </a:xfrm>
        </p:spPr>
        <p:txBody>
          <a:bodyPr/>
          <a:lstStyle/>
          <a:p>
            <a:endParaRPr lang="en-AU"/>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3C55CB93-43E7-4090-B932-D5F012090932}" type="slidenum">
              <a:rPr lang="en-AU"/>
              <a:pPr/>
              <a:t>‹#›</a:t>
            </a:fld>
            <a:endParaRPr lang="en-AU"/>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AU"/>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CAF62074-A1BB-4DE2-9070-38C565AF9E03}" type="slidenum">
              <a:rPr lang="en-AU"/>
              <a:pPr/>
              <a:t>‹#›</a:t>
            </a:fld>
            <a:endParaRPr lang="en-AU"/>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AU"/>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B4E9369B-71B9-46F9-9CE8-B94C0DD2DDA1}" type="slidenum">
              <a:rPr lang="en-AU"/>
              <a:pPr/>
              <a:t>‹#›</a:t>
            </a:fld>
            <a:endParaRPr lang="en-AU"/>
          </a:p>
        </p:txBody>
      </p:sp>
      <p:sp>
        <p:nvSpPr>
          <p:cNvPr id="7" name="Date Placeholder 6"/>
          <p:cNvSpPr>
            <a:spLocks noGrp="1"/>
          </p:cNvSpPr>
          <p:nvPr>
            <p:ph type="dt" sz="half" idx="11"/>
          </p:nvPr>
        </p:nvSpPr>
        <p:spPr>
          <a:xfrm>
            <a:off x="457200" y="6243638"/>
            <a:ext cx="2133600" cy="457200"/>
          </a:xfrm>
        </p:spPr>
        <p:txBody>
          <a:bodyPr/>
          <a:lstStyle>
            <a:lvl1pPr>
              <a:defRPr/>
            </a:lvl1pPr>
          </a:lstStyle>
          <a:p>
            <a:endParaRPr lang="en-AU"/>
          </a:p>
        </p:txBody>
      </p:sp>
      <p:sp>
        <p:nvSpPr>
          <p:cNvPr id="8" name="Footer Placeholder 7"/>
          <p:cNvSpPr>
            <a:spLocks noGrp="1"/>
          </p:cNvSpPr>
          <p:nvPr>
            <p:ph type="ftr" sz="quarter" idx="12"/>
          </p:nvPr>
        </p:nvSpPr>
        <p:spPr>
          <a:xfrm>
            <a:off x="3124200" y="6243638"/>
            <a:ext cx="2895600" cy="457200"/>
          </a:xfrm>
        </p:spPr>
        <p:txBody>
          <a:bodyPr/>
          <a:lstStyle>
            <a:lvl1pPr>
              <a:defRPr/>
            </a:lvl1pPr>
          </a:lstStyle>
          <a:p>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EA017C8A-6D9B-4CBE-8811-EF55E7537D6E}" type="slidenum">
              <a:rPr lang="en-AU"/>
              <a:pPr/>
              <a:t>‹#›</a:t>
            </a:fld>
            <a:endParaRPr lang="en-AU"/>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AU"/>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A5B2E48A-2B81-41FD-9081-53F1C5BBB8ED}" type="slidenum">
              <a:rPr lang="en-AU"/>
              <a:pPr/>
              <a:t>‹#›</a:t>
            </a:fld>
            <a:endParaRPr lang="en-AU"/>
          </a:p>
        </p:txBody>
      </p:sp>
      <p:sp>
        <p:nvSpPr>
          <p:cNvPr id="5" name="Date Placeholder 4"/>
          <p:cNvSpPr>
            <a:spLocks noGrp="1"/>
          </p:cNvSpPr>
          <p:nvPr>
            <p:ph type="dt" sz="half" idx="11"/>
          </p:nvPr>
        </p:nvSpPr>
        <p:spPr/>
        <p:txBody>
          <a:bodyPr/>
          <a:lstStyle>
            <a:lvl1pPr>
              <a:defRPr/>
            </a:lvl1pPr>
          </a:lstStyle>
          <a:p>
            <a:endParaRPr lang="en-AU"/>
          </a:p>
        </p:txBody>
      </p:sp>
      <p:sp>
        <p:nvSpPr>
          <p:cNvPr id="6" name="Footer Placeholder 5"/>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B781FCE-544B-4778-8BEA-FAFB0ED87EB0}" type="slidenum">
              <a:rPr lang="en-AU"/>
              <a:pPr/>
              <a:t>‹#›</a:t>
            </a:fld>
            <a:endParaRPr lang="en-AU"/>
          </a:p>
        </p:txBody>
      </p:sp>
      <p:sp>
        <p:nvSpPr>
          <p:cNvPr id="5" name="Date Placeholder 4"/>
          <p:cNvSpPr>
            <a:spLocks noGrp="1"/>
          </p:cNvSpPr>
          <p:nvPr>
            <p:ph type="dt" sz="half" idx="11"/>
          </p:nvPr>
        </p:nvSpPr>
        <p:spPr/>
        <p:txBody>
          <a:bodyPr/>
          <a:lstStyle>
            <a:lvl1pPr>
              <a:defRPr/>
            </a:lvl1pPr>
          </a:lstStyle>
          <a:p>
            <a:endParaRPr lang="en-AU"/>
          </a:p>
        </p:txBody>
      </p:sp>
      <p:sp>
        <p:nvSpPr>
          <p:cNvPr id="6" name="Footer Placeholder 5"/>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fld id="{1AE0CD51-48A8-4F66-BCA0-7AD4A99657BA}" type="slidenum">
              <a:rPr lang="en-AU"/>
              <a:pPr/>
              <a:t>‹#›</a:t>
            </a:fld>
            <a:endParaRPr lang="en-AU"/>
          </a:p>
        </p:txBody>
      </p:sp>
      <p:sp>
        <p:nvSpPr>
          <p:cNvPr id="6" name="Date Placeholder 5"/>
          <p:cNvSpPr>
            <a:spLocks noGrp="1"/>
          </p:cNvSpPr>
          <p:nvPr>
            <p:ph type="dt" sz="half" idx="11"/>
          </p:nvPr>
        </p:nvSpPr>
        <p:spPr/>
        <p:txBody>
          <a:bodyPr/>
          <a:lstStyle>
            <a:lvl1pPr>
              <a:defRPr/>
            </a:lvl1pPr>
          </a:lstStyle>
          <a:p>
            <a:endParaRPr lang="en-AU"/>
          </a:p>
        </p:txBody>
      </p:sp>
      <p:sp>
        <p:nvSpPr>
          <p:cNvPr id="7" name="Footer Placeholder 6"/>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603F3107-4EC5-4331-BD20-7DA1C3BCEFCB}" type="slidenum">
              <a:rPr lang="en-AU"/>
              <a:pPr/>
              <a:t>‹#›</a:t>
            </a:fld>
            <a:endParaRPr lang="en-AU"/>
          </a:p>
        </p:txBody>
      </p:sp>
      <p:sp>
        <p:nvSpPr>
          <p:cNvPr id="8" name="Date Placeholder 7"/>
          <p:cNvSpPr>
            <a:spLocks noGrp="1"/>
          </p:cNvSpPr>
          <p:nvPr>
            <p:ph type="dt" sz="half" idx="11"/>
          </p:nvPr>
        </p:nvSpPr>
        <p:spPr/>
        <p:txBody>
          <a:bodyPr/>
          <a:lstStyle>
            <a:lvl1pPr>
              <a:defRPr/>
            </a:lvl1pPr>
          </a:lstStyle>
          <a:p>
            <a:endParaRPr lang="en-AU"/>
          </a:p>
        </p:txBody>
      </p:sp>
      <p:sp>
        <p:nvSpPr>
          <p:cNvPr id="9" name="Footer Placeholder 8"/>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B6EDD403-FC94-42B6-9EA9-CC4F42D15D93}" type="slidenum">
              <a:rPr lang="en-AU"/>
              <a:pPr/>
              <a:t>‹#›</a:t>
            </a:fld>
            <a:endParaRPr lang="en-AU"/>
          </a:p>
        </p:txBody>
      </p:sp>
      <p:sp>
        <p:nvSpPr>
          <p:cNvPr id="4" name="Date Placeholder 3"/>
          <p:cNvSpPr>
            <a:spLocks noGrp="1"/>
          </p:cNvSpPr>
          <p:nvPr>
            <p:ph type="dt" sz="half" idx="11"/>
          </p:nvPr>
        </p:nvSpPr>
        <p:spPr/>
        <p:txBody>
          <a:bodyPr/>
          <a:lstStyle>
            <a:lvl1pPr>
              <a:defRPr/>
            </a:lvl1pPr>
          </a:lstStyle>
          <a:p>
            <a:endParaRPr lang="en-AU"/>
          </a:p>
        </p:txBody>
      </p:sp>
      <p:sp>
        <p:nvSpPr>
          <p:cNvPr id="5" name="Footer Placeholder 4"/>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68828BE-01F2-4189-ABAE-4944D5DF0145}" type="slidenum">
              <a:rPr lang="en-AU"/>
              <a:pPr/>
              <a:t>‹#›</a:t>
            </a:fld>
            <a:endParaRPr lang="en-AU"/>
          </a:p>
        </p:txBody>
      </p:sp>
      <p:sp>
        <p:nvSpPr>
          <p:cNvPr id="3" name="Date Placeholder 2"/>
          <p:cNvSpPr>
            <a:spLocks noGrp="1"/>
          </p:cNvSpPr>
          <p:nvPr>
            <p:ph type="dt" sz="half" idx="11"/>
          </p:nvPr>
        </p:nvSpPr>
        <p:spPr/>
        <p:txBody>
          <a:bodyPr/>
          <a:lstStyle>
            <a:lvl1pPr>
              <a:defRPr/>
            </a:lvl1pPr>
          </a:lstStyle>
          <a:p>
            <a:endParaRPr lang="en-AU"/>
          </a:p>
        </p:txBody>
      </p:sp>
      <p:sp>
        <p:nvSpPr>
          <p:cNvPr id="4" name="Footer Placeholder 3"/>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803A5AA-7BE3-46A0-ADF6-B75939125E6A}" type="slidenum">
              <a:rPr lang="en-AU"/>
              <a:pPr/>
              <a:t>‹#›</a:t>
            </a:fld>
            <a:endParaRPr lang="en-AU"/>
          </a:p>
        </p:txBody>
      </p:sp>
      <p:sp>
        <p:nvSpPr>
          <p:cNvPr id="6" name="Date Placeholder 5"/>
          <p:cNvSpPr>
            <a:spLocks noGrp="1"/>
          </p:cNvSpPr>
          <p:nvPr>
            <p:ph type="dt" sz="half" idx="11"/>
          </p:nvPr>
        </p:nvSpPr>
        <p:spPr/>
        <p:txBody>
          <a:bodyPr/>
          <a:lstStyle>
            <a:lvl1pPr>
              <a:defRPr/>
            </a:lvl1pPr>
          </a:lstStyle>
          <a:p>
            <a:endParaRPr lang="en-AU"/>
          </a:p>
        </p:txBody>
      </p:sp>
      <p:sp>
        <p:nvSpPr>
          <p:cNvPr id="7" name="Footer Placeholder 6"/>
          <p:cNvSpPr>
            <a:spLocks noGrp="1"/>
          </p:cNvSpPr>
          <p:nvPr>
            <p:ph type="ftr" sz="quarter" idx="12"/>
          </p:nvPr>
        </p:nvSpPr>
        <p:spPr/>
        <p:txBody>
          <a:bodyPr/>
          <a:lstStyle>
            <a:lvl1pPr>
              <a:defRPr/>
            </a:lvl1p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4ABE30C-0987-4BF5-AC81-1965FAA8D853}" type="slidenum">
              <a:rPr lang="en-AU"/>
              <a:pPr/>
              <a:t>‹#›</a:t>
            </a:fld>
            <a:endParaRPr lang="en-AU"/>
          </a:p>
        </p:txBody>
      </p:sp>
      <p:sp>
        <p:nvSpPr>
          <p:cNvPr id="6" name="Date Placeholder 5"/>
          <p:cNvSpPr>
            <a:spLocks noGrp="1"/>
          </p:cNvSpPr>
          <p:nvPr>
            <p:ph type="dt" sz="half" idx="11"/>
          </p:nvPr>
        </p:nvSpPr>
        <p:spPr/>
        <p:txBody>
          <a:bodyPr/>
          <a:lstStyle>
            <a:lvl1pPr>
              <a:defRPr/>
            </a:lvl1pPr>
          </a:lstStyle>
          <a:p>
            <a:endParaRPr lang="en-AU"/>
          </a:p>
        </p:txBody>
      </p:sp>
      <p:sp>
        <p:nvSpPr>
          <p:cNvPr id="7" name="Footer Placeholder 6"/>
          <p:cNvSpPr>
            <a:spLocks noGrp="1"/>
          </p:cNvSpPr>
          <p:nvPr>
            <p:ph type="ftr" sz="quarter" idx="12"/>
          </p:nvPr>
        </p:nvSpPr>
        <p:spPr/>
        <p:txBody>
          <a:bodyPr/>
          <a:lstStyle>
            <a:lvl1pPr>
              <a:defRPr/>
            </a:lvl1p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496888" y="1308100"/>
            <a:ext cx="10429876" cy="5908675"/>
            <a:chOff x="-313" y="824"/>
            <a:chExt cx="6570" cy="3722"/>
          </a:xfrm>
        </p:grpSpPr>
        <p:sp>
          <p:nvSpPr>
            <p:cNvPr id="11161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2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3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3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3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33"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effectLst>
                  <a:outerShdw blurRad="38100" dist="38100" dir="2700000" algn="tl">
                    <a:srgbClr val="000000"/>
                  </a:outerShdw>
                </a:effectLst>
              </a:endParaRPr>
            </a:p>
          </p:txBody>
        </p:sp>
        <p:sp>
          <p:nvSpPr>
            <p:cNvPr id="11163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endParaRPr lang="en-US">
                <a:effectLst>
                  <a:outerShdw blurRad="38100" dist="38100" dir="2700000" algn="tl">
                    <a:srgbClr val="000000"/>
                  </a:outerShdw>
                </a:effectLst>
              </a:endParaRPr>
            </a:p>
          </p:txBody>
        </p:sp>
        <p:sp>
          <p:nvSpPr>
            <p:cNvPr id="11163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3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3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3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3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4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4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4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4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4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4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endParaRPr lang="en-US">
                <a:effectLst>
                  <a:outerShdw blurRad="38100" dist="38100" dir="2700000" algn="tl">
                    <a:srgbClr val="000000"/>
                  </a:outerShdw>
                </a:effectLst>
              </a:endParaRPr>
            </a:p>
          </p:txBody>
        </p:sp>
        <p:sp>
          <p:nvSpPr>
            <p:cNvPr id="11164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4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4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4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5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endParaRPr lang="en-US">
                <a:effectLst>
                  <a:outerShdw blurRad="38100" dist="38100" dir="2700000" algn="tl">
                    <a:srgbClr val="000000"/>
                  </a:outerShdw>
                </a:effectLst>
              </a:endParaRPr>
            </a:p>
          </p:txBody>
        </p:sp>
        <p:sp>
          <p:nvSpPr>
            <p:cNvPr id="11165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5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5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5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5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5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5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5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65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6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66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6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AU"/>
            </a:p>
          </p:txBody>
        </p:sp>
        <p:sp>
          <p:nvSpPr>
            <p:cNvPr id="11166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AU"/>
            </a:p>
          </p:txBody>
        </p:sp>
        <p:sp>
          <p:nvSpPr>
            <p:cNvPr id="11167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7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67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67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67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7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7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7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7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7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8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8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8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8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68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68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8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68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68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68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69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69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69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0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0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0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70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70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0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0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0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0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70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71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1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2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72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72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172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172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2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AU"/>
            </a:p>
          </p:txBody>
        </p:sp>
        <p:sp>
          <p:nvSpPr>
            <p:cNvPr id="11172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72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72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72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73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3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3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3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3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3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3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3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3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3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74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74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AU"/>
            </a:p>
          </p:txBody>
        </p:sp>
        <p:sp>
          <p:nvSpPr>
            <p:cNvPr id="11174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74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4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4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4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4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4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4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5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5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5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5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75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75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75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5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5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75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AU"/>
            </a:p>
          </p:txBody>
        </p:sp>
        <p:sp>
          <p:nvSpPr>
            <p:cNvPr id="11176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6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6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6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6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6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6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6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AU"/>
            </a:p>
          </p:txBody>
        </p:sp>
        <p:sp>
          <p:nvSpPr>
            <p:cNvPr id="11176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6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7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8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8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8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8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8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AU"/>
            </a:p>
          </p:txBody>
        </p:sp>
        <p:sp>
          <p:nvSpPr>
            <p:cNvPr id="11178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AU"/>
            </a:p>
          </p:txBody>
        </p:sp>
        <p:sp>
          <p:nvSpPr>
            <p:cNvPr id="11178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78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78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8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79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79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79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AU"/>
            </a:p>
          </p:txBody>
        </p:sp>
        <p:sp>
          <p:nvSpPr>
            <p:cNvPr id="11180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AU"/>
            </a:p>
          </p:txBody>
        </p:sp>
        <p:sp>
          <p:nvSpPr>
            <p:cNvPr id="11180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181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181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AU"/>
            </a:p>
          </p:txBody>
        </p:sp>
        <p:sp>
          <p:nvSpPr>
            <p:cNvPr id="11181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1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1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AU"/>
            </a:p>
          </p:txBody>
        </p:sp>
        <p:sp>
          <p:nvSpPr>
            <p:cNvPr id="11181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AU"/>
            </a:p>
          </p:txBody>
        </p:sp>
        <p:sp>
          <p:nvSpPr>
            <p:cNvPr id="11181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1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1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AU"/>
            </a:p>
          </p:txBody>
        </p:sp>
        <p:sp>
          <p:nvSpPr>
            <p:cNvPr id="11181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AU"/>
            </a:p>
          </p:txBody>
        </p:sp>
        <p:sp>
          <p:nvSpPr>
            <p:cNvPr id="11182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2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AU"/>
            </a:p>
          </p:txBody>
        </p:sp>
        <p:sp>
          <p:nvSpPr>
            <p:cNvPr id="11182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AU"/>
            </a:p>
          </p:txBody>
        </p:sp>
        <p:sp>
          <p:nvSpPr>
            <p:cNvPr id="11182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AU"/>
            </a:p>
          </p:txBody>
        </p:sp>
        <p:sp>
          <p:nvSpPr>
            <p:cNvPr id="11183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AU"/>
            </a:p>
          </p:txBody>
        </p:sp>
        <p:sp>
          <p:nvSpPr>
            <p:cNvPr id="11183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AU"/>
            </a:p>
          </p:txBody>
        </p:sp>
        <p:sp>
          <p:nvSpPr>
            <p:cNvPr id="11183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AU"/>
            </a:p>
          </p:txBody>
        </p:sp>
        <p:sp>
          <p:nvSpPr>
            <p:cNvPr id="11183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AU"/>
            </a:p>
          </p:txBody>
        </p:sp>
      </p:grpSp>
      <p:sp>
        <p:nvSpPr>
          <p:cNvPr id="11183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06014DF-4F3B-4E23-8F58-EA49B6FEF5A8}" type="slidenum">
              <a:rPr lang="en-AU"/>
              <a:pPr/>
              <a:t>‹#›</a:t>
            </a:fld>
            <a:endParaRPr lang="en-AU"/>
          </a:p>
        </p:txBody>
      </p:sp>
      <p:sp>
        <p:nvSpPr>
          <p:cNvPr id="11183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AU"/>
          </a:p>
        </p:txBody>
      </p:sp>
      <p:sp>
        <p:nvSpPr>
          <p:cNvPr id="11183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AU"/>
          </a:p>
        </p:txBody>
      </p:sp>
      <p:sp>
        <p:nvSpPr>
          <p:cNvPr id="11183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1183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nhmrc.gov.au/publications/synopses/ea16syn.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delaide.edu.au/ethics/anim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adelaide.edu.au/research/researchers/animalwelfare/training_workshop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delaide.edu.au/ethics/animal/guidelines/animalusershandboo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faye.gardner@adelaide.edu.au"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delaide.edu.au/animal_serv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hyperlink" Target="http://www.adelaide.edu.au/animal_services/products/ordering.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hyperlink" Target="http://www.adelaide.edu.au/animal_service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jpe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hyperlink" Target="floor-layout-v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oleObject" Target="../embeddings/oleObject5.bin"/><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ogtr.gov.au/"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denise.noonan@adelaide.edu.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delaide.edu.au/research/researchers/animalwelfar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hyperlink" Target="http://www.dpi.vic.gov.au/dpi/nrenfa.nsf/LinkView/D627198CBC669D0ACA256EE7007B68DF51F52E6260BC77B8CA2572B10008EED4"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www.australiananimalwelfare.com.au/home" TargetMode="External"/><Relationship Id="rId4" Type="http://schemas.openxmlformats.org/officeDocument/2006/relationships/hyperlink" Target="http://www.nhmrc.gov.au/publications/synopses/ea16sy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32656"/>
            <a:ext cx="7846640" cy="2867744"/>
          </a:xfrm>
          <a:noFill/>
          <a:ln/>
          <a:effectLst>
            <a:outerShdw dist="13470" dir="2700000" algn="ctr" rotWithShape="0">
              <a:schemeClr val="bg2"/>
            </a:outerShdw>
          </a:effectLst>
        </p:spPr>
        <p:txBody>
          <a:bodyPr lIns="92075" tIns="46038" rIns="92075" bIns="46038" anchor="ctr" anchorCtr="0"/>
          <a:lstStyle/>
          <a:p>
            <a:r>
              <a:rPr lang="en-AU" sz="3600" dirty="0"/>
              <a:t>Laboratory Animal Services</a:t>
            </a:r>
            <a:br>
              <a:rPr lang="en-AU" sz="3600" dirty="0"/>
            </a:br>
            <a:r>
              <a:rPr lang="en-AU" sz="3600" dirty="0"/>
              <a:t> </a:t>
            </a:r>
            <a:r>
              <a:rPr lang="en-AU" sz="3600" dirty="0" smtClean="0"/>
              <a:t>2012 </a:t>
            </a:r>
            <a:r>
              <a:rPr lang="en-AU" sz="1800" dirty="0" smtClean="0"/>
              <a:t> </a:t>
            </a:r>
            <a:r>
              <a:rPr lang="en-AU" sz="3600" dirty="0"/>
              <a:t/>
            </a:r>
            <a:br>
              <a:rPr lang="en-AU" sz="3600" dirty="0"/>
            </a:br>
            <a:r>
              <a:rPr lang="en-AU" sz="3600" dirty="0"/>
              <a:t> Induction and Orientation Program</a:t>
            </a:r>
            <a:r>
              <a:rPr lang="en-AU" sz="4800" dirty="0"/>
              <a:t> </a:t>
            </a:r>
            <a:r>
              <a:rPr lang="en-AU" dirty="0"/>
              <a:t/>
            </a:r>
            <a:br>
              <a:rPr lang="en-AU" dirty="0"/>
            </a:br>
            <a:endParaRPr lang="en-AU" dirty="0"/>
          </a:p>
        </p:txBody>
      </p:sp>
      <p:sp>
        <p:nvSpPr>
          <p:cNvPr id="4099" name="Rectangle 3"/>
          <p:cNvSpPr>
            <a:spLocks noGrp="1" noChangeArrowheads="1"/>
          </p:cNvSpPr>
          <p:nvPr>
            <p:ph type="subTitle" idx="1"/>
          </p:nvPr>
        </p:nvSpPr>
        <p:spPr>
          <a:xfrm>
            <a:off x="395536" y="2708920"/>
            <a:ext cx="8496943" cy="3644255"/>
          </a:xfrm>
          <a:noFill/>
          <a:ln/>
        </p:spPr>
        <p:txBody>
          <a:bodyPr lIns="92075" tIns="46038" rIns="92075" bIns="46038"/>
          <a:lstStyle/>
          <a:p>
            <a:pPr algn="l"/>
            <a:r>
              <a:rPr lang="en-AU" sz="2400" i="1" dirty="0"/>
              <a:t>Presenters:</a:t>
            </a:r>
          </a:p>
          <a:p>
            <a:pPr algn="l"/>
            <a:r>
              <a:rPr lang="en-AU" sz="2000" dirty="0"/>
              <a:t>Andrew Bartlett 		</a:t>
            </a:r>
            <a:r>
              <a:rPr lang="en-AU" sz="1600" dirty="0"/>
              <a:t>(Manager)</a:t>
            </a:r>
          </a:p>
          <a:p>
            <a:pPr algn="l"/>
            <a:r>
              <a:rPr lang="en-AU" sz="2000" dirty="0" smtClean="0"/>
              <a:t>Roxanne Collingwood	</a:t>
            </a:r>
            <a:r>
              <a:rPr lang="en-AU" sz="1600" dirty="0" smtClean="0"/>
              <a:t>(Waite Facilities </a:t>
            </a:r>
            <a:r>
              <a:rPr lang="en-AU" sz="1600" dirty="0"/>
              <a:t>Coordinator)</a:t>
            </a:r>
          </a:p>
          <a:p>
            <a:pPr algn="l"/>
            <a:r>
              <a:rPr lang="en-AU" sz="2000" dirty="0"/>
              <a:t>Pacita Wissell		</a:t>
            </a:r>
            <a:r>
              <a:rPr lang="en-AU" sz="1600" dirty="0"/>
              <a:t>(MSAH Facility Coordinator</a:t>
            </a:r>
            <a:r>
              <a:rPr lang="en-AU" sz="1600" dirty="0" smtClean="0"/>
              <a:t>)</a:t>
            </a:r>
          </a:p>
          <a:p>
            <a:pPr algn="l"/>
            <a:r>
              <a:rPr lang="en-AU" sz="2000" dirty="0" smtClean="0"/>
              <a:t>Robyn Hay		</a:t>
            </a:r>
            <a:r>
              <a:rPr lang="en-AU" sz="1600" dirty="0" smtClean="0"/>
              <a:t>(Roseworthy Senior Animal Technician)</a:t>
            </a:r>
          </a:p>
          <a:p>
            <a:pPr algn="l"/>
            <a:r>
              <a:rPr lang="en-AU" sz="2000" dirty="0" smtClean="0"/>
              <a:t>Tiffany Boehm		</a:t>
            </a:r>
            <a:r>
              <a:rPr lang="en-AU" sz="1600" dirty="0" smtClean="0"/>
              <a:t>(Health, Safety and Compliance Officer)</a:t>
            </a:r>
            <a:endParaRPr lang="en-AU" sz="2800" dirty="0"/>
          </a:p>
          <a:p>
            <a:pPr algn="l"/>
            <a:r>
              <a:rPr lang="en-AU" sz="2000" dirty="0"/>
              <a:t>Faye Gardner 		</a:t>
            </a:r>
            <a:r>
              <a:rPr lang="en-AU" sz="1600" dirty="0"/>
              <a:t>(Office Manager)</a:t>
            </a:r>
          </a:p>
          <a:p>
            <a:pPr algn="l"/>
            <a:r>
              <a:rPr lang="en-AU" sz="2000" dirty="0"/>
              <a:t>Denise Noonan 		</a:t>
            </a:r>
            <a:r>
              <a:rPr lang="en-AU" sz="1600" dirty="0"/>
              <a:t>(Animal Welfare Officer)</a:t>
            </a:r>
          </a:p>
          <a:p>
            <a:endParaRPr lang="en-AU" sz="1100" dirty="0"/>
          </a:p>
          <a:p>
            <a:r>
              <a:rPr lang="en-AU" sz="1800" dirty="0" smtClean="0"/>
              <a:t>2.00pm Wednesday 22 February 2012</a:t>
            </a:r>
            <a:endParaRPr lang="en-AU" sz="1800" dirty="0"/>
          </a:p>
          <a:p>
            <a:r>
              <a:rPr lang="en-AU" sz="1800" dirty="0" smtClean="0"/>
              <a:t>Medical School North, Level 2 Seminar Room</a:t>
            </a:r>
            <a:endParaRPr lang="en-AU" sz="1800" dirty="0"/>
          </a:p>
        </p:txBody>
      </p:sp>
      <p:graphicFrame>
        <p:nvGraphicFramePr>
          <p:cNvPr id="4100" name="Object 4"/>
          <p:cNvGraphicFramePr>
            <a:graphicFrameLocks/>
          </p:cNvGraphicFramePr>
          <p:nvPr/>
        </p:nvGraphicFramePr>
        <p:xfrm>
          <a:off x="7020272" y="2996952"/>
          <a:ext cx="1925637" cy="2735263"/>
        </p:xfrm>
        <a:graphic>
          <a:graphicData uri="http://schemas.openxmlformats.org/presentationml/2006/ole">
            <p:oleObj spid="_x0000_s4100" name="ClipArt" r:id="rId4" imgW="1925280" imgH="2734920"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AU" dirty="0"/>
              <a:t>Animal Welfare Officer</a:t>
            </a:r>
          </a:p>
        </p:txBody>
      </p:sp>
      <p:sp>
        <p:nvSpPr>
          <p:cNvPr id="23555" name="Rectangle 3"/>
          <p:cNvSpPr>
            <a:spLocks noGrp="1" noChangeArrowheads="1"/>
          </p:cNvSpPr>
          <p:nvPr>
            <p:ph type="body" idx="1"/>
          </p:nvPr>
        </p:nvSpPr>
        <p:spPr>
          <a:xfrm>
            <a:off x="0" y="1412875"/>
            <a:ext cx="9144000" cy="5257800"/>
          </a:xfrm>
        </p:spPr>
        <p:txBody>
          <a:bodyPr/>
          <a:lstStyle/>
          <a:p>
            <a:pPr>
              <a:lnSpc>
                <a:spcPct val="90000"/>
              </a:lnSpc>
            </a:pPr>
            <a:r>
              <a:rPr lang="en-AU"/>
              <a:t>Duties</a:t>
            </a:r>
          </a:p>
          <a:p>
            <a:pPr lvl="1">
              <a:lnSpc>
                <a:spcPct val="90000"/>
              </a:lnSpc>
            </a:pPr>
            <a:r>
              <a:rPr lang="en-AU" sz="2400"/>
              <a:t>Promote awareness of and adherence to the Australian Code of Practice for the Care and Use of Animals for Scientific Purposes (2004)</a:t>
            </a:r>
          </a:p>
          <a:p>
            <a:pPr lvl="1">
              <a:lnSpc>
                <a:spcPct val="90000"/>
              </a:lnSpc>
              <a:buFont typeface="Wingdings" pitchFamily="2" charset="2"/>
              <a:buNone/>
            </a:pPr>
            <a:r>
              <a:rPr lang="en-AU" sz="2400" u="sng">
                <a:hlinkClick r:id="rId3"/>
              </a:rPr>
              <a:t>http://www.nhmrc.gov.au/publications/synopses/ea16syn.htm</a:t>
            </a:r>
            <a:endParaRPr lang="en-AU" sz="2400" u="sng">
              <a:solidFill>
                <a:schemeClr val="tx2"/>
              </a:solidFill>
            </a:endParaRPr>
          </a:p>
          <a:p>
            <a:pPr lvl="1">
              <a:lnSpc>
                <a:spcPct val="90000"/>
              </a:lnSpc>
            </a:pPr>
            <a:r>
              <a:rPr lang="en-AU" sz="2400"/>
              <a:t>Promote the 3 Rs – Reduce, Refine, Replace</a:t>
            </a:r>
          </a:p>
          <a:p>
            <a:pPr lvl="1">
              <a:lnSpc>
                <a:spcPct val="90000"/>
              </a:lnSpc>
            </a:pPr>
            <a:r>
              <a:rPr lang="en-AU" sz="2400"/>
              <a:t>Provide clinical veterinary services</a:t>
            </a:r>
          </a:p>
          <a:p>
            <a:pPr lvl="1">
              <a:lnSpc>
                <a:spcPct val="90000"/>
              </a:lnSpc>
            </a:pPr>
            <a:r>
              <a:rPr lang="en-AU" sz="2400"/>
              <a:t>Monitor animal holding facilities</a:t>
            </a:r>
          </a:p>
          <a:p>
            <a:pPr lvl="1">
              <a:lnSpc>
                <a:spcPct val="90000"/>
              </a:lnSpc>
            </a:pPr>
            <a:r>
              <a:rPr lang="en-AU" sz="2400"/>
              <a:t>Provide advice to 	Researchers</a:t>
            </a:r>
          </a:p>
          <a:p>
            <a:pPr lvl="4">
              <a:lnSpc>
                <a:spcPct val="90000"/>
              </a:lnSpc>
              <a:buFont typeface="Wingdings" pitchFamily="2" charset="2"/>
              <a:buNone/>
            </a:pPr>
            <a:r>
              <a:rPr lang="en-AU" sz="1800"/>
              <a:t>			</a:t>
            </a:r>
            <a:r>
              <a:rPr lang="en-AU" sz="2400"/>
              <a:t>Animal Care Staff</a:t>
            </a:r>
          </a:p>
          <a:p>
            <a:pPr lvl="4">
              <a:lnSpc>
                <a:spcPct val="90000"/>
              </a:lnSpc>
              <a:buFont typeface="Wingdings" pitchFamily="2" charset="2"/>
              <a:buNone/>
            </a:pPr>
            <a:r>
              <a:rPr lang="en-AU" sz="1800"/>
              <a:t>			</a:t>
            </a:r>
            <a:r>
              <a:rPr lang="en-AU" sz="2400"/>
              <a:t>The University</a:t>
            </a:r>
          </a:p>
          <a:p>
            <a:pPr lvl="4">
              <a:lnSpc>
                <a:spcPct val="90000"/>
              </a:lnSpc>
              <a:buFont typeface="Wingdings" pitchFamily="2" charset="2"/>
              <a:buNone/>
            </a:pPr>
            <a:r>
              <a:rPr lang="en-AU" sz="1800"/>
              <a:t>			</a:t>
            </a:r>
            <a:r>
              <a:rPr lang="en-AU" sz="2400"/>
              <a:t>Animal Ethics Committees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42900"/>
            <a:ext cx="7772400" cy="876300"/>
          </a:xfrm>
          <a:noFill/>
          <a:ln/>
          <a:effectLst>
            <a:outerShdw dist="13470" dir="2700000" algn="ctr" rotWithShape="0">
              <a:schemeClr val="bg2"/>
            </a:outerShdw>
          </a:effectLst>
        </p:spPr>
        <p:txBody>
          <a:bodyPr lIns="92075" tIns="46038" rIns="92075" bIns="46038"/>
          <a:lstStyle/>
          <a:p>
            <a:r>
              <a:rPr lang="en-AU" sz="3200" dirty="0"/>
              <a:t>University of Adelaide processes regarding approval for the ethical use of animals</a:t>
            </a:r>
          </a:p>
        </p:txBody>
      </p:sp>
      <p:sp>
        <p:nvSpPr>
          <p:cNvPr id="25603" name="Rectangle 3"/>
          <p:cNvSpPr>
            <a:spLocks noGrp="1" noChangeArrowheads="1"/>
          </p:cNvSpPr>
          <p:nvPr>
            <p:ph type="body" idx="1"/>
          </p:nvPr>
        </p:nvSpPr>
        <p:spPr>
          <a:xfrm>
            <a:off x="0" y="1557338"/>
            <a:ext cx="8893175" cy="4751387"/>
          </a:xfrm>
          <a:noFill/>
          <a:ln/>
        </p:spPr>
        <p:txBody>
          <a:bodyPr lIns="92075" tIns="46038" rIns="92075" bIns="46038"/>
          <a:lstStyle/>
          <a:p>
            <a:pPr lvl="1">
              <a:lnSpc>
                <a:spcPct val="80000"/>
              </a:lnSpc>
              <a:tabLst>
                <a:tab pos="4170363" algn="l"/>
              </a:tabLst>
            </a:pPr>
            <a:r>
              <a:rPr lang="en-AU" sz="2000" dirty="0">
                <a:solidFill>
                  <a:srgbClr val="FFFF00"/>
                </a:solidFill>
              </a:rPr>
              <a:t>Animal Ethics Committees</a:t>
            </a:r>
          </a:p>
          <a:p>
            <a:pPr lvl="2">
              <a:lnSpc>
                <a:spcPct val="80000"/>
              </a:lnSpc>
              <a:tabLst>
                <a:tab pos="4170363" algn="l"/>
              </a:tabLst>
            </a:pPr>
            <a:r>
              <a:rPr lang="en-AU" sz="1200" dirty="0"/>
              <a:t>Medical </a:t>
            </a:r>
            <a:r>
              <a:rPr lang="en-AU" sz="1200" dirty="0" smtClean="0"/>
              <a:t>Committee :Secretary Amanda </a:t>
            </a:r>
            <a:r>
              <a:rPr lang="en-AU" sz="1200" dirty="0" err="1" smtClean="0"/>
              <a:t>Camporeale</a:t>
            </a:r>
            <a:r>
              <a:rPr lang="en-AU" sz="1200" dirty="0" smtClean="0"/>
              <a:t> (ext. 36310)</a:t>
            </a:r>
            <a:endParaRPr lang="en-AU" sz="1200" dirty="0"/>
          </a:p>
          <a:p>
            <a:pPr lvl="2">
              <a:lnSpc>
                <a:spcPct val="80000"/>
              </a:lnSpc>
              <a:tabLst>
                <a:tab pos="4170363" algn="l"/>
              </a:tabLst>
            </a:pPr>
            <a:r>
              <a:rPr lang="en-AU" sz="1200" dirty="0"/>
              <a:t>Science </a:t>
            </a:r>
            <a:r>
              <a:rPr lang="en-AU" sz="1200" dirty="0" smtClean="0"/>
              <a:t>Committee :Secretary Helen Malby (ext. 34014)</a:t>
            </a:r>
          </a:p>
          <a:p>
            <a:pPr lvl="2">
              <a:lnSpc>
                <a:spcPct val="80000"/>
              </a:lnSpc>
              <a:tabLst>
                <a:tab pos="4170363" algn="l"/>
              </a:tabLst>
            </a:pPr>
            <a:r>
              <a:rPr lang="en-AU" sz="1400" dirty="0" smtClean="0">
                <a:hlinkClick r:id="rId3"/>
              </a:rPr>
              <a:t>http://</a:t>
            </a:r>
            <a:r>
              <a:rPr lang="en-AU" sz="1400" dirty="0">
                <a:hlinkClick r:id="rId3"/>
              </a:rPr>
              <a:t>www.adelaide.edu.au/ethics/animal/</a:t>
            </a:r>
            <a:endParaRPr lang="en-AU" sz="1400" dirty="0"/>
          </a:p>
          <a:p>
            <a:pPr lvl="2">
              <a:lnSpc>
                <a:spcPct val="80000"/>
              </a:lnSpc>
              <a:buFont typeface="Wingdings" pitchFamily="2" charset="2"/>
              <a:buNone/>
              <a:tabLst>
                <a:tab pos="4170363" algn="l"/>
              </a:tabLst>
            </a:pPr>
            <a:endParaRPr lang="en-AU" sz="1400" dirty="0"/>
          </a:p>
          <a:p>
            <a:pPr lvl="1">
              <a:lnSpc>
                <a:spcPct val="80000"/>
              </a:lnSpc>
              <a:tabLst>
                <a:tab pos="4170363" algn="l"/>
              </a:tabLst>
            </a:pPr>
            <a:r>
              <a:rPr lang="en-AU" sz="2000" dirty="0">
                <a:solidFill>
                  <a:srgbClr val="FFFF00"/>
                </a:solidFill>
              </a:rPr>
              <a:t>Compulsory Animal Ethics Training Course</a:t>
            </a:r>
            <a:r>
              <a:rPr lang="en-AU" sz="1800" dirty="0"/>
              <a:t> </a:t>
            </a:r>
          </a:p>
          <a:p>
            <a:pPr lvl="3">
              <a:lnSpc>
                <a:spcPct val="80000"/>
              </a:lnSpc>
              <a:tabLst>
                <a:tab pos="4170363" algn="l"/>
              </a:tabLst>
            </a:pPr>
            <a:r>
              <a:rPr lang="en-AU" sz="1600" i="1" dirty="0"/>
              <a:t>The use of animals in science: ethical </a:t>
            </a:r>
            <a:r>
              <a:rPr lang="en-AU" sz="1600" i="1" dirty="0" smtClean="0"/>
              <a:t>considerations</a:t>
            </a:r>
            <a:r>
              <a:rPr lang="en-AU" sz="1000" dirty="0" smtClean="0"/>
              <a:t> </a:t>
            </a:r>
            <a:endParaRPr lang="en-AU" sz="1000" dirty="0"/>
          </a:p>
          <a:p>
            <a:pPr lvl="4">
              <a:lnSpc>
                <a:spcPct val="80000"/>
              </a:lnSpc>
              <a:tabLst>
                <a:tab pos="4170363" algn="l"/>
              </a:tabLst>
            </a:pPr>
            <a:r>
              <a:rPr lang="en-AU" sz="1400" dirty="0" err="1" smtClean="0"/>
              <a:t>UniSA</a:t>
            </a:r>
            <a:r>
              <a:rPr lang="en-AU" sz="1400" dirty="0" smtClean="0"/>
              <a:t> City West Barbara </a:t>
            </a:r>
            <a:r>
              <a:rPr lang="en-AU" sz="1400" dirty="0" err="1" smtClean="0"/>
              <a:t>Hanrahan</a:t>
            </a:r>
            <a:r>
              <a:rPr lang="en-AU" sz="1400" dirty="0" smtClean="0"/>
              <a:t> Bldg (</a:t>
            </a:r>
            <a:r>
              <a:rPr lang="en-AU" sz="1400" dirty="0" err="1" smtClean="0"/>
              <a:t>Cnr</a:t>
            </a:r>
            <a:r>
              <a:rPr lang="en-AU" sz="1400" dirty="0" smtClean="0"/>
              <a:t> North Terrace &amp; </a:t>
            </a:r>
            <a:r>
              <a:rPr lang="en-AU" sz="1400" dirty="0" err="1" smtClean="0"/>
              <a:t>Fenn</a:t>
            </a:r>
            <a:r>
              <a:rPr lang="en-AU" sz="1400" dirty="0" smtClean="0"/>
              <a:t> Place)</a:t>
            </a:r>
            <a:endParaRPr lang="en-AU" sz="1400" dirty="0"/>
          </a:p>
          <a:p>
            <a:pPr lvl="4">
              <a:lnSpc>
                <a:spcPct val="80000"/>
              </a:lnSpc>
              <a:tabLst>
                <a:tab pos="4170363" algn="l"/>
              </a:tabLst>
            </a:pPr>
            <a:r>
              <a:rPr lang="en-AU" sz="1400" dirty="0" smtClean="0">
                <a:solidFill>
                  <a:srgbClr val="FFFF00"/>
                </a:solidFill>
              </a:rPr>
              <a:t>Friday 2th </a:t>
            </a:r>
            <a:r>
              <a:rPr lang="en-AU" sz="1400" dirty="0">
                <a:solidFill>
                  <a:srgbClr val="FFFF00"/>
                </a:solidFill>
              </a:rPr>
              <a:t>March</a:t>
            </a:r>
            <a:r>
              <a:rPr lang="en-AU" sz="1400" dirty="0"/>
              <a:t> </a:t>
            </a:r>
            <a:r>
              <a:rPr lang="en-AU" sz="1400" dirty="0" smtClean="0"/>
              <a:t>2012, 8.30am-12.00pm</a:t>
            </a:r>
            <a:endParaRPr lang="en-AU" sz="1400" dirty="0"/>
          </a:p>
          <a:p>
            <a:pPr lvl="4">
              <a:lnSpc>
                <a:spcPct val="80000"/>
              </a:lnSpc>
              <a:tabLst>
                <a:tab pos="4170363" algn="l"/>
              </a:tabLst>
            </a:pPr>
            <a:r>
              <a:rPr lang="en-AU" sz="1400" dirty="0">
                <a:solidFill>
                  <a:srgbClr val="FFFF00"/>
                </a:solidFill>
              </a:rPr>
              <a:t>Register on-line TODAY</a:t>
            </a:r>
            <a:r>
              <a:rPr lang="en-AU" sz="1400" dirty="0"/>
              <a:t> would be appreciated for </a:t>
            </a:r>
            <a:r>
              <a:rPr lang="en-AU" sz="1400" dirty="0" smtClean="0"/>
              <a:t>planning </a:t>
            </a:r>
            <a:r>
              <a:rPr lang="en-AU" sz="1400" dirty="0"/>
              <a:t>purposes!</a:t>
            </a:r>
          </a:p>
          <a:p>
            <a:pPr lvl="4">
              <a:lnSpc>
                <a:spcPct val="80000"/>
              </a:lnSpc>
              <a:buNone/>
              <a:tabLst>
                <a:tab pos="4170363" algn="l"/>
              </a:tabLst>
            </a:pPr>
            <a:r>
              <a:rPr lang="en-AU" sz="1400" dirty="0" smtClean="0"/>
              <a:t>http://www.adelaide.edu.au/research/researchers/animalwelfare/user_training/</a:t>
            </a:r>
          </a:p>
          <a:p>
            <a:pPr lvl="4">
              <a:lnSpc>
                <a:spcPct val="80000"/>
              </a:lnSpc>
              <a:buNone/>
              <a:tabLst>
                <a:tab pos="4170363" algn="l"/>
              </a:tabLst>
            </a:pPr>
            <a:endParaRPr lang="en-AU" sz="1400" dirty="0"/>
          </a:p>
          <a:p>
            <a:pPr lvl="1">
              <a:lnSpc>
                <a:spcPct val="80000"/>
              </a:lnSpc>
              <a:tabLst>
                <a:tab pos="4170363" algn="l"/>
              </a:tabLst>
            </a:pPr>
            <a:r>
              <a:rPr lang="en-AU" sz="2000" dirty="0">
                <a:solidFill>
                  <a:srgbClr val="FFFF00"/>
                </a:solidFill>
              </a:rPr>
              <a:t>Optional Practical Training</a:t>
            </a:r>
            <a:r>
              <a:rPr lang="en-AU" sz="1800" dirty="0">
                <a:solidFill>
                  <a:srgbClr val="FFFF00"/>
                </a:solidFill>
              </a:rPr>
              <a:t> in common lab animal procedures -</a:t>
            </a:r>
            <a:r>
              <a:rPr lang="en-AU" sz="1800" dirty="0"/>
              <a:t>Handling, injection, blood collection</a:t>
            </a:r>
            <a:endParaRPr lang="en-AU" sz="1800" dirty="0">
              <a:solidFill>
                <a:srgbClr val="FFFF00"/>
              </a:solidFill>
            </a:endParaRPr>
          </a:p>
          <a:p>
            <a:pPr lvl="3">
              <a:lnSpc>
                <a:spcPct val="80000"/>
              </a:lnSpc>
              <a:buFontTx/>
              <a:buChar char="•"/>
              <a:tabLst>
                <a:tab pos="4170363" algn="l"/>
              </a:tabLst>
            </a:pPr>
            <a:r>
              <a:rPr lang="en-AU" sz="1400" dirty="0">
                <a:solidFill>
                  <a:srgbClr val="FFFF00"/>
                </a:solidFill>
              </a:rPr>
              <a:t>Mouse</a:t>
            </a:r>
            <a:r>
              <a:rPr lang="en-AU" sz="1400" dirty="0"/>
              <a:t> – </a:t>
            </a:r>
            <a:r>
              <a:rPr lang="en-AU" sz="1400" dirty="0" smtClean="0"/>
              <a:t>Friday Feb 24,  March 16 </a:t>
            </a:r>
            <a:r>
              <a:rPr lang="en-AU" sz="1400" dirty="0"/>
              <a:t>&amp; </a:t>
            </a:r>
            <a:r>
              <a:rPr lang="en-AU" sz="1400" dirty="0" smtClean="0"/>
              <a:t>23, 2012</a:t>
            </a:r>
            <a:endParaRPr lang="en-AU" sz="1400" dirty="0"/>
          </a:p>
          <a:p>
            <a:pPr lvl="3">
              <a:lnSpc>
                <a:spcPct val="80000"/>
              </a:lnSpc>
              <a:buFontTx/>
              <a:buChar char="•"/>
              <a:tabLst>
                <a:tab pos="4170363" algn="l"/>
              </a:tabLst>
            </a:pPr>
            <a:r>
              <a:rPr lang="en-AU" sz="1400" dirty="0">
                <a:solidFill>
                  <a:srgbClr val="FFFF00"/>
                </a:solidFill>
              </a:rPr>
              <a:t>Rat</a:t>
            </a:r>
            <a:r>
              <a:rPr lang="en-AU" sz="1400" dirty="0"/>
              <a:t> – </a:t>
            </a:r>
            <a:r>
              <a:rPr lang="en-AU" sz="1400" dirty="0" smtClean="0"/>
              <a:t>Same dates as mouse, separate sessions.</a:t>
            </a:r>
            <a:endParaRPr lang="en-AU" sz="1400" dirty="0"/>
          </a:p>
          <a:p>
            <a:pPr lvl="3">
              <a:lnSpc>
                <a:spcPct val="80000"/>
              </a:lnSpc>
              <a:buFontTx/>
              <a:buChar char="•"/>
              <a:tabLst>
                <a:tab pos="4170363" algn="l"/>
              </a:tabLst>
            </a:pPr>
            <a:r>
              <a:rPr lang="en-AU" sz="1400" dirty="0"/>
              <a:t>Venue: Med School South Teaching Laboratory S210</a:t>
            </a:r>
          </a:p>
          <a:p>
            <a:pPr lvl="3">
              <a:lnSpc>
                <a:spcPct val="80000"/>
              </a:lnSpc>
              <a:buFontTx/>
              <a:buChar char="•"/>
              <a:tabLst>
                <a:tab pos="4170363" algn="l"/>
              </a:tabLst>
            </a:pPr>
            <a:r>
              <a:rPr lang="en-AU" sz="1400" dirty="0">
                <a:solidFill>
                  <a:srgbClr val="FFFF00"/>
                </a:solidFill>
              </a:rPr>
              <a:t>RSVP TODAY </a:t>
            </a:r>
            <a:r>
              <a:rPr lang="en-AU" sz="1400" dirty="0" smtClean="0"/>
              <a:t>(link for on-line registration at </a:t>
            </a:r>
            <a:r>
              <a:rPr lang="en-AU" sz="1400" dirty="0" smtClean="0">
                <a:hlinkClick r:id="rId4"/>
              </a:rPr>
              <a:t>http://www.adelaide.edu.au/research/researchers/animalwelfare/training_workshops/</a:t>
            </a:r>
            <a:endParaRPr lang="en-AU" sz="1400" dirty="0" smtClean="0"/>
          </a:p>
          <a:p>
            <a:pPr lvl="3">
              <a:lnSpc>
                <a:spcPct val="80000"/>
              </a:lnSpc>
              <a:buFontTx/>
              <a:buChar char="•"/>
              <a:tabLst>
                <a:tab pos="4170363" algn="l"/>
              </a:tabLst>
            </a:pPr>
            <a:endParaRPr lang="en-AU" sz="1400" dirty="0"/>
          </a:p>
          <a:p>
            <a:pPr lvl="3">
              <a:lnSpc>
                <a:spcPct val="80000"/>
              </a:lnSpc>
              <a:buFontTx/>
              <a:buNone/>
              <a:tabLst>
                <a:tab pos="4170363" algn="l"/>
              </a:tabLst>
            </a:pPr>
            <a:r>
              <a:rPr lang="en-AU" sz="1400" dirty="0"/>
              <a:t>	 </a:t>
            </a:r>
            <a:r>
              <a:rPr lang="en-AU" sz="1400" dirty="0" smtClean="0"/>
              <a:t>(All queries to Dr Denise </a:t>
            </a:r>
            <a:r>
              <a:rPr lang="en-AU" sz="1400" dirty="0"/>
              <a:t>Noonan)</a:t>
            </a:r>
          </a:p>
          <a:p>
            <a:pPr lvl="4">
              <a:lnSpc>
                <a:spcPct val="80000"/>
              </a:lnSpc>
              <a:buFont typeface="Wingdings" pitchFamily="2" charset="2"/>
              <a:buNone/>
              <a:tabLst>
                <a:tab pos="4170363" algn="l"/>
              </a:tabLst>
            </a:pPr>
            <a:endParaRPr lang="en-AU" sz="1400" dirty="0"/>
          </a:p>
          <a:p>
            <a:pPr lvl="4">
              <a:lnSpc>
                <a:spcPct val="80000"/>
              </a:lnSpc>
              <a:buFont typeface="Wingdings" pitchFamily="2" charset="2"/>
              <a:buNone/>
              <a:tabLst>
                <a:tab pos="4170363" algn="l"/>
              </a:tabLst>
            </a:pPr>
            <a:endParaRPr lang="en-AU" sz="1400" dirty="0"/>
          </a:p>
        </p:txBody>
      </p:sp>
      <p:pic>
        <p:nvPicPr>
          <p:cNvPr id="25605" name="Picture 5" descr="01"/>
          <p:cNvPicPr>
            <a:picLocks noChangeAspect="1" noChangeArrowheads="1"/>
          </p:cNvPicPr>
          <p:nvPr/>
        </p:nvPicPr>
        <p:blipFill>
          <a:blip r:embed="rId5" cstate="print"/>
          <a:srcRect/>
          <a:stretch>
            <a:fillRect/>
          </a:stretch>
        </p:blipFill>
        <p:spPr bwMode="auto">
          <a:xfrm>
            <a:off x="5867400" y="1000108"/>
            <a:ext cx="3276600" cy="19113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9188" y="350838"/>
            <a:ext cx="7491412" cy="762000"/>
          </a:xfrm>
          <a:noFill/>
          <a:ln/>
          <a:effectLst>
            <a:outerShdw dist="13470" dir="2700000" algn="ctr" rotWithShape="0">
              <a:schemeClr val="bg2"/>
            </a:outerShdw>
          </a:effectLst>
        </p:spPr>
        <p:txBody>
          <a:bodyPr lIns="92075" tIns="46038" rIns="92075" bIns="46038"/>
          <a:lstStyle/>
          <a:p>
            <a:r>
              <a:rPr lang="en-AU" sz="3600" dirty="0"/>
              <a:t>Australian Code of Practice</a:t>
            </a:r>
          </a:p>
        </p:txBody>
      </p:sp>
      <p:sp>
        <p:nvSpPr>
          <p:cNvPr id="27651" name="Rectangle 3"/>
          <p:cNvSpPr>
            <a:spLocks noGrp="1" noChangeArrowheads="1"/>
          </p:cNvSpPr>
          <p:nvPr>
            <p:ph type="body" sz="half" idx="1"/>
          </p:nvPr>
        </p:nvSpPr>
        <p:spPr>
          <a:xfrm>
            <a:off x="1258888" y="1484313"/>
            <a:ext cx="7162800" cy="5562600"/>
          </a:xfrm>
          <a:noFill/>
          <a:ln/>
        </p:spPr>
        <p:txBody>
          <a:bodyPr lIns="92075" tIns="46038" rIns="92075" bIns="46038"/>
          <a:lstStyle/>
          <a:p>
            <a:pPr algn="ctr">
              <a:buFont typeface="Wingdings" pitchFamily="2" charset="2"/>
              <a:buNone/>
            </a:pPr>
            <a:r>
              <a:rPr lang="en-AU" sz="2800"/>
              <a:t>Section 3. </a:t>
            </a:r>
          </a:p>
          <a:p>
            <a:pPr algn="ctr">
              <a:buFont typeface="Wingdings" pitchFamily="2" charset="2"/>
              <a:buNone/>
            </a:pPr>
            <a:r>
              <a:rPr lang="en-AU" sz="1000"/>
              <a:t/>
            </a:r>
            <a:br>
              <a:rPr lang="en-AU" sz="1000"/>
            </a:br>
            <a:r>
              <a:rPr lang="en-AU" sz="2400" u="sng"/>
              <a:t>Responsibilities of Investigators and Teachers</a:t>
            </a:r>
            <a:endParaRPr lang="en-AU" sz="2400"/>
          </a:p>
          <a:p>
            <a:pPr lvl="1">
              <a:buClr>
                <a:schemeClr val="accent2"/>
              </a:buClr>
              <a:buSzPct val="65000"/>
            </a:pPr>
            <a:r>
              <a:rPr lang="en-AU" sz="2000" b="1" i="1"/>
              <a:t>Personal responsibility for all matters relating to the welfare of their animals</a:t>
            </a:r>
            <a:r>
              <a:rPr lang="en-AU" sz="2000"/>
              <a:t>.</a:t>
            </a:r>
          </a:p>
          <a:p>
            <a:pPr lvl="2">
              <a:buClr>
                <a:schemeClr val="tx2"/>
              </a:buClr>
            </a:pPr>
            <a:r>
              <a:rPr lang="en-AU" sz="2000"/>
              <a:t>the responsibility of investigators extends over all facets of the care and use of animals in projects approved by the ethics committee.</a:t>
            </a:r>
          </a:p>
          <a:p>
            <a:pPr lvl="2">
              <a:buClr>
                <a:schemeClr val="tx2"/>
              </a:buClr>
            </a:pPr>
            <a:r>
              <a:rPr lang="en-AU" sz="2000"/>
              <a:t>written AEC approval must be obtained before a project can begin, all AEC directives must be complied with</a:t>
            </a:r>
          </a:p>
          <a:p>
            <a:pPr lvl="2">
              <a:buClr>
                <a:schemeClr val="tx2"/>
              </a:buClr>
            </a:pPr>
            <a:r>
              <a:rPr lang="en-AU" sz="2000"/>
              <a:t>records of animal use and monitoring must be maintained and available for audit</a:t>
            </a:r>
          </a:p>
        </p:txBody>
      </p:sp>
      <p:graphicFrame>
        <p:nvGraphicFramePr>
          <p:cNvPr id="27652" name="Object 4"/>
          <p:cNvGraphicFramePr>
            <a:graphicFrameLocks/>
          </p:cNvGraphicFramePr>
          <p:nvPr/>
        </p:nvGraphicFramePr>
        <p:xfrm>
          <a:off x="179388" y="1484313"/>
          <a:ext cx="1806575" cy="1941512"/>
        </p:xfrm>
        <a:graphic>
          <a:graphicData uri="http://schemas.openxmlformats.org/presentationml/2006/ole">
            <p:oleObj spid="_x0000_s27652" name="ClipArt" r:id="rId4" imgW="1806480" imgH="194148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92275" y="0"/>
            <a:ext cx="5632450" cy="1190625"/>
          </a:xfrm>
          <a:prstGeom prst="rect">
            <a:avLst/>
          </a:prstGeom>
          <a:noFill/>
          <a:ln w="12700">
            <a:noFill/>
            <a:miter lim="800000"/>
            <a:headEnd type="none" w="sm" len="sm"/>
            <a:tailEnd type="none" w="sm" len="sm"/>
          </a:ln>
          <a:effectLst/>
        </p:spPr>
        <p:txBody>
          <a:bodyPr>
            <a:spAutoFit/>
          </a:bodyPr>
          <a:lstStyle/>
          <a:p>
            <a:pPr algn="ctr" eaLnBrk="0" hangingPunct="0"/>
            <a:r>
              <a:rPr lang="en-AU" sz="2400" b="1">
                <a:solidFill>
                  <a:srgbClr val="FFFF00"/>
                </a:solidFill>
                <a:latin typeface="Times New Roman" pitchFamily="18" charset="0"/>
              </a:rPr>
              <a:t>Key Resource:</a:t>
            </a:r>
            <a:r>
              <a:rPr lang="en-AU" sz="3600">
                <a:solidFill>
                  <a:srgbClr val="FFFF00"/>
                </a:solidFill>
                <a:latin typeface="Times New Roman" pitchFamily="18" charset="0"/>
              </a:rPr>
              <a:t> </a:t>
            </a:r>
          </a:p>
          <a:p>
            <a:pPr algn="ctr" eaLnBrk="0" hangingPunct="0"/>
            <a:r>
              <a:rPr lang="en-AU" sz="3600">
                <a:solidFill>
                  <a:srgbClr val="FFFF00"/>
                </a:solidFill>
                <a:latin typeface="Times New Roman" pitchFamily="18" charset="0"/>
              </a:rPr>
              <a:t>Animal User’s Handbook</a:t>
            </a:r>
            <a:r>
              <a:rPr lang="en-AU" sz="3600">
                <a:solidFill>
                  <a:schemeClr val="tx2"/>
                </a:solidFill>
                <a:latin typeface="Times New Roman" pitchFamily="18" charset="0"/>
              </a:rPr>
              <a:t>                      </a:t>
            </a:r>
            <a:endParaRPr lang="en-AU" sz="2400">
              <a:solidFill>
                <a:schemeClr val="tx2"/>
              </a:solidFill>
              <a:latin typeface="Times New Roman" pitchFamily="18" charset="0"/>
            </a:endParaRPr>
          </a:p>
        </p:txBody>
      </p:sp>
      <p:pic>
        <p:nvPicPr>
          <p:cNvPr id="29701" name="Picture 5"/>
          <p:cNvPicPr>
            <a:picLocks noChangeAspect="1" noChangeArrowheads="1"/>
          </p:cNvPicPr>
          <p:nvPr/>
        </p:nvPicPr>
        <p:blipFill>
          <a:blip r:embed="rId3" cstate="print"/>
          <a:srcRect/>
          <a:stretch>
            <a:fillRect/>
          </a:stretch>
        </p:blipFill>
        <p:spPr bwMode="auto">
          <a:xfrm>
            <a:off x="2195513" y="1268413"/>
            <a:ext cx="4321175" cy="5327650"/>
          </a:xfrm>
          <a:prstGeom prst="rect">
            <a:avLst/>
          </a:prstGeom>
          <a:noFill/>
          <a:ln w="9525">
            <a:noFill/>
            <a:miter lim="800000"/>
            <a:headEnd/>
            <a:tailEnd/>
          </a:ln>
          <a:effectLst/>
        </p:spPr>
      </p:pic>
      <p:sp>
        <p:nvSpPr>
          <p:cNvPr id="29702" name="Rectangle 6"/>
          <p:cNvSpPr>
            <a:spLocks noChangeArrowheads="1"/>
          </p:cNvSpPr>
          <p:nvPr/>
        </p:nvSpPr>
        <p:spPr bwMode="auto">
          <a:xfrm>
            <a:off x="468313" y="6491288"/>
            <a:ext cx="7791450" cy="366712"/>
          </a:xfrm>
          <a:prstGeom prst="rect">
            <a:avLst/>
          </a:prstGeom>
          <a:solidFill>
            <a:schemeClr val="accent1"/>
          </a:solidFill>
          <a:ln w="9525">
            <a:noFill/>
            <a:miter lim="800000"/>
            <a:headEnd/>
            <a:tailEnd/>
          </a:ln>
          <a:effectLst/>
        </p:spPr>
        <p:txBody>
          <a:bodyPr wrap="none">
            <a:spAutoFit/>
          </a:bodyPr>
          <a:lstStyle/>
          <a:p>
            <a:r>
              <a:rPr lang="en-AU" dirty="0">
                <a:hlinkClick r:id="rId4"/>
              </a:rPr>
              <a:t>http://www.adelaide.edu.au/ethics/animal/guidelines/animalusershandbook/</a:t>
            </a:r>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r>
              <a:rPr lang="en-AU" dirty="0"/>
              <a:t>Administrative Support</a:t>
            </a:r>
          </a:p>
        </p:txBody>
      </p:sp>
      <p:sp>
        <p:nvSpPr>
          <p:cNvPr id="124934" name="Rectangle 6"/>
          <p:cNvSpPr>
            <a:spLocks noGrp="1" noChangeArrowheads="1"/>
          </p:cNvSpPr>
          <p:nvPr>
            <p:ph type="body" sz="half" idx="2"/>
          </p:nvPr>
        </p:nvSpPr>
        <p:spPr>
          <a:xfrm>
            <a:off x="2071670" y="2357430"/>
            <a:ext cx="6615130" cy="3776670"/>
          </a:xfrm>
        </p:spPr>
        <p:txBody>
          <a:bodyPr/>
          <a:lstStyle/>
          <a:p>
            <a:r>
              <a:rPr lang="en-AU" sz="2800" dirty="0"/>
              <a:t>Faye Gardner</a:t>
            </a:r>
          </a:p>
          <a:p>
            <a:pPr lvl="1"/>
            <a:r>
              <a:rPr lang="en-AU" sz="2400" dirty="0"/>
              <a:t>Office Manager</a:t>
            </a:r>
          </a:p>
          <a:p>
            <a:pPr lvl="1"/>
            <a:r>
              <a:rPr lang="en-AU" sz="2400" dirty="0"/>
              <a:t>Ph.  35340</a:t>
            </a:r>
          </a:p>
          <a:p>
            <a:pPr lvl="1"/>
            <a:r>
              <a:rPr lang="en-AU" sz="2400" dirty="0"/>
              <a:t>Fax. 34342</a:t>
            </a:r>
          </a:p>
          <a:p>
            <a:pPr lvl="1"/>
            <a:r>
              <a:rPr lang="en-AU" sz="2400" dirty="0"/>
              <a:t>Room: S643</a:t>
            </a:r>
          </a:p>
          <a:p>
            <a:pPr lvl="1"/>
            <a:r>
              <a:rPr lang="en-AU" sz="1400" dirty="0" smtClean="0">
                <a:hlinkClick r:id="rId3"/>
              </a:rPr>
              <a:t>faye.gardner@adelaide.edu.au</a:t>
            </a:r>
            <a:endParaRPr lang="en-AU" sz="1400" dirty="0"/>
          </a:p>
          <a:p>
            <a:pPr lvl="1"/>
            <a:endParaRPr lang="en-AU" sz="1400" dirty="0"/>
          </a:p>
          <a:p>
            <a:pPr lvl="1"/>
            <a:endParaRPr lang="en-AU" sz="1400" dirty="0"/>
          </a:p>
          <a:p>
            <a:pPr lvl="1">
              <a:buFont typeface="Wingdings" pitchFamily="2" charset="2"/>
              <a:buNone/>
            </a:pPr>
            <a:endParaRPr lang="en-AU"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AU" dirty="0"/>
              <a:t>Administrative Procedures</a:t>
            </a:r>
          </a:p>
        </p:txBody>
      </p:sp>
      <p:sp>
        <p:nvSpPr>
          <p:cNvPr id="33795" name="Rectangle 3"/>
          <p:cNvSpPr>
            <a:spLocks noGrp="1" noChangeArrowheads="1"/>
          </p:cNvSpPr>
          <p:nvPr>
            <p:ph type="body" idx="1"/>
          </p:nvPr>
        </p:nvSpPr>
        <p:spPr>
          <a:xfrm>
            <a:off x="685800" y="1752600"/>
            <a:ext cx="7772400" cy="4122738"/>
          </a:xfrm>
          <a:noFill/>
          <a:ln/>
        </p:spPr>
        <p:txBody>
          <a:bodyPr lIns="92075" tIns="46038" rIns="92075" bIns="46038"/>
          <a:lstStyle/>
          <a:p>
            <a:r>
              <a:rPr lang="en-AU"/>
              <a:t>General Issues</a:t>
            </a:r>
          </a:p>
          <a:p>
            <a:pPr lvl="1"/>
            <a:r>
              <a:rPr lang="en-AU"/>
              <a:t>Web page </a:t>
            </a:r>
            <a:endParaRPr lang="en-AU" sz="2000"/>
          </a:p>
          <a:p>
            <a:pPr lvl="1">
              <a:buFont typeface="Wingdings" pitchFamily="2" charset="2"/>
              <a:buNone/>
            </a:pPr>
            <a:r>
              <a:rPr lang="en-AU" sz="2000">
                <a:hlinkClick r:id="rId3"/>
              </a:rPr>
              <a:t>http://www.adelaide.edu.au/animal_services/</a:t>
            </a:r>
            <a:endParaRPr lang="en-AU"/>
          </a:p>
          <a:p>
            <a:pPr lvl="1"/>
            <a:r>
              <a:rPr lang="en-AU"/>
              <a:t>Communication channels</a:t>
            </a:r>
          </a:p>
          <a:p>
            <a:pPr lvl="3"/>
            <a:r>
              <a:rPr lang="en-AU"/>
              <a:t>interpersonal methods</a:t>
            </a:r>
          </a:p>
          <a:p>
            <a:pPr lvl="3"/>
            <a:r>
              <a:rPr lang="en-AU"/>
              <a:t>stakeholder register</a:t>
            </a:r>
          </a:p>
          <a:p>
            <a:pPr lvl="3"/>
            <a:r>
              <a:rPr lang="en-AU"/>
              <a:t>Blog</a:t>
            </a:r>
          </a:p>
          <a:p>
            <a:pPr lvl="1"/>
            <a:r>
              <a:rPr lang="en-AU"/>
              <a:t>Authorisation/Security</a:t>
            </a:r>
          </a:p>
          <a:p>
            <a:pPr lvl="3"/>
            <a:r>
              <a:rPr lang="en-AU"/>
              <a:t>After hours access</a:t>
            </a:r>
          </a:p>
        </p:txBody>
      </p:sp>
      <p:pic>
        <p:nvPicPr>
          <p:cNvPr id="33796" name="Picture 4" descr="bs00100_"/>
          <p:cNvPicPr>
            <a:picLocks noChangeAspect="1" noChangeArrowheads="1"/>
          </p:cNvPicPr>
          <p:nvPr/>
        </p:nvPicPr>
        <p:blipFill>
          <a:blip r:embed="rId4" cstate="print"/>
          <a:srcRect/>
          <a:stretch>
            <a:fillRect/>
          </a:stretch>
        </p:blipFill>
        <p:spPr bwMode="auto">
          <a:xfrm>
            <a:off x="6156325" y="1700213"/>
            <a:ext cx="2987675" cy="251301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3" end="3"/>
                                            </p:txEl>
                                          </p:spTgt>
                                        </p:tgtEl>
                                        <p:attrNameLst>
                                          <p:attrName>ppt_c</p:attrName>
                                        </p:attrNameLst>
                                      </p:cBhvr>
                                      <p:to>
                                        <a:schemeClr val="tx1"/>
                                      </p:to>
                                    </p:animClr>
                                  </p:subTnLst>
                                </p:cTn>
                              </p:par>
                              <p:par>
                                <p:cTn id="19" presetID="1" presetClass="entr" presetSubtype="0" fill="hold" grpId="0" nodeType="withEffect">
                                  <p:stCondLst>
                                    <p:cond delay="0"/>
                                  </p:stCondLst>
                                  <p:childTnLst>
                                    <p:set>
                                      <p:cBhvr>
                                        <p:cTn id="20" dur="1" fill="hold">
                                          <p:stCondLst>
                                            <p:cond delay="499"/>
                                          </p:stCondLst>
                                        </p:cTn>
                                        <p:tgtEl>
                                          <p:spTgt spid="337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4" end="4"/>
                                            </p:txEl>
                                          </p:spTgt>
                                        </p:tgtEl>
                                        <p:attrNameLst>
                                          <p:attrName>ppt_c</p:attrName>
                                        </p:attrNameLst>
                                      </p:cBhvr>
                                      <p:to>
                                        <a:schemeClr val="tx1"/>
                                      </p:to>
                                    </p:animClr>
                                  </p:subTnLst>
                                </p:cTn>
                              </p:par>
                              <p:par>
                                <p:cTn id="21" presetID="1" presetClass="entr" presetSubtype="0" fill="hold" grpId="0" nodeType="withEffect">
                                  <p:stCondLst>
                                    <p:cond delay="0"/>
                                  </p:stCondLst>
                                  <p:childTnLst>
                                    <p:set>
                                      <p:cBhvr>
                                        <p:cTn id="22" dur="1" fill="hold">
                                          <p:stCondLst>
                                            <p:cond delay="499"/>
                                          </p:stCondLst>
                                        </p:cTn>
                                        <p:tgtEl>
                                          <p:spTgt spid="337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5" end="5"/>
                                            </p:txEl>
                                          </p:spTgt>
                                        </p:tgtEl>
                                        <p:attrNameLst>
                                          <p:attrName>ppt_c</p:attrName>
                                        </p:attrNameLst>
                                      </p:cBhvr>
                                      <p:to>
                                        <a:schemeClr val="tx1"/>
                                      </p:to>
                                    </p:animClr>
                                  </p:subTnLst>
                                </p:cTn>
                              </p:par>
                              <p:par>
                                <p:cTn id="23" presetID="1" presetClass="entr" presetSubtype="0" fill="hold" grpId="0" nodeType="withEffect">
                                  <p:stCondLst>
                                    <p:cond delay="0"/>
                                  </p:stCondLst>
                                  <p:childTnLst>
                                    <p:set>
                                      <p:cBhvr>
                                        <p:cTn id="24" dur="1" fill="hold">
                                          <p:stCondLst>
                                            <p:cond delay="499"/>
                                          </p:stCondLst>
                                        </p:cTn>
                                        <p:tgtEl>
                                          <p:spTgt spid="337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6" end="6"/>
                                            </p:txEl>
                                          </p:spTgt>
                                        </p:tgtEl>
                                        <p:attrNameLst>
                                          <p:attrName>ppt_c</p:attrName>
                                        </p:attrNameLst>
                                      </p:cBhvr>
                                      <p:to>
                                        <a:schemeClr val="tx1"/>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7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7" end="7"/>
                                            </p:txEl>
                                          </p:spTgt>
                                        </p:tgtEl>
                                        <p:attrNameLst>
                                          <p:attrName>ppt_c</p:attrName>
                                        </p:attrNameLst>
                                      </p:cBhvr>
                                      <p:to>
                                        <a:schemeClr val="tx1"/>
                                      </p:to>
                                    </p:animClr>
                                  </p:subTnLst>
                                </p:cTn>
                              </p:par>
                              <p:par>
                                <p:cTn id="29" presetID="1" presetClass="entr" presetSubtype="0" fill="hold" grpId="0" nodeType="withEffect">
                                  <p:stCondLst>
                                    <p:cond delay="0"/>
                                  </p:stCondLst>
                                  <p:childTnLst>
                                    <p:set>
                                      <p:cBhvr>
                                        <p:cTn id="30" dur="1" fill="hold">
                                          <p:stCondLst>
                                            <p:cond delay="499"/>
                                          </p:stCondLst>
                                        </p:cTn>
                                        <p:tgtEl>
                                          <p:spTgt spid="3379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8" end="8"/>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AU" dirty="0"/>
              <a:t>Administrative Procedures</a:t>
            </a:r>
          </a:p>
        </p:txBody>
      </p:sp>
      <p:sp>
        <p:nvSpPr>
          <p:cNvPr id="35843" name="Rectangle 3"/>
          <p:cNvSpPr>
            <a:spLocks noGrp="1" noChangeArrowheads="1"/>
          </p:cNvSpPr>
          <p:nvPr>
            <p:ph type="body" idx="1"/>
          </p:nvPr>
        </p:nvSpPr>
        <p:spPr>
          <a:noFill/>
          <a:ln/>
        </p:spPr>
        <p:txBody>
          <a:bodyPr lIns="92075" tIns="46038" rIns="92075" bIns="46038"/>
          <a:lstStyle/>
          <a:p>
            <a:pPr>
              <a:lnSpc>
                <a:spcPct val="90000"/>
              </a:lnSpc>
            </a:pPr>
            <a:r>
              <a:rPr lang="en-AU" sz="2800" dirty="0"/>
              <a:t>Involving animal use:</a:t>
            </a:r>
          </a:p>
          <a:p>
            <a:pPr lvl="1">
              <a:lnSpc>
                <a:spcPct val="90000"/>
              </a:lnSpc>
            </a:pPr>
            <a:r>
              <a:rPr lang="en-AU" sz="2400" dirty="0"/>
              <a:t>ethics approval</a:t>
            </a:r>
          </a:p>
          <a:p>
            <a:pPr lvl="1">
              <a:lnSpc>
                <a:spcPct val="90000"/>
              </a:lnSpc>
            </a:pPr>
            <a:r>
              <a:rPr lang="en-AU" sz="2400" dirty="0"/>
              <a:t>animal ordering/ technical assistance requests</a:t>
            </a:r>
          </a:p>
          <a:p>
            <a:pPr lvl="1">
              <a:lnSpc>
                <a:spcPct val="90000"/>
              </a:lnSpc>
            </a:pPr>
            <a:r>
              <a:rPr lang="en-AU" sz="1800" dirty="0">
                <a:hlinkClick r:id="rId3"/>
              </a:rPr>
              <a:t>http://www.adelaide.edu.au/animal_services/products/ordering.html</a:t>
            </a:r>
            <a:endParaRPr lang="en-AU" sz="1800" dirty="0"/>
          </a:p>
          <a:p>
            <a:pPr lvl="1">
              <a:lnSpc>
                <a:spcPct val="90000"/>
              </a:lnSpc>
            </a:pPr>
            <a:r>
              <a:rPr lang="en-AU" sz="2400" dirty="0"/>
              <a:t>fee structure</a:t>
            </a:r>
          </a:p>
          <a:p>
            <a:pPr lvl="2">
              <a:lnSpc>
                <a:spcPct val="90000"/>
              </a:lnSpc>
            </a:pPr>
            <a:r>
              <a:rPr lang="en-AU" sz="2000" dirty="0"/>
              <a:t>internal/external clients</a:t>
            </a:r>
          </a:p>
          <a:p>
            <a:pPr lvl="2">
              <a:lnSpc>
                <a:spcPct val="90000"/>
              </a:lnSpc>
            </a:pPr>
            <a:r>
              <a:rPr lang="en-AU" sz="2000" dirty="0" smtClean="0"/>
              <a:t>2012</a:t>
            </a:r>
            <a:endParaRPr lang="en-AU" sz="2000" dirty="0"/>
          </a:p>
          <a:p>
            <a:pPr lvl="1">
              <a:lnSpc>
                <a:spcPct val="90000"/>
              </a:lnSpc>
            </a:pPr>
            <a:r>
              <a:rPr lang="en-AU" sz="2400" dirty="0"/>
              <a:t>Invoicing</a:t>
            </a:r>
          </a:p>
          <a:p>
            <a:pPr lvl="1">
              <a:lnSpc>
                <a:spcPct val="90000"/>
              </a:lnSpc>
            </a:pPr>
            <a:r>
              <a:rPr lang="en-AU" sz="2400" dirty="0"/>
              <a:t>Calcium (Room/Equipment Booking system)</a:t>
            </a:r>
            <a:br>
              <a:rPr lang="en-AU" sz="2400" dirty="0"/>
            </a:br>
            <a:r>
              <a:rPr lang="en-AU" sz="2400" dirty="0"/>
              <a:t> </a:t>
            </a:r>
            <a:r>
              <a:rPr lang="en-AU" sz="1600" dirty="0">
                <a:hlinkClick r:id="rId4"/>
              </a:rPr>
              <a:t>http://www.adelaide.edu.au/animal_services/</a:t>
            </a:r>
            <a:endParaRPr lang="en-AU" sz="1600" dirty="0"/>
          </a:p>
          <a:p>
            <a:pPr lvl="1">
              <a:lnSpc>
                <a:spcPct val="90000"/>
              </a:lnSpc>
            </a:pPr>
            <a:endParaRPr lang="en-AU" sz="2400" dirty="0"/>
          </a:p>
          <a:p>
            <a:pPr lvl="1">
              <a:lnSpc>
                <a:spcPct val="90000"/>
              </a:lnSpc>
            </a:pPr>
            <a:endParaRPr lang="en-AU" sz="2400" dirty="0"/>
          </a:p>
        </p:txBody>
      </p:sp>
      <p:pic>
        <p:nvPicPr>
          <p:cNvPr id="35844" name="Picture 4" descr="j0285750"/>
          <p:cNvPicPr>
            <a:picLocks noChangeAspect="1" noChangeArrowheads="1"/>
          </p:cNvPicPr>
          <p:nvPr/>
        </p:nvPicPr>
        <p:blipFill>
          <a:blip r:embed="rId5" cstate="print"/>
          <a:srcRect/>
          <a:stretch>
            <a:fillRect/>
          </a:stretch>
        </p:blipFill>
        <p:spPr bwMode="auto">
          <a:xfrm>
            <a:off x="6443663" y="5084763"/>
            <a:ext cx="2520950" cy="154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3" end="3"/>
                                            </p:txEl>
                                          </p:spTgt>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4" end="4"/>
                                            </p:txEl>
                                          </p:spTgt>
                                        </p:tgtEl>
                                        <p:attrNameLst>
                                          <p:attrName>ppt_c</p:attrName>
                                        </p:attrNameLst>
                                      </p:cBhvr>
                                      <p:to>
                                        <a:schemeClr val="tx1"/>
                                      </p:to>
                                    </p:animClr>
                                  </p:subTnLst>
                                </p:cTn>
                              </p:par>
                              <p:par>
                                <p:cTn id="23" presetID="1" presetClass="entr" presetSubtype="0" fill="hold" grpId="0" nodeType="withEffect">
                                  <p:stCondLst>
                                    <p:cond delay="0"/>
                                  </p:stCondLst>
                                  <p:childTnLst>
                                    <p:set>
                                      <p:cBhvr>
                                        <p:cTn id="24" dur="1" fill="hold">
                                          <p:stCondLst>
                                            <p:cond delay="499"/>
                                          </p:stCondLst>
                                        </p:cTn>
                                        <p:tgtEl>
                                          <p:spTgt spid="3584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5" end="5"/>
                                            </p:txEl>
                                          </p:spTgt>
                                        </p:tgtEl>
                                        <p:attrNameLst>
                                          <p:attrName>ppt_c</p:attrName>
                                        </p:attrNameLst>
                                      </p:cBhvr>
                                      <p:to>
                                        <a:schemeClr val="tx1"/>
                                      </p:to>
                                    </p:animClr>
                                  </p:subTnLst>
                                </p:cTn>
                              </p:par>
                              <p:par>
                                <p:cTn id="25" presetID="1" presetClass="entr" presetSubtype="0" fill="hold" grpId="0" nodeType="withEffect">
                                  <p:stCondLst>
                                    <p:cond delay="0"/>
                                  </p:stCondLst>
                                  <p:childTnLst>
                                    <p:set>
                                      <p:cBhvr>
                                        <p:cTn id="26" dur="1" fill="hold">
                                          <p:stCondLst>
                                            <p:cond delay="499"/>
                                          </p:stCondLst>
                                        </p:cTn>
                                        <p:tgtEl>
                                          <p:spTgt spid="3584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6" end="6"/>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7" end="7"/>
                                            </p:txEl>
                                          </p:spTgt>
                                        </p:tgtEl>
                                        <p:attrNameLst>
                                          <p:attrName>ppt_c</p:attrName>
                                        </p:attrNameLst>
                                      </p:cBhvr>
                                      <p:to>
                                        <a:schemeClr val="tx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84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8" end="8"/>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419100"/>
            <a:ext cx="9144000" cy="419100"/>
          </a:xfrm>
          <a:noFill/>
          <a:ln/>
          <a:effectLst>
            <a:outerShdw dist="13470" dir="2700000" algn="ctr" rotWithShape="0">
              <a:schemeClr val="bg2"/>
            </a:outerShdw>
          </a:effectLst>
        </p:spPr>
        <p:txBody>
          <a:bodyPr lIns="92075" tIns="46038" rIns="92075" bIns="46038"/>
          <a:lstStyle/>
          <a:p>
            <a:r>
              <a:rPr lang="en-AU" dirty="0"/>
              <a:t>Australian Code of Practice</a:t>
            </a:r>
            <a:br>
              <a:rPr lang="en-AU" dirty="0"/>
            </a:br>
            <a:r>
              <a:rPr lang="en-AU" dirty="0"/>
              <a:t>Section 4</a:t>
            </a:r>
          </a:p>
        </p:txBody>
      </p:sp>
      <p:graphicFrame>
        <p:nvGraphicFramePr>
          <p:cNvPr id="31748" name="Object 4"/>
          <p:cNvGraphicFramePr>
            <a:graphicFrameLocks noChangeAspect="1"/>
          </p:cNvGraphicFramePr>
          <p:nvPr/>
        </p:nvGraphicFramePr>
        <p:xfrm>
          <a:off x="6019800" y="1524000"/>
          <a:ext cx="2438400" cy="1844675"/>
        </p:xfrm>
        <a:graphic>
          <a:graphicData uri="http://schemas.openxmlformats.org/presentationml/2006/ole">
            <p:oleObj spid="_x0000_s31748" name="Clip" r:id="rId4" imgW="4600440" imgH="3426840" progId="">
              <p:embed/>
            </p:oleObj>
          </a:graphicData>
        </a:graphic>
      </p:graphicFrame>
      <p:pic>
        <p:nvPicPr>
          <p:cNvPr id="31749" name="Picture 5"/>
          <p:cNvPicPr>
            <a:picLocks noChangeAspect="1" noChangeArrowheads="1"/>
          </p:cNvPicPr>
          <p:nvPr/>
        </p:nvPicPr>
        <p:blipFill>
          <a:blip r:embed="rId5" cstate="print"/>
          <a:srcRect l="17647" r="15686" b="5882"/>
          <a:stretch>
            <a:fillRect/>
          </a:stretch>
        </p:blipFill>
        <p:spPr bwMode="auto">
          <a:xfrm>
            <a:off x="5410200" y="3733800"/>
            <a:ext cx="2590800" cy="2743200"/>
          </a:xfrm>
          <a:prstGeom prst="rect">
            <a:avLst/>
          </a:prstGeom>
          <a:noFill/>
          <a:ln w="12700">
            <a:noFill/>
            <a:miter lim="800000"/>
            <a:headEnd type="none" w="sm" len="sm"/>
            <a:tailEnd type="none" w="sm" len="sm"/>
          </a:ln>
          <a:effectLst/>
        </p:spPr>
      </p:pic>
      <p:sp>
        <p:nvSpPr>
          <p:cNvPr id="31750" name="Text Box 6"/>
          <p:cNvSpPr txBox="1">
            <a:spLocks noChangeArrowheads="1"/>
          </p:cNvSpPr>
          <p:nvPr/>
        </p:nvSpPr>
        <p:spPr bwMode="auto">
          <a:xfrm>
            <a:off x="0" y="1198563"/>
            <a:ext cx="6781800" cy="5659437"/>
          </a:xfrm>
          <a:prstGeom prst="rect">
            <a:avLst/>
          </a:prstGeom>
          <a:noFill/>
          <a:ln w="12700">
            <a:noFill/>
            <a:miter lim="800000"/>
            <a:headEnd type="none" w="sm" len="sm"/>
            <a:tailEnd type="none" w="sm" len="sm"/>
          </a:ln>
          <a:effectLst/>
        </p:spPr>
        <p:txBody>
          <a:bodyPr>
            <a:spAutoFit/>
          </a:bodyPr>
          <a:lstStyle/>
          <a:p>
            <a:pPr lvl="2">
              <a:spcBef>
                <a:spcPct val="20000"/>
              </a:spcBef>
              <a:buClr>
                <a:schemeClr val="hlink"/>
              </a:buClr>
              <a:buFont typeface="Wingdings" pitchFamily="2" charset="2"/>
              <a:buChar char="§"/>
            </a:pPr>
            <a:r>
              <a:rPr lang="en-AU" sz="2800"/>
              <a:t>Acquisition and care of animals in breeding and holding facilities</a:t>
            </a:r>
          </a:p>
          <a:p>
            <a:pPr lvl="2">
              <a:spcBef>
                <a:spcPct val="20000"/>
              </a:spcBef>
              <a:buClr>
                <a:schemeClr val="tx2"/>
              </a:buClr>
              <a:buFontTx/>
              <a:buChar char="•"/>
            </a:pPr>
            <a:r>
              <a:rPr lang="en-AU" sz="2400"/>
              <a:t>4.1 Animal Acquisition</a:t>
            </a:r>
          </a:p>
          <a:p>
            <a:pPr lvl="2">
              <a:spcBef>
                <a:spcPct val="20000"/>
              </a:spcBef>
              <a:buClr>
                <a:schemeClr val="tx2"/>
              </a:buClr>
              <a:buFontTx/>
              <a:buChar char="•"/>
            </a:pPr>
            <a:r>
              <a:rPr lang="en-AU" sz="2400"/>
              <a:t>4.2 Transportation</a:t>
            </a:r>
          </a:p>
          <a:p>
            <a:pPr lvl="2">
              <a:spcBef>
                <a:spcPct val="20000"/>
              </a:spcBef>
              <a:buClr>
                <a:schemeClr val="tx2"/>
              </a:buClr>
              <a:buFontTx/>
              <a:buChar char="•"/>
            </a:pPr>
            <a:r>
              <a:rPr lang="en-AU" sz="2400"/>
              <a:t>4.3 Animal Admissions</a:t>
            </a:r>
          </a:p>
          <a:p>
            <a:pPr lvl="2">
              <a:spcBef>
                <a:spcPct val="20000"/>
              </a:spcBef>
              <a:buClr>
                <a:schemeClr val="tx2"/>
              </a:buClr>
              <a:buFontTx/>
              <a:buChar char="•"/>
            </a:pPr>
            <a:r>
              <a:rPr lang="en-AU" sz="2400"/>
              <a:t>4.4 Care of Animals</a:t>
            </a:r>
            <a:endParaRPr lang="en-AU" sz="2400">
              <a:effectLst>
                <a:outerShdw blurRad="38100" dist="38100" dir="2700000" algn="tl">
                  <a:srgbClr val="000000"/>
                </a:outerShdw>
              </a:effectLst>
            </a:endParaRPr>
          </a:p>
          <a:p>
            <a:pPr lvl="2">
              <a:spcBef>
                <a:spcPct val="20000"/>
              </a:spcBef>
              <a:buClr>
                <a:schemeClr val="tx2"/>
              </a:buClr>
              <a:buFontTx/>
              <a:buChar char="•"/>
            </a:pPr>
            <a:r>
              <a:rPr lang="en-AU" sz="2400">
                <a:effectLst>
                  <a:outerShdw blurRad="38100" dist="38100" dir="2700000" algn="tl">
                    <a:srgbClr val="000000"/>
                  </a:outerShdw>
                </a:effectLst>
              </a:rPr>
              <a:t>4.5 Management and Personnel</a:t>
            </a:r>
            <a:endParaRPr lang="en-AU">
              <a:effectLst>
                <a:outerShdw blurRad="38100" dist="38100" dir="2700000" algn="tl">
                  <a:srgbClr val="000000"/>
                </a:outerShdw>
              </a:effectLst>
            </a:endParaRPr>
          </a:p>
          <a:p>
            <a:pPr lvl="2">
              <a:spcBef>
                <a:spcPct val="20000"/>
              </a:spcBef>
              <a:buClr>
                <a:schemeClr val="tx1"/>
              </a:buClr>
              <a:buFontTx/>
              <a:buChar char="•"/>
            </a:pPr>
            <a:r>
              <a:rPr lang="en-AU" sz="2400">
                <a:effectLst>
                  <a:outerShdw blurRad="38100" dist="38100" dir="2700000" algn="tl">
                    <a:srgbClr val="000000"/>
                  </a:outerShdw>
                </a:effectLst>
              </a:rPr>
              <a:t>4.6 Routine Husbandry</a:t>
            </a:r>
          </a:p>
          <a:p>
            <a:pPr lvl="2">
              <a:spcBef>
                <a:spcPct val="20000"/>
              </a:spcBef>
              <a:buClr>
                <a:schemeClr val="tx1"/>
              </a:buClr>
              <a:buFontTx/>
              <a:buChar char="•"/>
            </a:pPr>
            <a:r>
              <a:rPr lang="en-AU" sz="2400">
                <a:effectLst>
                  <a:outerShdw blurRad="38100" dist="38100" dir="2700000" algn="tl">
                    <a:srgbClr val="000000"/>
                  </a:outerShdw>
                </a:effectLst>
              </a:rPr>
              <a:t>4.7 Animal Identification</a:t>
            </a:r>
          </a:p>
          <a:p>
            <a:pPr lvl="2">
              <a:spcBef>
                <a:spcPct val="20000"/>
              </a:spcBef>
              <a:buClr>
                <a:schemeClr val="tx1"/>
              </a:buClr>
              <a:buFontTx/>
              <a:buChar char="•"/>
            </a:pPr>
            <a:r>
              <a:rPr lang="en-AU" sz="2400">
                <a:effectLst>
                  <a:outerShdw blurRad="38100" dist="38100" dir="2700000" algn="tl">
                    <a:srgbClr val="000000"/>
                  </a:outerShdw>
                </a:effectLst>
              </a:rPr>
              <a:t>4.8 Waste Disposal</a:t>
            </a:r>
            <a:endParaRPr lang="en-AU">
              <a:effectLst>
                <a:outerShdw blurRad="38100" dist="38100" dir="2700000" algn="tl">
                  <a:srgbClr val="000000"/>
                </a:outerShdw>
              </a:effectLst>
            </a:endParaRPr>
          </a:p>
          <a:p>
            <a:pPr lvl="3">
              <a:spcBef>
                <a:spcPct val="20000"/>
              </a:spcBef>
              <a:buClr>
                <a:schemeClr val="tx1"/>
              </a:buClr>
              <a:buFontTx/>
              <a:buChar char="–"/>
            </a:pPr>
            <a:endParaRPr lang="en-AU">
              <a:effectLst>
                <a:outerShdw blurRad="38100" dist="38100" dir="2700000" algn="tl">
                  <a:srgbClr val="000000"/>
                </a:outerShdw>
              </a:effectLst>
            </a:endParaRPr>
          </a:p>
          <a:p>
            <a:pPr lvl="3">
              <a:spcBef>
                <a:spcPct val="20000"/>
              </a:spcBef>
              <a:buClr>
                <a:schemeClr val="tx1"/>
              </a:buClr>
            </a:pPr>
            <a:endParaRPr lang="en-AU">
              <a:effectLst>
                <a:outerShdw blurRad="38100" dist="38100" dir="2700000" algn="tl">
                  <a:srgbClr val="000000"/>
                </a:outerShdw>
              </a:effectLst>
            </a:endParaRPr>
          </a:p>
          <a:p>
            <a:pPr>
              <a:spcBef>
                <a:spcPct val="50000"/>
              </a:spcBef>
            </a:pPr>
            <a:endParaRPr lang="en-AU" sz="2400">
              <a:effectLst>
                <a:outerShdw blurRad="38100" dist="38100" dir="2700000" algn="tl">
                  <a:srgbClr val="000000"/>
                </a:outerShdw>
              </a:effectLs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1+#ppt_w/2"/>
                                          </p:val>
                                        </p:tav>
                                        <p:tav tm="100000">
                                          <p:val>
                                            <p:strVal val="#ppt_x"/>
                                          </p:val>
                                        </p:tav>
                                      </p:tavLst>
                                    </p:anim>
                                    <p:anim calcmode="lin" valueType="num">
                                      <p:cBhvr additive="base">
                                        <p:cTn id="8"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0">
                                            <p:txEl>
                                              <p:pRg st="0" end="0"/>
                                            </p:txEl>
                                          </p:spTgt>
                                        </p:tgtEl>
                                        <p:attrNameLst>
                                          <p:attrName>style.visibility</p:attrName>
                                        </p:attrNameLst>
                                      </p:cBhvr>
                                      <p:to>
                                        <p:strVal val="visible"/>
                                      </p:to>
                                    </p:set>
                                    <p:anim calcmode="lin" valueType="num">
                                      <p:cBhvr additive="base">
                                        <p:cTn id="13" dur="500" fill="hold"/>
                                        <p:tgtEl>
                                          <p:spTgt spid="3175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0">
                                            <p:txEl>
                                              <p:pRg st="1" end="1"/>
                                            </p:txEl>
                                          </p:spTgt>
                                        </p:tgtEl>
                                        <p:attrNameLst>
                                          <p:attrName>style.visibility</p:attrName>
                                        </p:attrNameLst>
                                      </p:cBhvr>
                                      <p:to>
                                        <p:strVal val="visible"/>
                                      </p:to>
                                    </p:set>
                                    <p:anim calcmode="lin" valueType="num">
                                      <p:cBhvr additive="base">
                                        <p:cTn id="19" dur="500" fill="hold"/>
                                        <p:tgtEl>
                                          <p:spTgt spid="3175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0">
                                            <p:txEl>
                                              <p:pRg st="2" end="2"/>
                                            </p:txEl>
                                          </p:spTgt>
                                        </p:tgtEl>
                                        <p:attrNameLst>
                                          <p:attrName>style.visibility</p:attrName>
                                        </p:attrNameLst>
                                      </p:cBhvr>
                                      <p:to>
                                        <p:strVal val="visible"/>
                                      </p:to>
                                    </p:set>
                                    <p:anim calcmode="lin" valueType="num">
                                      <p:cBhvr additive="base">
                                        <p:cTn id="25" dur="500" fill="hold"/>
                                        <p:tgtEl>
                                          <p:spTgt spid="3175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50">
                                            <p:txEl>
                                              <p:pRg st="3" end="3"/>
                                            </p:txEl>
                                          </p:spTgt>
                                        </p:tgtEl>
                                        <p:attrNameLst>
                                          <p:attrName>style.visibility</p:attrName>
                                        </p:attrNameLst>
                                      </p:cBhvr>
                                      <p:to>
                                        <p:strVal val="visible"/>
                                      </p:to>
                                    </p:set>
                                    <p:anim calcmode="lin" valueType="num">
                                      <p:cBhvr additive="base">
                                        <p:cTn id="31" dur="500" fill="hold"/>
                                        <p:tgtEl>
                                          <p:spTgt spid="3175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5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50">
                                            <p:txEl>
                                              <p:pRg st="4" end="4"/>
                                            </p:txEl>
                                          </p:spTgt>
                                        </p:tgtEl>
                                        <p:attrNameLst>
                                          <p:attrName>style.visibility</p:attrName>
                                        </p:attrNameLst>
                                      </p:cBhvr>
                                      <p:to>
                                        <p:strVal val="visible"/>
                                      </p:to>
                                    </p:set>
                                    <p:anim calcmode="lin" valueType="num">
                                      <p:cBhvr additive="base">
                                        <p:cTn id="37" dur="500" fill="hold"/>
                                        <p:tgtEl>
                                          <p:spTgt spid="3175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5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50">
                                            <p:txEl>
                                              <p:pRg st="5" end="5"/>
                                            </p:txEl>
                                          </p:spTgt>
                                        </p:tgtEl>
                                        <p:attrNameLst>
                                          <p:attrName>style.visibility</p:attrName>
                                        </p:attrNameLst>
                                      </p:cBhvr>
                                      <p:to>
                                        <p:strVal val="visible"/>
                                      </p:to>
                                    </p:set>
                                    <p:anim calcmode="lin" valueType="num">
                                      <p:cBhvr additive="base">
                                        <p:cTn id="43" dur="500" fill="hold"/>
                                        <p:tgtEl>
                                          <p:spTgt spid="31750">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50">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 presetClass="entr" presetSubtype="4" fill="hold" nodeType="afterEffect">
                                  <p:stCondLst>
                                    <p:cond delay="0"/>
                                  </p:stCondLst>
                                  <p:childTnLst>
                                    <p:set>
                                      <p:cBhvr>
                                        <p:cTn id="47" dur="1" fill="hold">
                                          <p:stCondLst>
                                            <p:cond delay="0"/>
                                          </p:stCondLst>
                                        </p:cTn>
                                        <p:tgtEl>
                                          <p:spTgt spid="31749"/>
                                        </p:tgtEl>
                                        <p:attrNameLst>
                                          <p:attrName>style.visibility</p:attrName>
                                        </p:attrNameLst>
                                      </p:cBhvr>
                                      <p:to>
                                        <p:strVal val="visible"/>
                                      </p:to>
                                    </p:set>
                                    <p:anim calcmode="lin" valueType="num">
                                      <p:cBhvr additive="base">
                                        <p:cTn id="48" dur="500" fill="hold"/>
                                        <p:tgtEl>
                                          <p:spTgt spid="31749"/>
                                        </p:tgtEl>
                                        <p:attrNameLst>
                                          <p:attrName>ppt_x</p:attrName>
                                        </p:attrNameLst>
                                      </p:cBhvr>
                                      <p:tavLst>
                                        <p:tav tm="0">
                                          <p:val>
                                            <p:strVal val="#ppt_x"/>
                                          </p:val>
                                        </p:tav>
                                        <p:tav tm="100000">
                                          <p:val>
                                            <p:strVal val="#ppt_x"/>
                                          </p:val>
                                        </p:tav>
                                      </p:tavLst>
                                    </p:anim>
                                    <p:anim calcmode="lin" valueType="num">
                                      <p:cBhvr additive="base">
                                        <p:cTn id="49"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1750">
                                            <p:txEl>
                                              <p:pRg st="6" end="6"/>
                                            </p:txEl>
                                          </p:spTgt>
                                        </p:tgtEl>
                                        <p:attrNameLst>
                                          <p:attrName>style.visibility</p:attrName>
                                        </p:attrNameLst>
                                      </p:cBhvr>
                                      <p:to>
                                        <p:strVal val="visible"/>
                                      </p:to>
                                    </p:set>
                                    <p:anim calcmode="lin" valueType="num">
                                      <p:cBhvr additive="base">
                                        <p:cTn id="54" dur="500" fill="hold"/>
                                        <p:tgtEl>
                                          <p:spTgt spid="31750">
                                            <p:txEl>
                                              <p:pRg st="6" end="6"/>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175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1750">
                                            <p:txEl>
                                              <p:pRg st="7" end="7"/>
                                            </p:txEl>
                                          </p:spTgt>
                                        </p:tgtEl>
                                        <p:attrNameLst>
                                          <p:attrName>style.visibility</p:attrName>
                                        </p:attrNameLst>
                                      </p:cBhvr>
                                      <p:to>
                                        <p:strVal val="visible"/>
                                      </p:to>
                                    </p:set>
                                    <p:anim calcmode="lin" valueType="num">
                                      <p:cBhvr additive="base">
                                        <p:cTn id="60" dur="500" fill="hold"/>
                                        <p:tgtEl>
                                          <p:spTgt spid="31750">
                                            <p:txEl>
                                              <p:pRg st="7" end="7"/>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175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1750">
                                            <p:txEl>
                                              <p:pRg st="8" end="8"/>
                                            </p:txEl>
                                          </p:spTgt>
                                        </p:tgtEl>
                                        <p:attrNameLst>
                                          <p:attrName>style.visibility</p:attrName>
                                        </p:attrNameLst>
                                      </p:cBhvr>
                                      <p:to>
                                        <p:strVal val="visible"/>
                                      </p:to>
                                    </p:set>
                                    <p:anim calcmode="lin" valueType="num">
                                      <p:cBhvr additive="base">
                                        <p:cTn id="66" dur="500" fill="hold"/>
                                        <p:tgtEl>
                                          <p:spTgt spid="31750">
                                            <p:txEl>
                                              <p:pRg st="8" end="8"/>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175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342900"/>
            <a:ext cx="9144000" cy="1143000"/>
          </a:xfrm>
          <a:noFill/>
          <a:ln/>
          <a:effectLst>
            <a:outerShdw dist="13470" dir="2700000" algn="ctr" rotWithShape="0">
              <a:schemeClr val="bg2"/>
            </a:outerShdw>
          </a:effectLst>
        </p:spPr>
        <p:txBody>
          <a:bodyPr lIns="92075" tIns="46038" rIns="92075" bIns="46038"/>
          <a:lstStyle/>
          <a:p>
            <a:r>
              <a:rPr lang="en-AU" dirty="0"/>
              <a:t>Medical School Facility</a:t>
            </a:r>
            <a:r>
              <a:rPr lang="en-AU" sz="500" dirty="0"/>
              <a:t/>
            </a:r>
            <a:br>
              <a:rPr lang="en-AU" sz="500" dirty="0"/>
            </a:br>
            <a:r>
              <a:rPr lang="en-AU" dirty="0"/>
              <a:t>	</a:t>
            </a:r>
          </a:p>
        </p:txBody>
      </p:sp>
      <p:sp>
        <p:nvSpPr>
          <p:cNvPr id="37891" name="Rectangle 3"/>
          <p:cNvSpPr>
            <a:spLocks noGrp="1" noChangeArrowheads="1"/>
          </p:cNvSpPr>
          <p:nvPr>
            <p:ph type="body" idx="4294967295"/>
          </p:nvPr>
        </p:nvSpPr>
        <p:spPr>
          <a:xfrm>
            <a:off x="142844" y="1341438"/>
            <a:ext cx="8858312" cy="801678"/>
          </a:xfrm>
          <a:noFill/>
          <a:ln/>
        </p:spPr>
        <p:txBody>
          <a:bodyPr lIns="92075" tIns="46038" rIns="92075" bIns="46038"/>
          <a:lstStyle/>
          <a:p>
            <a:pPr marL="1371600" lvl="2" indent="-457200" algn="ctr">
              <a:lnSpc>
                <a:spcPct val="90000"/>
              </a:lnSpc>
            </a:pPr>
            <a:r>
              <a:rPr lang="en-AU" sz="2000" dirty="0"/>
              <a:t>Standard Operating Procedures</a:t>
            </a:r>
          </a:p>
          <a:p>
            <a:pPr marL="1371600" lvl="2" indent="-457200">
              <a:lnSpc>
                <a:spcPct val="90000"/>
              </a:lnSpc>
              <a:buFont typeface="Wingdings" pitchFamily="2" charset="2"/>
              <a:buNone/>
            </a:pPr>
            <a:endParaRPr lang="en-AU" sz="1000" dirty="0"/>
          </a:p>
          <a:p>
            <a:pPr marL="1371600" lvl="2" indent="-457200" algn="ctr">
              <a:lnSpc>
                <a:spcPct val="90000"/>
              </a:lnSpc>
              <a:buFont typeface="Wingdings" pitchFamily="2" charset="2"/>
              <a:buNone/>
            </a:pPr>
            <a:r>
              <a:rPr lang="en-AU" sz="1800" dirty="0"/>
              <a:t>1. </a:t>
            </a:r>
            <a:r>
              <a:rPr lang="en-AU" sz="1800" dirty="0" smtClean="0"/>
              <a:t>	Traffic </a:t>
            </a:r>
            <a:r>
              <a:rPr lang="en-AU" sz="1800" dirty="0"/>
              <a:t>Flows</a:t>
            </a:r>
          </a:p>
          <a:p>
            <a:pPr marL="1371600" lvl="2" indent="-457200">
              <a:lnSpc>
                <a:spcPct val="90000"/>
              </a:lnSpc>
              <a:buFont typeface="Wingdings" pitchFamily="2" charset="2"/>
              <a:buNone/>
            </a:pPr>
            <a:r>
              <a:rPr lang="en-AU" sz="1800" dirty="0"/>
              <a:t>	</a:t>
            </a:r>
            <a:r>
              <a:rPr lang="en-AU" sz="1600" dirty="0"/>
              <a:t>	</a:t>
            </a:r>
          </a:p>
        </p:txBody>
      </p:sp>
      <p:sp>
        <p:nvSpPr>
          <p:cNvPr id="37892" name="Text Box 4"/>
          <p:cNvSpPr txBox="1">
            <a:spLocks noChangeArrowheads="1"/>
          </p:cNvSpPr>
          <p:nvPr/>
        </p:nvSpPr>
        <p:spPr bwMode="auto">
          <a:xfrm>
            <a:off x="4643438" y="2133600"/>
            <a:ext cx="4500562" cy="695325"/>
          </a:xfrm>
          <a:prstGeom prst="rect">
            <a:avLst/>
          </a:prstGeom>
          <a:noFill/>
          <a:ln w="12700">
            <a:noFill/>
            <a:miter lim="800000"/>
            <a:headEnd type="none" w="sm" len="sm"/>
            <a:tailEnd type="none" w="sm" len="sm"/>
          </a:ln>
          <a:effectLst/>
        </p:spPr>
        <p:txBody>
          <a:bodyPr wrap="square">
            <a:spAutoFit/>
          </a:bodyPr>
          <a:lstStyle/>
          <a:p>
            <a:pPr lvl="2" eaLnBrk="0" hangingPunct="0">
              <a:lnSpc>
                <a:spcPct val="90000"/>
              </a:lnSpc>
              <a:spcBef>
                <a:spcPct val="20000"/>
              </a:spcBef>
              <a:buClr>
                <a:schemeClr val="hlink"/>
              </a:buClr>
              <a:buSzPct val="65000"/>
              <a:buFont typeface="Monotype Sorts" pitchFamily="2" charset="2"/>
              <a:buNone/>
            </a:pPr>
            <a:r>
              <a:rPr lang="en-AU" sz="2200" dirty="0" smtClean="0">
                <a:effectLst>
                  <a:outerShdw blurRad="38100" dist="38100" dir="2700000" algn="tl">
                    <a:srgbClr val="000000"/>
                  </a:outerShdw>
                </a:effectLst>
                <a:latin typeface="Times New Roman" pitchFamily="18" charset="0"/>
              </a:rPr>
              <a:t>- </a:t>
            </a:r>
            <a:r>
              <a:rPr lang="en-AU" sz="2200" dirty="0">
                <a:effectLst>
                  <a:outerShdw blurRad="38100" dist="38100" dir="2700000" algn="tl">
                    <a:srgbClr val="000000"/>
                  </a:outerShdw>
                </a:effectLst>
                <a:latin typeface="Times New Roman" pitchFamily="18" charset="0"/>
              </a:rPr>
              <a:t>PC2 Barrier North (Clean Rooms </a:t>
            </a:r>
            <a:r>
              <a:rPr lang="en-AU" sz="2200" dirty="0" smtClean="0">
                <a:effectLst>
                  <a:outerShdw blurRad="38100" dist="38100" dir="2700000" algn="tl">
                    <a:srgbClr val="000000"/>
                  </a:outerShdw>
                </a:effectLst>
                <a:latin typeface="Times New Roman" pitchFamily="18" charset="0"/>
              </a:rPr>
              <a:t>	&amp; </a:t>
            </a:r>
            <a:r>
              <a:rPr lang="en-AU" sz="2200" dirty="0">
                <a:effectLst>
                  <a:outerShdw blurRad="38100" dist="38100" dir="2700000" algn="tl">
                    <a:srgbClr val="000000"/>
                  </a:outerShdw>
                </a:effectLst>
                <a:latin typeface="Times New Roman" pitchFamily="18" charset="0"/>
              </a:rPr>
              <a:t>Bio-Exclusion)</a:t>
            </a:r>
            <a:endParaRPr lang="en-AU" sz="2200" dirty="0">
              <a:effectLst>
                <a:outerShdw blurRad="38100" dist="38100" dir="2700000" algn="tl">
                  <a:srgbClr val="000000"/>
                </a:outerShdw>
              </a:effectLst>
            </a:endParaRPr>
          </a:p>
        </p:txBody>
      </p:sp>
      <p:sp>
        <p:nvSpPr>
          <p:cNvPr id="37893" name="Text Box 5"/>
          <p:cNvSpPr txBox="1">
            <a:spLocks noChangeArrowheads="1"/>
          </p:cNvSpPr>
          <p:nvPr/>
        </p:nvSpPr>
        <p:spPr bwMode="auto">
          <a:xfrm>
            <a:off x="4643438" y="2708275"/>
            <a:ext cx="4500562" cy="1006429"/>
          </a:xfrm>
          <a:prstGeom prst="rect">
            <a:avLst/>
          </a:prstGeom>
          <a:noFill/>
          <a:ln w="12700">
            <a:noFill/>
            <a:miter lim="800000"/>
            <a:headEnd type="none" w="sm" len="sm"/>
            <a:tailEnd type="none" w="sm" len="sm"/>
          </a:ln>
          <a:effectLst/>
        </p:spPr>
        <p:txBody>
          <a:bodyPr wrap="square">
            <a:spAutoFit/>
          </a:bodyPr>
          <a:lstStyle/>
          <a:p>
            <a:pPr lvl="2" eaLnBrk="0" hangingPunct="0">
              <a:lnSpc>
                <a:spcPct val="90000"/>
              </a:lnSpc>
              <a:spcBef>
                <a:spcPct val="20000"/>
              </a:spcBef>
              <a:buClr>
                <a:schemeClr val="hlink"/>
              </a:buClr>
              <a:buSzPct val="65000"/>
            </a:pPr>
            <a:r>
              <a:rPr lang="en-AU" sz="2200" dirty="0" smtClean="0">
                <a:effectLst>
                  <a:outerShdw blurRad="38100" dist="38100" dir="2700000" algn="tl">
                    <a:srgbClr val="000000"/>
                  </a:outerShdw>
                </a:effectLst>
                <a:latin typeface="Times New Roman" pitchFamily="18" charset="0"/>
              </a:rPr>
              <a:t>- </a:t>
            </a:r>
            <a:r>
              <a:rPr lang="en-AU" sz="2200" dirty="0">
                <a:effectLst>
                  <a:outerShdw blurRad="38100" dist="38100" dir="2700000" algn="tl">
                    <a:srgbClr val="000000"/>
                  </a:outerShdw>
                </a:effectLst>
                <a:latin typeface="Times New Roman" pitchFamily="18" charset="0"/>
              </a:rPr>
              <a:t>PC2 Barrier South (Bio-Exclusion </a:t>
            </a:r>
            <a:r>
              <a:rPr lang="en-AU" sz="2200" dirty="0" smtClean="0">
                <a:effectLst>
                  <a:outerShdw blurRad="38100" dist="38100" dir="2700000" algn="tl">
                    <a:srgbClr val="000000"/>
                  </a:outerShdw>
                </a:effectLst>
                <a:latin typeface="Times New Roman" pitchFamily="18" charset="0"/>
              </a:rPr>
              <a:t>&amp; Bio-                             Containment</a:t>
            </a:r>
            <a:r>
              <a:rPr lang="en-AU" sz="2200" dirty="0">
                <a:effectLst>
                  <a:outerShdw blurRad="38100" dist="38100" dir="2700000" algn="tl">
                    <a:srgbClr val="000000"/>
                  </a:outerShdw>
                </a:effectLst>
                <a:latin typeface="Times New Roman" pitchFamily="18" charset="0"/>
              </a:rPr>
              <a:t>)</a:t>
            </a:r>
            <a:endParaRPr lang="en-AU" sz="2200" dirty="0">
              <a:effectLst>
                <a:outerShdw blurRad="38100" dist="38100" dir="2700000" algn="tl">
                  <a:srgbClr val="000000"/>
                </a:outerShdw>
              </a:effectLst>
            </a:endParaRPr>
          </a:p>
        </p:txBody>
      </p:sp>
      <p:sp>
        <p:nvSpPr>
          <p:cNvPr id="37894" name="Text Box 6"/>
          <p:cNvSpPr txBox="1">
            <a:spLocks noChangeArrowheads="1"/>
          </p:cNvSpPr>
          <p:nvPr/>
        </p:nvSpPr>
        <p:spPr bwMode="auto">
          <a:xfrm>
            <a:off x="4643438" y="3644900"/>
            <a:ext cx="4500562" cy="393700"/>
          </a:xfrm>
          <a:prstGeom prst="rect">
            <a:avLst/>
          </a:prstGeom>
          <a:noFill/>
          <a:ln w="12700">
            <a:noFill/>
            <a:miter lim="800000"/>
            <a:headEnd type="none" w="sm" len="sm"/>
            <a:tailEnd type="none" w="sm" len="sm"/>
          </a:ln>
          <a:effectLst/>
        </p:spPr>
        <p:txBody>
          <a:bodyPr wrap="square">
            <a:spAutoFit/>
          </a:bodyPr>
          <a:lstStyle/>
          <a:p>
            <a:pPr lvl="2" eaLnBrk="0" hangingPunct="0">
              <a:lnSpc>
                <a:spcPct val="90000"/>
              </a:lnSpc>
              <a:spcBef>
                <a:spcPct val="20000"/>
              </a:spcBef>
              <a:buClr>
                <a:schemeClr val="hlink"/>
              </a:buClr>
              <a:buSzPct val="65000"/>
              <a:buFont typeface="Monotype Sorts" pitchFamily="2" charset="2"/>
              <a:buNone/>
            </a:pPr>
            <a:r>
              <a:rPr lang="en-AU" sz="2200" dirty="0" smtClean="0">
                <a:effectLst>
                  <a:outerShdw blurRad="38100" dist="38100" dir="2700000" algn="tl">
                    <a:srgbClr val="000000"/>
                  </a:outerShdw>
                </a:effectLst>
                <a:latin typeface="Times New Roman" pitchFamily="18" charset="0"/>
              </a:rPr>
              <a:t>- </a:t>
            </a:r>
            <a:r>
              <a:rPr lang="en-AU" sz="2200" dirty="0">
                <a:effectLst>
                  <a:outerShdw blurRad="38100" dist="38100" dir="2700000" algn="tl">
                    <a:srgbClr val="000000"/>
                  </a:outerShdw>
                </a:effectLst>
                <a:latin typeface="Times New Roman" pitchFamily="18" charset="0"/>
              </a:rPr>
              <a:t>PC2 Isolation Room</a:t>
            </a:r>
            <a:r>
              <a:rPr lang="en-AU" sz="2000" dirty="0">
                <a:effectLst>
                  <a:outerShdw blurRad="38100" dist="38100" dir="2700000" algn="tl">
                    <a:srgbClr val="000000"/>
                  </a:outerShdw>
                </a:effectLst>
                <a:latin typeface="Times New Roman" pitchFamily="18" charset="0"/>
              </a:rPr>
              <a:t> </a:t>
            </a:r>
            <a:r>
              <a:rPr lang="en-AU" sz="2000" dirty="0" smtClean="0">
                <a:effectLst>
                  <a:outerShdw blurRad="38100" dist="38100" dir="2700000" algn="tl">
                    <a:srgbClr val="000000"/>
                  </a:outerShdw>
                </a:effectLst>
                <a:latin typeface="Times New Roman" pitchFamily="18" charset="0"/>
              </a:rPr>
              <a:t>638a</a:t>
            </a:r>
            <a:endParaRPr lang="en-AU" sz="2400" dirty="0">
              <a:effectLst>
                <a:outerShdw blurRad="38100" dist="38100" dir="2700000" algn="tl">
                  <a:srgbClr val="000000"/>
                </a:outerShdw>
              </a:effectLst>
            </a:endParaRPr>
          </a:p>
        </p:txBody>
      </p:sp>
      <p:sp>
        <p:nvSpPr>
          <p:cNvPr id="37895" name="Text Box 7"/>
          <p:cNvSpPr txBox="1">
            <a:spLocks noChangeArrowheads="1"/>
          </p:cNvSpPr>
          <p:nvPr/>
        </p:nvSpPr>
        <p:spPr bwMode="auto">
          <a:xfrm>
            <a:off x="4643438" y="4286256"/>
            <a:ext cx="4500562" cy="701731"/>
          </a:xfrm>
          <a:prstGeom prst="rect">
            <a:avLst/>
          </a:prstGeom>
          <a:noFill/>
          <a:ln w="12700">
            <a:noFill/>
            <a:miter lim="800000"/>
            <a:headEnd type="none" w="sm" len="sm"/>
            <a:tailEnd type="none" w="sm" len="sm"/>
          </a:ln>
          <a:effectLst/>
        </p:spPr>
        <p:txBody>
          <a:bodyPr wrap="square">
            <a:spAutoFit/>
          </a:bodyPr>
          <a:lstStyle/>
          <a:p>
            <a:pPr lvl="2" eaLnBrk="0" hangingPunct="0">
              <a:lnSpc>
                <a:spcPct val="90000"/>
              </a:lnSpc>
              <a:spcBef>
                <a:spcPct val="20000"/>
              </a:spcBef>
              <a:buClr>
                <a:schemeClr val="hlink"/>
              </a:buClr>
              <a:buSzPct val="65000"/>
              <a:buFont typeface="Monotype Sorts" pitchFamily="2" charset="2"/>
              <a:buNone/>
            </a:pPr>
            <a:r>
              <a:rPr lang="en-AU" sz="2200" dirty="0">
                <a:effectLst>
                  <a:outerShdw blurRad="38100" dist="38100" dir="2700000" algn="tl">
                    <a:srgbClr val="000000"/>
                  </a:outerShdw>
                </a:effectLst>
                <a:latin typeface="Times New Roman" pitchFamily="18" charset="0"/>
              </a:rPr>
              <a:t>- Conventional (</a:t>
            </a:r>
            <a:r>
              <a:rPr lang="en-AU" sz="2200" dirty="0" smtClean="0">
                <a:effectLst>
                  <a:outerShdw blurRad="38100" dist="38100" dir="2700000" algn="tl">
                    <a:srgbClr val="000000"/>
                  </a:outerShdw>
                </a:effectLst>
                <a:latin typeface="Times New Roman" pitchFamily="18" charset="0"/>
              </a:rPr>
              <a:t>Rodents + PC1 rodent room)</a:t>
            </a:r>
            <a:endParaRPr lang="en-AU" sz="2200" dirty="0">
              <a:effectLst>
                <a:outerShdw blurRad="38100" dist="38100" dir="2700000" algn="tl">
                  <a:srgbClr val="000000"/>
                </a:outerShdw>
              </a:effectLst>
            </a:endParaRPr>
          </a:p>
        </p:txBody>
      </p:sp>
      <p:sp>
        <p:nvSpPr>
          <p:cNvPr id="37896" name="Text Box 8"/>
          <p:cNvSpPr txBox="1">
            <a:spLocks noChangeArrowheads="1"/>
          </p:cNvSpPr>
          <p:nvPr/>
        </p:nvSpPr>
        <p:spPr bwMode="auto">
          <a:xfrm>
            <a:off x="4643438" y="4857760"/>
            <a:ext cx="4500562" cy="393700"/>
          </a:xfrm>
          <a:prstGeom prst="rect">
            <a:avLst/>
          </a:prstGeom>
          <a:noFill/>
          <a:ln w="12700">
            <a:noFill/>
            <a:miter lim="800000"/>
            <a:headEnd type="none" w="sm" len="sm"/>
            <a:tailEnd type="none" w="sm" len="sm"/>
          </a:ln>
          <a:effectLst/>
        </p:spPr>
        <p:txBody>
          <a:bodyPr wrap="square">
            <a:spAutoFit/>
          </a:bodyPr>
          <a:lstStyle/>
          <a:p>
            <a:pPr lvl="2" eaLnBrk="0" hangingPunct="0">
              <a:lnSpc>
                <a:spcPct val="90000"/>
              </a:lnSpc>
              <a:spcBef>
                <a:spcPct val="20000"/>
              </a:spcBef>
              <a:buClr>
                <a:schemeClr val="hlink"/>
              </a:buClr>
              <a:buSzPct val="65000"/>
              <a:buFont typeface="Monotype Sorts" pitchFamily="2" charset="2"/>
              <a:buNone/>
            </a:pPr>
            <a:r>
              <a:rPr lang="en-AU" sz="2200" dirty="0">
                <a:effectLst>
                  <a:outerShdw blurRad="38100" dist="38100" dir="2700000" algn="tl">
                    <a:srgbClr val="000000"/>
                  </a:outerShdw>
                </a:effectLst>
                <a:latin typeface="Times New Roman" pitchFamily="18" charset="0"/>
              </a:rPr>
              <a:t>- Conventional (Sheep)</a:t>
            </a:r>
            <a:endParaRPr lang="en-AU" sz="2200" dirty="0">
              <a:effectLst>
                <a:outerShdw blurRad="38100" dist="38100" dir="2700000" algn="tl">
                  <a:srgbClr val="000000"/>
                </a:outerShdw>
              </a:effectLst>
            </a:endParaRPr>
          </a:p>
        </p:txBody>
      </p:sp>
      <p:sp>
        <p:nvSpPr>
          <p:cNvPr id="37897" name="Text Box 9"/>
          <p:cNvSpPr txBox="1">
            <a:spLocks noChangeArrowheads="1"/>
          </p:cNvSpPr>
          <p:nvPr/>
        </p:nvSpPr>
        <p:spPr bwMode="auto">
          <a:xfrm>
            <a:off x="4643438" y="5357826"/>
            <a:ext cx="4500562" cy="762000"/>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AU" sz="2200" dirty="0">
                <a:effectLst>
                  <a:outerShdw blurRad="38100" dist="38100" dir="2700000" algn="tl">
                    <a:srgbClr val="000000"/>
                  </a:outerShdw>
                </a:effectLst>
                <a:latin typeface="Times New Roman" pitchFamily="18" charset="0"/>
              </a:rPr>
              <a:t>	- Disciplinary action for 	   breach of protocol</a:t>
            </a:r>
          </a:p>
        </p:txBody>
      </p:sp>
      <p:sp>
        <p:nvSpPr>
          <p:cNvPr id="37899" name="Text Box 11"/>
          <p:cNvSpPr txBox="1">
            <a:spLocks noChangeArrowheads="1"/>
          </p:cNvSpPr>
          <p:nvPr/>
        </p:nvSpPr>
        <p:spPr bwMode="auto">
          <a:xfrm>
            <a:off x="2895600" y="990600"/>
            <a:ext cx="3886200" cy="168275"/>
          </a:xfrm>
          <a:prstGeom prst="rect">
            <a:avLst/>
          </a:prstGeom>
          <a:noFill/>
          <a:ln w="12700">
            <a:noFill/>
            <a:miter lim="800000"/>
            <a:headEnd type="none" w="sm" len="sm"/>
            <a:tailEnd type="none" w="sm" len="sm"/>
          </a:ln>
          <a:effectLst/>
        </p:spPr>
        <p:txBody>
          <a:bodyPr>
            <a:spAutoFit/>
          </a:bodyPr>
          <a:lstStyle/>
          <a:p>
            <a:pPr>
              <a:spcBef>
                <a:spcPct val="50000"/>
              </a:spcBef>
            </a:pPr>
            <a:r>
              <a:rPr lang="en-AU" sz="500" dirty="0">
                <a:latin typeface="Times New Roman" pitchFamily="18" charset="0"/>
                <a:hlinkClick r:id="rId4" action="ppaction://hlinkfile"/>
              </a:rPr>
              <a:t>floor-layout-v3.pdf</a:t>
            </a:r>
            <a:endParaRPr lang="en-AU" sz="500" dirty="0">
              <a:latin typeface="Times New Roman" pitchFamily="18" charset="0"/>
            </a:endParaRPr>
          </a:p>
        </p:txBody>
      </p:sp>
      <p:graphicFrame>
        <p:nvGraphicFramePr>
          <p:cNvPr id="59393" name="Object 1"/>
          <p:cNvGraphicFramePr>
            <a:graphicFrameLocks noChangeAspect="1"/>
          </p:cNvGraphicFramePr>
          <p:nvPr/>
        </p:nvGraphicFramePr>
        <p:xfrm>
          <a:off x="142844" y="2285992"/>
          <a:ext cx="5357850" cy="3817937"/>
        </p:xfrm>
        <a:graphic>
          <a:graphicData uri="http://schemas.openxmlformats.org/presentationml/2006/ole">
            <p:oleObj spid="_x0000_s59393" name="Acrobat Document" r:id="rId5" imgW="8191800" imgH="6143760"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anim calcmode="lin" valueType="num">
                                      <p:cBhvr additive="base">
                                        <p:cTn id="7"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anim calcmode="lin" valueType="num">
                                      <p:cBhvr additive="base">
                                        <p:cTn id="11"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89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891">
                                            <p:txEl>
                                              <p:pRg st="0" end="0"/>
                                            </p:txEl>
                                          </p:spTgt>
                                        </p:tgtEl>
                                        <p:attrNameLst>
                                          <p:attrName>style.visibility</p:attrName>
                                        </p:attrNameLst>
                                      </p:cBhvr>
                                      <p:to>
                                        <p:strVal val="visible"/>
                                      </p:to>
                                    </p:set>
                                    <p:anim calcmode="lin" valueType="num">
                                      <p:cBhvr additive="base">
                                        <p:cTn id="15"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7892"/>
                                        </p:tgtEl>
                                        <p:attrNameLst>
                                          <p:attrName>style.visibility</p:attrName>
                                        </p:attrNameLst>
                                      </p:cBhvr>
                                      <p:to>
                                        <p:strVal val="visible"/>
                                      </p:to>
                                    </p:set>
                                    <p:anim calcmode="lin" valueType="num">
                                      <p:cBhvr additive="base">
                                        <p:cTn id="21" dur="500" fill="hold"/>
                                        <p:tgtEl>
                                          <p:spTgt spid="37892"/>
                                        </p:tgtEl>
                                        <p:attrNameLst>
                                          <p:attrName>ppt_x</p:attrName>
                                        </p:attrNameLst>
                                      </p:cBhvr>
                                      <p:tavLst>
                                        <p:tav tm="0">
                                          <p:val>
                                            <p:strVal val="0-#ppt_w/2"/>
                                          </p:val>
                                        </p:tav>
                                        <p:tav tm="100000">
                                          <p:val>
                                            <p:strVal val="#ppt_x"/>
                                          </p:val>
                                        </p:tav>
                                      </p:tavLst>
                                    </p:anim>
                                    <p:anim calcmode="lin" valueType="num">
                                      <p:cBhvr additive="base">
                                        <p:cTn id="22"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7893"/>
                                        </p:tgtEl>
                                        <p:attrNameLst>
                                          <p:attrName>style.visibility</p:attrName>
                                        </p:attrNameLst>
                                      </p:cBhvr>
                                      <p:to>
                                        <p:strVal val="visible"/>
                                      </p:to>
                                    </p:set>
                                    <p:anim calcmode="lin" valueType="num">
                                      <p:cBhvr additive="base">
                                        <p:cTn id="27" dur="500" fill="hold"/>
                                        <p:tgtEl>
                                          <p:spTgt spid="37893"/>
                                        </p:tgtEl>
                                        <p:attrNameLst>
                                          <p:attrName>ppt_x</p:attrName>
                                        </p:attrNameLst>
                                      </p:cBhvr>
                                      <p:tavLst>
                                        <p:tav tm="0">
                                          <p:val>
                                            <p:strVal val="0-#ppt_w/2"/>
                                          </p:val>
                                        </p:tav>
                                        <p:tav tm="100000">
                                          <p:val>
                                            <p:strVal val="#ppt_x"/>
                                          </p:val>
                                        </p:tav>
                                      </p:tavLst>
                                    </p:anim>
                                    <p:anim calcmode="lin" valueType="num">
                                      <p:cBhvr additive="base">
                                        <p:cTn id="2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7894"/>
                                        </p:tgtEl>
                                        <p:attrNameLst>
                                          <p:attrName>style.visibility</p:attrName>
                                        </p:attrNameLst>
                                      </p:cBhvr>
                                      <p:to>
                                        <p:strVal val="visible"/>
                                      </p:to>
                                    </p:set>
                                    <p:anim calcmode="lin" valueType="num">
                                      <p:cBhvr additive="base">
                                        <p:cTn id="33" dur="500" fill="hold"/>
                                        <p:tgtEl>
                                          <p:spTgt spid="37894"/>
                                        </p:tgtEl>
                                        <p:attrNameLst>
                                          <p:attrName>ppt_x</p:attrName>
                                        </p:attrNameLst>
                                      </p:cBhvr>
                                      <p:tavLst>
                                        <p:tav tm="0">
                                          <p:val>
                                            <p:strVal val="0-#ppt_w/2"/>
                                          </p:val>
                                        </p:tav>
                                        <p:tav tm="100000">
                                          <p:val>
                                            <p:strVal val="#ppt_x"/>
                                          </p:val>
                                        </p:tav>
                                      </p:tavLst>
                                    </p:anim>
                                    <p:anim calcmode="lin" valueType="num">
                                      <p:cBhvr additive="base">
                                        <p:cTn id="34"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7895"/>
                                        </p:tgtEl>
                                        <p:attrNameLst>
                                          <p:attrName>style.visibility</p:attrName>
                                        </p:attrNameLst>
                                      </p:cBhvr>
                                      <p:to>
                                        <p:strVal val="visible"/>
                                      </p:to>
                                    </p:set>
                                    <p:anim calcmode="lin" valueType="num">
                                      <p:cBhvr additive="base">
                                        <p:cTn id="39" dur="500" fill="hold"/>
                                        <p:tgtEl>
                                          <p:spTgt spid="37895"/>
                                        </p:tgtEl>
                                        <p:attrNameLst>
                                          <p:attrName>ppt_x</p:attrName>
                                        </p:attrNameLst>
                                      </p:cBhvr>
                                      <p:tavLst>
                                        <p:tav tm="0">
                                          <p:val>
                                            <p:strVal val="0-#ppt_w/2"/>
                                          </p:val>
                                        </p:tav>
                                        <p:tav tm="100000">
                                          <p:val>
                                            <p:strVal val="#ppt_x"/>
                                          </p:val>
                                        </p:tav>
                                      </p:tavLst>
                                    </p:anim>
                                    <p:anim calcmode="lin" valueType="num">
                                      <p:cBhvr additive="base">
                                        <p:cTn id="40"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7896"/>
                                        </p:tgtEl>
                                        <p:attrNameLst>
                                          <p:attrName>style.visibility</p:attrName>
                                        </p:attrNameLst>
                                      </p:cBhvr>
                                      <p:to>
                                        <p:strVal val="visible"/>
                                      </p:to>
                                    </p:set>
                                    <p:anim calcmode="lin" valueType="num">
                                      <p:cBhvr additive="base">
                                        <p:cTn id="45" dur="500" fill="hold"/>
                                        <p:tgtEl>
                                          <p:spTgt spid="37896"/>
                                        </p:tgtEl>
                                        <p:attrNameLst>
                                          <p:attrName>ppt_x</p:attrName>
                                        </p:attrNameLst>
                                      </p:cBhvr>
                                      <p:tavLst>
                                        <p:tav tm="0">
                                          <p:val>
                                            <p:strVal val="0-#ppt_w/2"/>
                                          </p:val>
                                        </p:tav>
                                        <p:tav tm="100000">
                                          <p:val>
                                            <p:strVal val="#ppt_x"/>
                                          </p:val>
                                        </p:tav>
                                      </p:tavLst>
                                    </p:anim>
                                    <p:anim calcmode="lin" valueType="num">
                                      <p:cBhvr additive="base">
                                        <p:cTn id="46"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7897"/>
                                        </p:tgtEl>
                                        <p:attrNameLst>
                                          <p:attrName>style.visibility</p:attrName>
                                        </p:attrNameLst>
                                      </p:cBhvr>
                                      <p:to>
                                        <p:strVal val="visible"/>
                                      </p:to>
                                    </p:set>
                                    <p:anim calcmode="lin" valueType="num">
                                      <p:cBhvr additive="base">
                                        <p:cTn id="51" dur="500" fill="hold"/>
                                        <p:tgtEl>
                                          <p:spTgt spid="37897"/>
                                        </p:tgtEl>
                                        <p:attrNameLst>
                                          <p:attrName>ppt_x</p:attrName>
                                        </p:attrNameLst>
                                      </p:cBhvr>
                                      <p:tavLst>
                                        <p:tav tm="0">
                                          <p:val>
                                            <p:strVal val="0-#ppt_w/2"/>
                                          </p:val>
                                        </p:tav>
                                        <p:tav tm="100000">
                                          <p:val>
                                            <p:strVal val="#ppt_x"/>
                                          </p:val>
                                        </p:tav>
                                      </p:tavLst>
                                    </p:anim>
                                    <p:anim calcmode="lin" valueType="num">
                                      <p:cBhvr additive="base">
                                        <p:cTn id="52"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rev="1"/>
      <p:bldP spid="37892" grpId="0" autoUpdateAnimBg="0"/>
      <p:bldP spid="37893" grpId="0" autoUpdateAnimBg="0"/>
      <p:bldP spid="37894" grpId="0" autoUpdateAnimBg="0"/>
      <p:bldP spid="37895" grpId="0" autoUpdateAnimBg="0"/>
      <p:bldP spid="37896" grpId="0" autoUpdateAnimBg="0"/>
      <p:bldP spid="3789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1500" y="274638"/>
            <a:ext cx="7994650" cy="1074737"/>
          </a:xfrm>
          <a:noFill/>
          <a:ln/>
          <a:effectLst>
            <a:outerShdw dist="13470" dir="2700000" algn="ctr" rotWithShape="0">
              <a:schemeClr val="bg2"/>
            </a:outerShdw>
          </a:effectLst>
        </p:spPr>
        <p:txBody>
          <a:bodyPr lIns="92075" tIns="46038" rIns="92075" bIns="46038"/>
          <a:lstStyle/>
          <a:p>
            <a:r>
              <a:rPr lang="en-AU" dirty="0"/>
              <a:t>Medical School Facility	</a:t>
            </a:r>
          </a:p>
        </p:txBody>
      </p:sp>
      <p:sp>
        <p:nvSpPr>
          <p:cNvPr id="39939" name="Rectangle 3"/>
          <p:cNvSpPr>
            <a:spLocks noGrp="1" noChangeArrowheads="1"/>
          </p:cNvSpPr>
          <p:nvPr>
            <p:ph type="body" idx="1"/>
          </p:nvPr>
        </p:nvSpPr>
        <p:spPr>
          <a:xfrm>
            <a:off x="685800" y="1752600"/>
            <a:ext cx="7772400" cy="609600"/>
          </a:xfrm>
          <a:noFill/>
          <a:ln/>
        </p:spPr>
        <p:txBody>
          <a:bodyPr lIns="92075" tIns="46038" rIns="92075" bIns="46038"/>
          <a:lstStyle/>
          <a:p>
            <a:pPr marL="609600" indent="-609600"/>
            <a:r>
              <a:rPr lang="en-AU" sz="2400" dirty="0"/>
              <a:t>Standard Operating Procedures (cont…)</a:t>
            </a:r>
          </a:p>
        </p:txBody>
      </p:sp>
      <p:sp>
        <p:nvSpPr>
          <p:cNvPr id="39940" name="Rectangle 4"/>
          <p:cNvSpPr>
            <a:spLocks noChangeArrowheads="1"/>
          </p:cNvSpPr>
          <p:nvPr/>
        </p:nvSpPr>
        <p:spPr bwMode="auto">
          <a:xfrm>
            <a:off x="1331913" y="2276872"/>
            <a:ext cx="4191000" cy="3256276"/>
          </a:xfrm>
          <a:prstGeom prst="rect">
            <a:avLst/>
          </a:prstGeom>
          <a:noFill/>
          <a:ln w="12700">
            <a:noFill/>
            <a:miter lim="800000"/>
            <a:headEnd type="none" w="sm" len="sm"/>
            <a:tailEnd type="none" w="sm" len="sm"/>
          </a:ln>
          <a:effectLst/>
        </p:spPr>
        <p:txBody>
          <a:bodyPr wrap="square">
            <a:spAutoFit/>
          </a:bodyPr>
          <a:lstStyle/>
          <a:p>
            <a:pPr eaLnBrk="0" hangingPunct="0">
              <a:lnSpc>
                <a:spcPct val="90000"/>
              </a:lnSpc>
              <a:spcBef>
                <a:spcPct val="50000"/>
              </a:spcBef>
              <a:buClr>
                <a:schemeClr val="hlink"/>
              </a:buClr>
              <a:buSzPct val="75000"/>
              <a:buFont typeface="Monotype Sorts" pitchFamily="2" charset="2"/>
              <a:buNone/>
            </a:pPr>
            <a:r>
              <a:rPr lang="en-AU" sz="2400" dirty="0" smtClean="0">
                <a:effectLst>
                  <a:outerShdw blurRad="38100" dist="38100" dir="2700000" algn="tl">
                    <a:srgbClr val="000000"/>
                  </a:outerShdw>
                </a:effectLst>
                <a:latin typeface="Times New Roman" pitchFamily="18" charset="0"/>
              </a:rPr>
              <a:t>1. </a:t>
            </a:r>
            <a:r>
              <a:rPr lang="en-AU" sz="2400" dirty="0">
                <a:effectLst>
                  <a:outerShdw blurRad="38100" dist="38100" dir="2700000" algn="tl">
                    <a:srgbClr val="000000"/>
                  </a:outerShdw>
                </a:effectLst>
                <a:latin typeface="Times New Roman" pitchFamily="18" charset="0"/>
              </a:rPr>
              <a:t>Gowning </a:t>
            </a:r>
            <a:r>
              <a:rPr lang="en-AU" sz="2400" dirty="0" smtClean="0">
                <a:effectLst>
                  <a:outerShdw blurRad="38100" dist="38100" dir="2700000" algn="tl">
                    <a:srgbClr val="000000"/>
                  </a:outerShdw>
                </a:effectLst>
                <a:latin typeface="Times New Roman" pitchFamily="18" charset="0"/>
              </a:rPr>
              <a:t>requirements</a:t>
            </a:r>
          </a:p>
          <a:p>
            <a:pPr eaLnBrk="0" hangingPunct="0">
              <a:lnSpc>
                <a:spcPct val="90000"/>
              </a:lnSpc>
              <a:spcBef>
                <a:spcPct val="50000"/>
              </a:spcBef>
              <a:buClr>
                <a:schemeClr val="hlink"/>
              </a:buClr>
              <a:buSzPct val="75000"/>
              <a:buFont typeface="Monotype Sorts" pitchFamily="2" charset="2"/>
              <a:buNone/>
            </a:pPr>
            <a:r>
              <a:rPr lang="en-AU" sz="2400" dirty="0" smtClean="0">
                <a:effectLst>
                  <a:outerShdw blurRad="38100" dist="38100" dir="2700000" algn="tl">
                    <a:srgbClr val="000000"/>
                  </a:outerShdw>
                </a:effectLst>
                <a:latin typeface="Times New Roman" pitchFamily="18" charset="0"/>
              </a:rPr>
              <a:t>2. Theatre/Anaesthetic Machine Booking</a:t>
            </a:r>
          </a:p>
          <a:p>
            <a:pPr eaLnBrk="0" hangingPunct="0">
              <a:lnSpc>
                <a:spcPct val="90000"/>
              </a:lnSpc>
              <a:spcBef>
                <a:spcPct val="50000"/>
              </a:spcBef>
              <a:buClr>
                <a:schemeClr val="hlink"/>
              </a:buClr>
              <a:buSzPct val="75000"/>
              <a:buFont typeface="Monotype Sorts" pitchFamily="2" charset="2"/>
              <a:buNone/>
            </a:pPr>
            <a:r>
              <a:rPr lang="en-AU" sz="2400" dirty="0" smtClean="0">
                <a:effectLst>
                  <a:outerShdw blurRad="38100" dist="38100" dir="2700000" algn="tl">
                    <a:srgbClr val="000000"/>
                  </a:outerShdw>
                </a:effectLst>
                <a:latin typeface="Times New Roman" pitchFamily="18" charset="0"/>
              </a:rPr>
              <a:t>3. House keeping</a:t>
            </a:r>
          </a:p>
          <a:p>
            <a:pPr eaLnBrk="0" hangingPunct="0">
              <a:lnSpc>
                <a:spcPct val="90000"/>
              </a:lnSpc>
              <a:spcBef>
                <a:spcPct val="50000"/>
              </a:spcBef>
              <a:buClr>
                <a:schemeClr val="hlink"/>
              </a:buClr>
              <a:buSzPct val="75000"/>
              <a:buFont typeface="Monotype Sorts" pitchFamily="2" charset="2"/>
              <a:buNone/>
            </a:pPr>
            <a:r>
              <a:rPr lang="en-AU" sz="2400" dirty="0" smtClean="0">
                <a:effectLst>
                  <a:outerShdw blurRad="38100" dist="38100" dir="2700000" algn="tl">
                    <a:srgbClr val="000000"/>
                  </a:outerShdw>
                </a:effectLst>
                <a:latin typeface="Times New Roman" pitchFamily="18" charset="0"/>
              </a:rPr>
              <a:t>4. Animal Care</a:t>
            </a:r>
          </a:p>
          <a:p>
            <a:pPr eaLnBrk="0" hangingPunct="0">
              <a:lnSpc>
                <a:spcPct val="90000"/>
              </a:lnSpc>
              <a:spcBef>
                <a:spcPct val="50000"/>
              </a:spcBef>
              <a:buClr>
                <a:schemeClr val="hlink"/>
              </a:buClr>
              <a:buSzPct val="75000"/>
              <a:buFont typeface="Monotype Sorts" pitchFamily="2" charset="2"/>
              <a:buNone/>
            </a:pPr>
            <a:r>
              <a:rPr lang="en-AU" sz="2400" dirty="0" smtClean="0">
                <a:effectLst>
                  <a:outerShdw blurRad="38100" dist="38100" dir="2700000" algn="tl">
                    <a:srgbClr val="000000"/>
                  </a:outerShdw>
                </a:effectLst>
                <a:latin typeface="Times New Roman" pitchFamily="18" charset="0"/>
              </a:rPr>
              <a:t>Animal Handling</a:t>
            </a:r>
          </a:p>
          <a:p>
            <a:pPr eaLnBrk="0" hangingPunct="0">
              <a:lnSpc>
                <a:spcPct val="90000"/>
              </a:lnSpc>
              <a:spcBef>
                <a:spcPct val="50000"/>
              </a:spcBef>
              <a:buClr>
                <a:schemeClr val="hlink"/>
              </a:buClr>
              <a:buSzPct val="75000"/>
              <a:buFont typeface="Monotype Sorts" pitchFamily="2" charset="2"/>
              <a:buNone/>
            </a:pPr>
            <a:endParaRPr lang="en-AU" sz="2000" dirty="0">
              <a:effectLst>
                <a:outerShdw blurRad="38100" dist="38100" dir="2700000" algn="tl">
                  <a:srgbClr val="000000"/>
                </a:outerShdw>
              </a:effectLst>
              <a:latin typeface="Times New Roman" pitchFamily="18" charset="0"/>
            </a:endParaRPr>
          </a:p>
        </p:txBody>
      </p:sp>
      <p:pic>
        <p:nvPicPr>
          <p:cNvPr id="39947" name="Picture 11"/>
          <p:cNvPicPr>
            <a:picLocks noChangeAspect="1" noChangeArrowheads="1"/>
          </p:cNvPicPr>
          <p:nvPr/>
        </p:nvPicPr>
        <p:blipFill>
          <a:blip r:embed="rId3" cstate="print"/>
          <a:srcRect/>
          <a:stretch>
            <a:fillRect/>
          </a:stretch>
        </p:blipFill>
        <p:spPr bwMode="auto">
          <a:xfrm>
            <a:off x="4500562" y="3429000"/>
            <a:ext cx="2438400" cy="1716088"/>
          </a:xfrm>
          <a:prstGeom prst="rect">
            <a:avLst/>
          </a:prstGeom>
          <a:noFill/>
          <a:ln w="9525">
            <a:noFill/>
            <a:miter lim="800000"/>
            <a:headEnd/>
            <a:tailEnd/>
          </a:ln>
          <a:effectLst/>
        </p:spPr>
      </p:pic>
      <p:pic>
        <p:nvPicPr>
          <p:cNvPr id="39948" name="Picture 12" descr="Mouse handling"/>
          <p:cNvPicPr>
            <a:picLocks noChangeAspect="1" noChangeArrowheads="1"/>
          </p:cNvPicPr>
          <p:nvPr/>
        </p:nvPicPr>
        <p:blipFill>
          <a:blip r:embed="rId4" cstate="print"/>
          <a:srcRect/>
          <a:stretch>
            <a:fillRect/>
          </a:stretch>
        </p:blipFill>
        <p:spPr bwMode="auto">
          <a:xfrm>
            <a:off x="6572264" y="4929198"/>
            <a:ext cx="2438400" cy="1768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0-#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9947"/>
                                        </p:tgtEl>
                                        <p:attrNameLst>
                                          <p:attrName>style.visibility</p:attrName>
                                        </p:attrNameLst>
                                      </p:cBhvr>
                                      <p:to>
                                        <p:strVal val="visible"/>
                                      </p:to>
                                    </p:set>
                                    <p:anim calcmode="lin" valueType="num">
                                      <p:cBhvr additive="base">
                                        <p:cTn id="18" dur="500" fill="hold"/>
                                        <p:tgtEl>
                                          <p:spTgt spid="39947"/>
                                        </p:tgtEl>
                                        <p:attrNameLst>
                                          <p:attrName>ppt_x</p:attrName>
                                        </p:attrNameLst>
                                      </p:cBhvr>
                                      <p:tavLst>
                                        <p:tav tm="0">
                                          <p:val>
                                            <p:strVal val="0-#ppt_w/2"/>
                                          </p:val>
                                        </p:tav>
                                        <p:tav tm="100000">
                                          <p:val>
                                            <p:strVal val="#ppt_x"/>
                                          </p:val>
                                        </p:tav>
                                      </p:tavLst>
                                    </p:anim>
                                    <p:anim calcmode="lin" valueType="num">
                                      <p:cBhvr additive="base">
                                        <p:cTn id="19" dur="500" fill="hold"/>
                                        <p:tgtEl>
                                          <p:spTgt spid="3994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9948"/>
                                        </p:tgtEl>
                                        <p:attrNameLst>
                                          <p:attrName>style.visibility</p:attrName>
                                        </p:attrNameLst>
                                      </p:cBhvr>
                                      <p:to>
                                        <p:strVal val="visible"/>
                                      </p:to>
                                    </p:set>
                                    <p:anim calcmode="lin" valueType="num">
                                      <p:cBhvr additive="base">
                                        <p:cTn id="23" dur="500" fill="hold"/>
                                        <p:tgtEl>
                                          <p:spTgt spid="39948"/>
                                        </p:tgtEl>
                                        <p:attrNameLst>
                                          <p:attrName>ppt_x</p:attrName>
                                        </p:attrNameLst>
                                      </p:cBhvr>
                                      <p:tavLst>
                                        <p:tav tm="0">
                                          <p:val>
                                            <p:strVal val="0-#ppt_w/2"/>
                                          </p:val>
                                        </p:tav>
                                        <p:tav tm="100000">
                                          <p:val>
                                            <p:strVal val="#ppt_x"/>
                                          </p:val>
                                        </p:tav>
                                      </p:tavLst>
                                    </p:anim>
                                    <p:anim calcmode="lin" valueType="num">
                                      <p:cBhvr additive="base">
                                        <p:cTn id="24" dur="500" fill="hold"/>
                                        <p:tgtEl>
                                          <p:spTgt spid="399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advAuto="0"/>
      <p:bldP spid="3994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14325"/>
            <a:ext cx="8067675" cy="911225"/>
          </a:xfrm>
          <a:noFill/>
          <a:ln/>
          <a:effectLst>
            <a:outerShdw dist="13470" dir="2700000" algn="ctr" rotWithShape="0">
              <a:schemeClr val="bg2"/>
            </a:outerShdw>
          </a:effectLst>
        </p:spPr>
        <p:txBody>
          <a:bodyPr lIns="92075" tIns="46038" rIns="92075" bIns="46038"/>
          <a:lstStyle/>
          <a:p>
            <a:r>
              <a:rPr lang="en-AU" dirty="0"/>
              <a:t>Programme’s Structure</a:t>
            </a:r>
          </a:p>
        </p:txBody>
      </p:sp>
      <p:sp>
        <p:nvSpPr>
          <p:cNvPr id="7171" name="Rectangle 3"/>
          <p:cNvSpPr>
            <a:spLocks noGrp="1" noChangeArrowheads="1"/>
          </p:cNvSpPr>
          <p:nvPr>
            <p:ph type="body" idx="1"/>
          </p:nvPr>
        </p:nvSpPr>
        <p:spPr>
          <a:xfrm>
            <a:off x="836613" y="1600200"/>
            <a:ext cx="7773987" cy="4122738"/>
          </a:xfrm>
          <a:noFill/>
          <a:ln/>
        </p:spPr>
        <p:txBody>
          <a:bodyPr lIns="92075" tIns="46038" rIns="92075" bIns="46038"/>
          <a:lstStyle/>
          <a:p>
            <a:pPr>
              <a:lnSpc>
                <a:spcPct val="90000"/>
              </a:lnSpc>
            </a:pPr>
            <a:r>
              <a:rPr lang="en-AU" sz="2800" dirty="0"/>
              <a:t>Vision and Values</a:t>
            </a:r>
          </a:p>
          <a:p>
            <a:pPr>
              <a:lnSpc>
                <a:spcPct val="90000"/>
              </a:lnSpc>
            </a:pPr>
            <a:r>
              <a:rPr lang="en-AU" sz="2800" dirty="0"/>
              <a:t>Policy Framework/Partnership</a:t>
            </a:r>
          </a:p>
          <a:p>
            <a:pPr>
              <a:lnSpc>
                <a:spcPct val="90000"/>
              </a:lnSpc>
            </a:pPr>
            <a:r>
              <a:rPr lang="en-AU" sz="2800" dirty="0"/>
              <a:t>LAS organisational structure</a:t>
            </a:r>
          </a:p>
          <a:p>
            <a:pPr>
              <a:lnSpc>
                <a:spcPct val="90000"/>
              </a:lnSpc>
            </a:pPr>
            <a:r>
              <a:rPr lang="en-AU" sz="2800" dirty="0"/>
              <a:t>Animal Welfare and Ethical Conduct</a:t>
            </a:r>
          </a:p>
          <a:p>
            <a:pPr lvl="1">
              <a:lnSpc>
                <a:spcPct val="90000"/>
              </a:lnSpc>
            </a:pPr>
            <a:r>
              <a:rPr lang="en-AU" sz="2400" dirty="0"/>
              <a:t>Animal Welfare Officer</a:t>
            </a:r>
          </a:p>
          <a:p>
            <a:pPr>
              <a:lnSpc>
                <a:spcPct val="90000"/>
              </a:lnSpc>
            </a:pPr>
            <a:r>
              <a:rPr lang="en-AU" sz="2800" dirty="0"/>
              <a:t>Administrative procedures/policies</a:t>
            </a:r>
          </a:p>
          <a:p>
            <a:pPr lvl="1">
              <a:lnSpc>
                <a:spcPct val="90000"/>
              </a:lnSpc>
            </a:pPr>
            <a:r>
              <a:rPr lang="en-AU" sz="2400" dirty="0"/>
              <a:t>Office Manager</a:t>
            </a:r>
          </a:p>
          <a:p>
            <a:pPr>
              <a:lnSpc>
                <a:spcPct val="90000"/>
              </a:lnSpc>
            </a:pPr>
            <a:r>
              <a:rPr lang="en-AU" sz="2800" dirty="0"/>
              <a:t>Standard Operating Procedures (SOPs)</a:t>
            </a:r>
          </a:p>
          <a:p>
            <a:pPr lvl="1">
              <a:lnSpc>
                <a:spcPct val="90000"/>
              </a:lnSpc>
            </a:pPr>
            <a:r>
              <a:rPr lang="en-AU" sz="2400" dirty="0"/>
              <a:t>Facility Coordinators</a:t>
            </a:r>
          </a:p>
          <a:p>
            <a:pPr>
              <a:lnSpc>
                <a:spcPct val="90000"/>
              </a:lnSpc>
            </a:pPr>
            <a:r>
              <a:rPr lang="en-AU" sz="2800" dirty="0" smtClean="0"/>
              <a:t>Health, Safety and Compliance</a:t>
            </a:r>
            <a:endParaRPr lang="en-AU" sz="2800" dirty="0"/>
          </a:p>
          <a:p>
            <a:pPr>
              <a:lnSpc>
                <a:spcPct val="90000"/>
              </a:lnSpc>
            </a:pPr>
            <a:r>
              <a:rPr lang="en-AU" sz="2800" dirty="0"/>
              <a:t>Question time </a:t>
            </a:r>
          </a:p>
        </p:txBody>
      </p:sp>
      <p:pic>
        <p:nvPicPr>
          <p:cNvPr id="7172" name="Picture 4" descr="an02122_"/>
          <p:cNvPicPr>
            <a:picLocks noChangeAspect="1" noChangeArrowheads="1"/>
          </p:cNvPicPr>
          <p:nvPr/>
        </p:nvPicPr>
        <p:blipFill>
          <a:blip r:embed="rId3" cstate="print"/>
          <a:srcRect/>
          <a:stretch>
            <a:fillRect/>
          </a:stretch>
        </p:blipFill>
        <p:spPr bwMode="auto">
          <a:xfrm>
            <a:off x="6400800" y="642918"/>
            <a:ext cx="27432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tx1"/>
                                      </p:to>
                                    </p:animClr>
                                  </p:subTnLst>
                                </p:cTn>
                              </p:par>
                              <p:par>
                                <p:cTn id="27" presetID="2" presetClass="entr" presetSubtype="8" fill="hold" grpId="0" nodeType="with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tx1"/>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 calcmode="lin" valueType="num">
                                      <p:cBhvr additive="base">
                                        <p:cTn id="35"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17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tx1"/>
                                      </p:to>
                                    </p:animClr>
                                  </p:subTnLst>
                                </p:cTn>
                              </p:par>
                              <p:par>
                                <p:cTn id="37" presetID="2" presetClass="entr" presetSubtype="8" fill="hold" grpId="0" nodeType="with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additive="base">
                                        <p:cTn id="39"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17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6" end="6"/>
                                            </p:txEl>
                                          </p:spTgt>
                                        </p:tgtEl>
                                        <p:attrNameLst>
                                          <p:attrName>ppt_c</p:attrName>
                                        </p:attrNameLst>
                                      </p:cBhvr>
                                      <p:to>
                                        <a:schemeClr val="tx1"/>
                                      </p:to>
                                    </p:animClr>
                                  </p:sub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171">
                                            <p:txEl>
                                              <p:pRg st="7" end="7"/>
                                            </p:txEl>
                                          </p:spTgt>
                                        </p:tgtEl>
                                        <p:attrNameLst>
                                          <p:attrName>style.visibility</p:attrName>
                                        </p:attrNameLst>
                                      </p:cBhvr>
                                      <p:to>
                                        <p:strVal val="visible"/>
                                      </p:to>
                                    </p:set>
                                    <p:anim calcmode="lin" valueType="num">
                                      <p:cBhvr additive="base">
                                        <p:cTn id="4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17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7" end="7"/>
                                            </p:txEl>
                                          </p:spTgt>
                                        </p:tgtEl>
                                        <p:attrNameLst>
                                          <p:attrName>ppt_c</p:attrName>
                                        </p:attrNameLst>
                                      </p:cBhvr>
                                      <p:to>
                                        <a:schemeClr val="tx1"/>
                                      </p:to>
                                    </p:animClr>
                                  </p:subTnLst>
                                </p:cTn>
                              </p:par>
                              <p:par>
                                <p:cTn id="47" presetID="2" presetClass="entr" presetSubtype="8" fill="hold" grpId="0" nodeType="with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8" end="8"/>
                                            </p:txEl>
                                          </p:spTgt>
                                        </p:tgtEl>
                                        <p:attrNameLst>
                                          <p:attrName>ppt_c</p:attrName>
                                        </p:attrNameLst>
                                      </p:cBhvr>
                                      <p:to>
                                        <a:schemeClr val="tx1"/>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1">
                                            <p:txEl>
                                              <p:pRg st="9" end="9"/>
                                            </p:txEl>
                                          </p:spTgt>
                                        </p:tgtEl>
                                        <p:attrNameLst>
                                          <p:attrName>style.visibility</p:attrName>
                                        </p:attrNameLst>
                                      </p:cBhvr>
                                      <p:to>
                                        <p:strVal val="visible"/>
                                      </p:to>
                                    </p:set>
                                    <p:anim calcmode="lin" valueType="num">
                                      <p:cBhvr additive="base">
                                        <p:cTn id="55"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9" end="9"/>
                                            </p:txEl>
                                          </p:spTgt>
                                        </p:tgtEl>
                                        <p:attrNameLst>
                                          <p:attrName>ppt_c</p:attrName>
                                        </p:attrNameLst>
                                      </p:cBhvr>
                                      <p:to>
                                        <a:schemeClr val="tx1"/>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71">
                                            <p:txEl>
                                              <p:pRg st="10" end="10"/>
                                            </p:txEl>
                                          </p:spTgt>
                                        </p:tgtEl>
                                        <p:attrNameLst>
                                          <p:attrName>style.visibility</p:attrName>
                                        </p:attrNameLst>
                                      </p:cBhvr>
                                      <p:to>
                                        <p:strVal val="visible"/>
                                      </p:to>
                                    </p:set>
                                    <p:anim calcmode="lin" valueType="num">
                                      <p:cBhvr additive="base">
                                        <p:cTn id="61" dur="500" fill="hold"/>
                                        <p:tgtEl>
                                          <p:spTgt spid="7171">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171">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71">
                                            <p:txEl>
                                              <p:pRg st="10" end="1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143800" cy="1143000"/>
          </a:xfrm>
        </p:spPr>
        <p:txBody>
          <a:bodyPr/>
          <a:lstStyle/>
          <a:p>
            <a:r>
              <a:rPr lang="en-AU" dirty="0" smtClean="0"/>
              <a:t>Medical School Facility</a:t>
            </a:r>
            <a:endParaRPr lang="en-AU" dirty="0"/>
          </a:p>
        </p:txBody>
      </p:sp>
      <p:sp>
        <p:nvSpPr>
          <p:cNvPr id="3" name="Content Placeholder 2"/>
          <p:cNvSpPr>
            <a:spLocks noGrp="1"/>
          </p:cNvSpPr>
          <p:nvPr>
            <p:ph idx="1"/>
          </p:nvPr>
        </p:nvSpPr>
        <p:spPr>
          <a:xfrm>
            <a:off x="457200" y="1600200"/>
            <a:ext cx="8229600" cy="4757758"/>
          </a:xfrm>
        </p:spPr>
        <p:txBody>
          <a:bodyPr/>
          <a:lstStyle/>
          <a:p>
            <a:r>
              <a:rPr lang="en-AU" sz="2000" dirty="0" smtClean="0"/>
              <a:t>Technical Assistance – what the medical school facility can provide</a:t>
            </a:r>
          </a:p>
          <a:p>
            <a:pPr>
              <a:buNone/>
            </a:pPr>
            <a:endParaRPr lang="en-AU" sz="2000" dirty="0" smtClean="0"/>
          </a:p>
          <a:p>
            <a:pPr>
              <a:buFont typeface="Wingdings" pitchFamily="2" charset="2"/>
              <a:buChar char="ü"/>
            </a:pPr>
            <a:r>
              <a:rPr lang="en-AU" sz="2000" dirty="0" smtClean="0"/>
              <a:t>Maintain GMO and inbred breeding colonies to OGTR regulations.</a:t>
            </a:r>
          </a:p>
          <a:p>
            <a:pPr>
              <a:buFont typeface="Wingdings" pitchFamily="2" charset="2"/>
              <a:buChar char="ü"/>
            </a:pPr>
            <a:r>
              <a:rPr lang="en-AU" sz="2000" dirty="0" smtClean="0"/>
              <a:t>Tail biopsies</a:t>
            </a:r>
          </a:p>
          <a:p>
            <a:pPr>
              <a:buFont typeface="Wingdings" pitchFamily="2" charset="2"/>
              <a:buChar char="ü"/>
            </a:pPr>
            <a:r>
              <a:rPr lang="en-AU" sz="2000" dirty="0" smtClean="0"/>
              <a:t>Time mating (including plug checking)</a:t>
            </a:r>
          </a:p>
          <a:p>
            <a:pPr>
              <a:buFont typeface="Wingdings" pitchFamily="2" charset="2"/>
              <a:buChar char="ü"/>
            </a:pPr>
            <a:r>
              <a:rPr lang="en-AU" sz="2000" dirty="0" smtClean="0"/>
              <a:t>Identification</a:t>
            </a:r>
          </a:p>
          <a:p>
            <a:pPr>
              <a:buFont typeface="Wingdings" pitchFamily="2" charset="2"/>
              <a:buChar char="ü"/>
            </a:pPr>
            <a:r>
              <a:rPr lang="en-AU" sz="2000" dirty="0" smtClean="0"/>
              <a:t>Orbital eye/facial vein blood collection</a:t>
            </a:r>
          </a:p>
          <a:p>
            <a:pPr>
              <a:buFont typeface="Wingdings" pitchFamily="2" charset="2"/>
              <a:buChar char="ü"/>
            </a:pPr>
            <a:r>
              <a:rPr lang="en-AU" sz="2000" dirty="0" smtClean="0"/>
              <a:t>Cardiac blood collection</a:t>
            </a:r>
          </a:p>
          <a:p>
            <a:pPr>
              <a:buFont typeface="Wingdings" pitchFamily="2" charset="2"/>
              <a:buChar char="ü"/>
            </a:pPr>
            <a:r>
              <a:rPr lang="en-AU" sz="2000" dirty="0" smtClean="0"/>
              <a:t>Gavaging</a:t>
            </a:r>
          </a:p>
          <a:p>
            <a:pPr>
              <a:buFont typeface="Wingdings" pitchFamily="2" charset="2"/>
              <a:buChar char="ü"/>
            </a:pPr>
            <a:r>
              <a:rPr lang="en-AU" sz="2000" dirty="0" smtClean="0"/>
              <a:t>S/C, I/M, I/P injections of all species</a:t>
            </a:r>
          </a:p>
          <a:p>
            <a:pPr>
              <a:buFont typeface="Wingdings" pitchFamily="2" charset="2"/>
              <a:buChar char="ü"/>
            </a:pPr>
            <a:r>
              <a:rPr lang="en-AU" sz="2000" dirty="0" smtClean="0"/>
              <a:t>Tail vein injection</a:t>
            </a:r>
          </a:p>
          <a:p>
            <a:pPr>
              <a:buFont typeface="Wingdings" pitchFamily="2" charset="2"/>
              <a:buChar char="ü"/>
            </a:pPr>
            <a:r>
              <a:rPr lang="en-AU" sz="2000" dirty="0" smtClean="0"/>
              <a:t>Jugular vein injecting (sheep)</a:t>
            </a:r>
          </a:p>
          <a:p>
            <a:pPr>
              <a:buFont typeface="Wingdings" pitchFamily="2" charset="2"/>
              <a:buChar char="ü"/>
            </a:pPr>
            <a:r>
              <a:rPr lang="en-AU" sz="2000" dirty="0" smtClean="0"/>
              <a:t>Anaesthetising all species (including pre and post operative care)</a:t>
            </a:r>
          </a:p>
          <a:p>
            <a:pPr>
              <a:buNone/>
            </a:pPr>
            <a:endParaRPr lang="en-AU" sz="2000" dirty="0" smtClean="0"/>
          </a:p>
          <a:p>
            <a:pPr>
              <a:buNone/>
            </a:pPr>
            <a:endParaRPr lang="en-AU" dirty="0"/>
          </a:p>
        </p:txBody>
      </p:sp>
      <p:pic>
        <p:nvPicPr>
          <p:cNvPr id="4" name="Picture 3" descr="mouse cardiac bleed.jpg"/>
          <p:cNvPicPr>
            <a:picLocks noChangeAspect="1"/>
          </p:cNvPicPr>
          <p:nvPr/>
        </p:nvPicPr>
        <p:blipFill>
          <a:blip r:embed="rId3" cstate="print"/>
          <a:stretch>
            <a:fillRect/>
          </a:stretch>
        </p:blipFill>
        <p:spPr>
          <a:xfrm>
            <a:off x="142845" y="142852"/>
            <a:ext cx="1643074" cy="1428760"/>
          </a:xfrm>
          <a:prstGeom prst="rect">
            <a:avLst/>
          </a:prstGeom>
        </p:spPr>
      </p:pic>
      <p:pic>
        <p:nvPicPr>
          <p:cNvPr id="5" name="Picture 4" descr="anaesthetisation of rat.jpg"/>
          <p:cNvPicPr>
            <a:picLocks noChangeAspect="1"/>
          </p:cNvPicPr>
          <p:nvPr/>
        </p:nvPicPr>
        <p:blipFill>
          <a:blip r:embed="rId4" cstate="print"/>
          <a:stretch>
            <a:fillRect/>
          </a:stretch>
        </p:blipFill>
        <p:spPr>
          <a:xfrm>
            <a:off x="7500958" y="142852"/>
            <a:ext cx="1643042" cy="1403029"/>
          </a:xfrm>
          <a:prstGeom prst="rect">
            <a:avLst/>
          </a:prstGeom>
        </p:spPr>
      </p:pic>
      <p:pic>
        <p:nvPicPr>
          <p:cNvPr id="6" name="Picture 5" descr="junkie cat pic25667.jpg"/>
          <p:cNvPicPr>
            <a:picLocks noChangeAspect="1"/>
          </p:cNvPicPr>
          <p:nvPr/>
        </p:nvPicPr>
        <p:blipFill>
          <a:blip r:embed="rId5" cstate="print"/>
          <a:stretch>
            <a:fillRect/>
          </a:stretch>
        </p:blipFill>
        <p:spPr>
          <a:xfrm>
            <a:off x="6715140" y="3786190"/>
            <a:ext cx="2258579" cy="1928826"/>
          </a:xfrm>
          <a:prstGeom prst="rect">
            <a:avLst/>
          </a:prstGeom>
        </p:spPr>
      </p:pic>
      <p:pic>
        <p:nvPicPr>
          <p:cNvPr id="8" name="Picture 218" descr="mini-IMG_0002"/>
          <p:cNvPicPr>
            <a:picLocks noChangeAspect="1" noChangeArrowheads="1"/>
          </p:cNvPicPr>
          <p:nvPr/>
        </p:nvPicPr>
        <p:blipFill>
          <a:blip r:embed="rId6" cstate="print"/>
          <a:srcRect/>
          <a:stretch>
            <a:fillRect/>
          </a:stretch>
        </p:blipFill>
        <p:spPr bwMode="auto">
          <a:xfrm>
            <a:off x="5357818" y="2714620"/>
            <a:ext cx="2329911" cy="19288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750" y="274638"/>
            <a:ext cx="8147050" cy="850900"/>
          </a:xfrm>
          <a:noFill/>
          <a:ln/>
          <a:effectLst>
            <a:outerShdw dist="13470" dir="2700000" algn="ctr" rotWithShape="0">
              <a:schemeClr val="bg2"/>
            </a:outerShdw>
          </a:effectLst>
        </p:spPr>
        <p:txBody>
          <a:bodyPr lIns="92075" tIns="46038" rIns="92075" bIns="46038"/>
          <a:lstStyle/>
          <a:p>
            <a:r>
              <a:rPr lang="en-AU" dirty="0"/>
              <a:t>Waite Campus Animal Facilities	</a:t>
            </a:r>
          </a:p>
        </p:txBody>
      </p:sp>
      <p:sp>
        <p:nvSpPr>
          <p:cNvPr id="44035" name="Rectangle 3"/>
          <p:cNvSpPr>
            <a:spLocks noGrp="1" noChangeArrowheads="1"/>
          </p:cNvSpPr>
          <p:nvPr>
            <p:ph type="body" idx="1"/>
          </p:nvPr>
        </p:nvSpPr>
        <p:spPr>
          <a:xfrm>
            <a:off x="755650" y="1125538"/>
            <a:ext cx="6019800" cy="4572000"/>
          </a:xfrm>
          <a:noFill/>
          <a:ln/>
        </p:spPr>
        <p:txBody>
          <a:bodyPr lIns="92075" tIns="46038" rIns="92075" bIns="46038"/>
          <a:lstStyle/>
          <a:p>
            <a:pPr>
              <a:lnSpc>
                <a:spcPct val="80000"/>
              </a:lnSpc>
              <a:buFont typeface="Wingdings" pitchFamily="2" charset="2"/>
              <a:buNone/>
            </a:pPr>
            <a:r>
              <a:rPr lang="en-AU" sz="2400" u="sng" dirty="0"/>
              <a:t>SPF Barrier Production</a:t>
            </a:r>
          </a:p>
          <a:p>
            <a:pPr lvl="1">
              <a:lnSpc>
                <a:spcPct val="80000"/>
              </a:lnSpc>
            </a:pPr>
            <a:endParaRPr lang="en-AU" sz="1600" dirty="0"/>
          </a:p>
          <a:p>
            <a:pPr lvl="1">
              <a:lnSpc>
                <a:spcPct val="80000"/>
              </a:lnSpc>
            </a:pPr>
            <a:r>
              <a:rPr lang="en-AU" sz="2000" dirty="0" smtClean="0"/>
              <a:t>Inbred </a:t>
            </a:r>
            <a:r>
              <a:rPr lang="en-AU" sz="2000" dirty="0"/>
              <a:t>Strains available- C57/Bl6, Balb/c, CBA, Nude, SCID, DA, RT7B</a:t>
            </a:r>
          </a:p>
          <a:p>
            <a:pPr lvl="1">
              <a:lnSpc>
                <a:spcPct val="80000"/>
              </a:lnSpc>
            </a:pPr>
            <a:r>
              <a:rPr lang="en-AU" sz="2000" dirty="0"/>
              <a:t>Outbred- Swiss, SD, AW, HW</a:t>
            </a:r>
          </a:p>
          <a:p>
            <a:pPr lvl="1">
              <a:lnSpc>
                <a:spcPct val="80000"/>
              </a:lnSpc>
            </a:pPr>
            <a:r>
              <a:rPr lang="en-AU" sz="2000" dirty="0"/>
              <a:t>Hybrid- CBA </a:t>
            </a:r>
            <a:r>
              <a:rPr lang="en-AU" sz="2000" dirty="0" smtClean="0"/>
              <a:t>F1</a:t>
            </a:r>
          </a:p>
          <a:p>
            <a:pPr lvl="1">
              <a:lnSpc>
                <a:spcPct val="80000"/>
              </a:lnSpc>
            </a:pPr>
            <a:r>
              <a:rPr lang="en-AU" sz="2000" dirty="0" smtClean="0"/>
              <a:t>Nude and SCID colonies established in the Individually ventilated cages (IVC)</a:t>
            </a:r>
            <a:endParaRPr lang="en-AU" sz="2000" dirty="0"/>
          </a:p>
          <a:p>
            <a:pPr lvl="1">
              <a:lnSpc>
                <a:spcPct val="80000"/>
              </a:lnSpc>
            </a:pPr>
            <a:r>
              <a:rPr lang="en-AU" sz="2000" dirty="0" smtClean="0"/>
              <a:t>Standing </a:t>
            </a:r>
            <a:r>
              <a:rPr lang="en-AU" sz="2000" dirty="0"/>
              <a:t>and advance orders are given priority</a:t>
            </a:r>
          </a:p>
          <a:p>
            <a:pPr lvl="1">
              <a:lnSpc>
                <a:spcPct val="80000"/>
              </a:lnSpc>
            </a:pPr>
            <a:r>
              <a:rPr lang="en-AU" sz="2000" dirty="0"/>
              <a:t>Animals available from Birth to </a:t>
            </a:r>
            <a:r>
              <a:rPr lang="en-AU" sz="2000" dirty="0" smtClean="0"/>
              <a:t/>
            </a:r>
            <a:br>
              <a:rPr lang="en-AU" sz="2000" dirty="0" smtClean="0"/>
            </a:br>
            <a:r>
              <a:rPr lang="en-AU" sz="2000" dirty="0" smtClean="0"/>
              <a:t>8weeks</a:t>
            </a:r>
            <a:endParaRPr lang="en-AU" sz="2000" dirty="0"/>
          </a:p>
          <a:p>
            <a:pPr lvl="1">
              <a:lnSpc>
                <a:spcPct val="80000"/>
              </a:lnSpc>
            </a:pPr>
            <a:r>
              <a:rPr lang="en-AU" sz="2000" dirty="0"/>
              <a:t>Ordering by age / </a:t>
            </a:r>
            <a:r>
              <a:rPr lang="en-AU" sz="2000" dirty="0" smtClean="0"/>
              <a:t>weigh</a:t>
            </a:r>
            <a:r>
              <a:rPr lang="en-AU" sz="2000" b="1" dirty="0" smtClean="0"/>
              <a:t>t </a:t>
            </a:r>
            <a:endParaRPr lang="en-AU" sz="2000" b="1" dirty="0"/>
          </a:p>
        </p:txBody>
      </p:sp>
      <p:sp>
        <p:nvSpPr>
          <p:cNvPr id="44036" name="Rectangle 4"/>
          <p:cNvSpPr>
            <a:spLocks noChangeArrowheads="1"/>
          </p:cNvSpPr>
          <p:nvPr/>
        </p:nvSpPr>
        <p:spPr bwMode="auto">
          <a:xfrm>
            <a:off x="1933575" y="847725"/>
            <a:ext cx="9144000" cy="0"/>
          </a:xfrm>
          <a:prstGeom prst="rect">
            <a:avLst/>
          </a:prstGeom>
          <a:noFill/>
          <a:ln w="12700">
            <a:noFill/>
            <a:miter lim="800000"/>
            <a:headEnd type="none" w="sm" len="sm"/>
            <a:tailEnd type="none" w="sm" len="sm"/>
          </a:ln>
          <a:effectLst/>
        </p:spPr>
        <p:txBody>
          <a:bodyPr>
            <a:spAutoFit/>
          </a:bodyPr>
          <a:lstStyle/>
          <a:p>
            <a:endParaRPr lang="en-AU" dirty="0"/>
          </a:p>
        </p:txBody>
      </p:sp>
      <p:pic>
        <p:nvPicPr>
          <p:cNvPr id="44038" name="Picture 6" descr="nudemouse"/>
          <p:cNvPicPr>
            <a:picLocks noChangeAspect="1" noChangeArrowheads="1"/>
          </p:cNvPicPr>
          <p:nvPr/>
        </p:nvPicPr>
        <p:blipFill>
          <a:blip r:embed="rId4" cstate="print"/>
          <a:srcRect/>
          <a:stretch>
            <a:fillRect/>
          </a:stretch>
        </p:blipFill>
        <p:spPr bwMode="auto">
          <a:xfrm>
            <a:off x="0" y="4944368"/>
            <a:ext cx="2691045" cy="1913632"/>
          </a:xfrm>
          <a:prstGeom prst="rect">
            <a:avLst/>
          </a:prstGeom>
          <a:noFill/>
        </p:spPr>
      </p:pic>
      <p:graphicFrame>
        <p:nvGraphicFramePr>
          <p:cNvPr id="77825" name="Object 13"/>
          <p:cNvGraphicFramePr>
            <a:graphicFrameLocks noChangeAspect="1"/>
          </p:cNvGraphicFramePr>
          <p:nvPr/>
        </p:nvGraphicFramePr>
        <p:xfrm>
          <a:off x="6300192" y="764704"/>
          <a:ext cx="2684353" cy="2088232"/>
        </p:xfrm>
        <a:graphic>
          <a:graphicData uri="http://schemas.openxmlformats.org/presentationml/2006/ole">
            <p:oleObj spid="_x0000_s77825" r:id="rId5" imgW="2572109" imgH="1933333" progId="">
              <p:embed/>
            </p:oleObj>
          </a:graphicData>
        </a:graphic>
      </p:graphicFrame>
      <p:pic>
        <p:nvPicPr>
          <p:cNvPr id="9" name="Picture 7"/>
          <p:cNvPicPr>
            <a:picLocks noChangeAspect="1" noChangeArrowheads="1"/>
          </p:cNvPicPr>
          <p:nvPr/>
        </p:nvPicPr>
        <p:blipFill>
          <a:blip r:embed="rId6" cstate="print"/>
          <a:srcRect/>
          <a:stretch>
            <a:fillRect/>
          </a:stretch>
        </p:blipFill>
        <p:spPr bwMode="auto">
          <a:xfrm>
            <a:off x="5724128" y="3931362"/>
            <a:ext cx="3203847" cy="27515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0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40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title"/>
          </p:nvPr>
        </p:nvSpPr>
        <p:spPr/>
        <p:txBody>
          <a:bodyPr/>
          <a:lstStyle/>
          <a:p>
            <a:r>
              <a:rPr lang="en-AU" dirty="0"/>
              <a:t>Waite Campus Animal Facilities</a:t>
            </a:r>
          </a:p>
        </p:txBody>
      </p:sp>
      <p:sp>
        <p:nvSpPr>
          <p:cNvPr id="121862" name="Rectangle 6"/>
          <p:cNvSpPr>
            <a:spLocks noGrp="1" noChangeArrowheads="1"/>
          </p:cNvSpPr>
          <p:nvPr>
            <p:ph type="body" sz="half" idx="2"/>
          </p:nvPr>
        </p:nvSpPr>
        <p:spPr>
          <a:xfrm>
            <a:off x="2195513" y="1600200"/>
            <a:ext cx="6491287" cy="4533900"/>
          </a:xfrm>
        </p:spPr>
        <p:txBody>
          <a:bodyPr/>
          <a:lstStyle/>
          <a:p>
            <a:pPr>
              <a:lnSpc>
                <a:spcPct val="90000"/>
              </a:lnSpc>
              <a:buFont typeface="Wingdings" pitchFamily="2" charset="2"/>
              <a:buNone/>
            </a:pPr>
            <a:r>
              <a:rPr lang="en-AU" sz="2800" b="1" dirty="0"/>
              <a:t>SPF Barrier Production</a:t>
            </a:r>
          </a:p>
          <a:p>
            <a:pPr>
              <a:lnSpc>
                <a:spcPct val="90000"/>
              </a:lnSpc>
            </a:pPr>
            <a:r>
              <a:rPr lang="en-AU" sz="2800" dirty="0"/>
              <a:t>Time Matings</a:t>
            </a:r>
            <a:r>
              <a:rPr lang="en-AU" dirty="0"/>
              <a:t>	</a:t>
            </a:r>
            <a:br>
              <a:rPr lang="en-AU" dirty="0"/>
            </a:br>
            <a:r>
              <a:rPr lang="en-AU" sz="2000" dirty="0"/>
              <a:t>	- 3 days notice prior to mating</a:t>
            </a:r>
            <a:br>
              <a:rPr lang="en-AU" sz="2000" dirty="0"/>
            </a:br>
            <a:r>
              <a:rPr lang="en-AU" sz="2000" dirty="0"/>
              <a:t>	- Day 0 is plug day</a:t>
            </a:r>
          </a:p>
          <a:p>
            <a:pPr lvl="2">
              <a:lnSpc>
                <a:spcPct val="90000"/>
              </a:lnSpc>
              <a:buFontTx/>
              <a:buChar char="-"/>
            </a:pPr>
            <a:r>
              <a:rPr lang="en-AU" sz="2000" dirty="0"/>
              <a:t>No guarantee that the animals will mate on the specified day</a:t>
            </a:r>
          </a:p>
          <a:p>
            <a:pPr lvl="2">
              <a:lnSpc>
                <a:spcPct val="90000"/>
              </a:lnSpc>
              <a:buFontTx/>
              <a:buChar char="-"/>
            </a:pPr>
            <a:r>
              <a:rPr lang="en-AU" sz="2000" dirty="0"/>
              <a:t>No guarantee that the animals will be pregnant when a plug is found</a:t>
            </a:r>
          </a:p>
          <a:p>
            <a:pPr>
              <a:lnSpc>
                <a:spcPct val="90000"/>
              </a:lnSpc>
              <a:buFont typeface="Wingdings" pitchFamily="2" charset="2"/>
              <a:buNone/>
            </a:pPr>
            <a:endParaRPr lang="en-AU" sz="2000" dirty="0"/>
          </a:p>
          <a:p>
            <a:pPr>
              <a:lnSpc>
                <a:spcPct val="90000"/>
              </a:lnSpc>
            </a:pPr>
            <a:r>
              <a:rPr lang="en-AU" sz="2800" dirty="0"/>
              <a:t>Large Orders</a:t>
            </a:r>
          </a:p>
          <a:p>
            <a:pPr>
              <a:lnSpc>
                <a:spcPct val="90000"/>
              </a:lnSpc>
              <a:buFont typeface="Wingdings" pitchFamily="2" charset="2"/>
              <a:buNone/>
            </a:pPr>
            <a:r>
              <a:rPr lang="en-AU" sz="2000" dirty="0"/>
              <a:t>		- should be placed in advance</a:t>
            </a:r>
            <a:r>
              <a:rPr lang="en-AU" sz="2400" dirty="0"/>
              <a:t> </a:t>
            </a:r>
          </a:p>
          <a:p>
            <a:pPr lvl="1">
              <a:lnSpc>
                <a:spcPct val="90000"/>
              </a:lnSpc>
              <a:buFont typeface="Wingdings" pitchFamily="2" charset="2"/>
              <a:buNone/>
            </a:pPr>
            <a:r>
              <a:rPr lang="en-AU" sz="2000" dirty="0"/>
              <a:t>		- allow age or weight range</a:t>
            </a:r>
          </a:p>
          <a:p>
            <a:pPr>
              <a:lnSpc>
                <a:spcPct val="90000"/>
              </a:lnSpc>
            </a:pPr>
            <a:endParaRPr lang="en-AU" sz="2800" dirty="0"/>
          </a:p>
        </p:txBody>
      </p:sp>
      <p:pic>
        <p:nvPicPr>
          <p:cNvPr id="121863" name="Picture 7"/>
          <p:cNvPicPr>
            <a:picLocks noGrp="1" noChangeAspect="1" noChangeArrowheads="1" noCrop="1"/>
          </p:cNvPicPr>
          <p:nvPr>
            <p:ph sz="half" idx="1"/>
          </p:nvPr>
        </p:nvPicPr>
        <p:blipFill>
          <a:blip r:embed="rId3" cstate="print"/>
          <a:srcRect/>
          <a:stretch>
            <a:fillRect/>
          </a:stretch>
        </p:blipFill>
        <p:spPr>
          <a:xfrm>
            <a:off x="323850" y="4581525"/>
            <a:ext cx="1711325" cy="1698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62">
                                            <p:txEl>
                                              <p:pRg st="0" end="0"/>
                                            </p:txEl>
                                          </p:spTgt>
                                        </p:tgtEl>
                                        <p:attrNameLst>
                                          <p:attrName>style.visibility</p:attrName>
                                        </p:attrNameLst>
                                      </p:cBhvr>
                                      <p:to>
                                        <p:strVal val="visible"/>
                                      </p:to>
                                    </p:set>
                                    <p:animEffect transition="in" filter="fade">
                                      <p:cBhvr>
                                        <p:cTn id="7" dur="2000"/>
                                        <p:tgtEl>
                                          <p:spTgt spid="1218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862">
                                            <p:txEl>
                                              <p:pRg st="1" end="1"/>
                                            </p:txEl>
                                          </p:spTgt>
                                        </p:tgtEl>
                                        <p:attrNameLst>
                                          <p:attrName>style.visibility</p:attrName>
                                        </p:attrNameLst>
                                      </p:cBhvr>
                                      <p:to>
                                        <p:strVal val="visible"/>
                                      </p:to>
                                    </p:set>
                                    <p:animEffect transition="in" filter="fade">
                                      <p:cBhvr>
                                        <p:cTn id="12" dur="2000"/>
                                        <p:tgtEl>
                                          <p:spTgt spid="12186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1862">
                                            <p:txEl>
                                              <p:pRg st="2" end="2"/>
                                            </p:txEl>
                                          </p:spTgt>
                                        </p:tgtEl>
                                        <p:attrNameLst>
                                          <p:attrName>style.visibility</p:attrName>
                                        </p:attrNameLst>
                                      </p:cBhvr>
                                      <p:to>
                                        <p:strVal val="visible"/>
                                      </p:to>
                                    </p:set>
                                    <p:animEffect transition="in" filter="fade">
                                      <p:cBhvr>
                                        <p:cTn id="15" dur="2000"/>
                                        <p:tgtEl>
                                          <p:spTgt spid="12186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1862">
                                            <p:txEl>
                                              <p:pRg st="3" end="3"/>
                                            </p:txEl>
                                          </p:spTgt>
                                        </p:tgtEl>
                                        <p:attrNameLst>
                                          <p:attrName>style.visibility</p:attrName>
                                        </p:attrNameLst>
                                      </p:cBhvr>
                                      <p:to>
                                        <p:strVal val="visible"/>
                                      </p:to>
                                    </p:set>
                                    <p:animEffect transition="in" filter="fade">
                                      <p:cBhvr>
                                        <p:cTn id="18" dur="2000"/>
                                        <p:tgtEl>
                                          <p:spTgt spid="12186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1862">
                                            <p:txEl>
                                              <p:pRg st="5" end="5"/>
                                            </p:txEl>
                                          </p:spTgt>
                                        </p:tgtEl>
                                        <p:attrNameLst>
                                          <p:attrName>style.visibility</p:attrName>
                                        </p:attrNameLst>
                                      </p:cBhvr>
                                      <p:to>
                                        <p:strVal val="visible"/>
                                      </p:to>
                                    </p:set>
                                    <p:animEffect transition="in" filter="fade">
                                      <p:cBhvr>
                                        <p:cTn id="23" dur="2000"/>
                                        <p:tgtEl>
                                          <p:spTgt spid="12186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1862">
                                            <p:txEl>
                                              <p:pRg st="6" end="6"/>
                                            </p:txEl>
                                          </p:spTgt>
                                        </p:tgtEl>
                                        <p:attrNameLst>
                                          <p:attrName>style.visibility</p:attrName>
                                        </p:attrNameLst>
                                      </p:cBhvr>
                                      <p:to>
                                        <p:strVal val="visible"/>
                                      </p:to>
                                    </p:set>
                                    <p:animEffect transition="in" filter="fade">
                                      <p:cBhvr>
                                        <p:cTn id="28" dur="2000"/>
                                        <p:tgtEl>
                                          <p:spTgt spid="121862">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1862">
                                            <p:txEl>
                                              <p:pRg st="7" end="7"/>
                                            </p:txEl>
                                          </p:spTgt>
                                        </p:tgtEl>
                                        <p:attrNameLst>
                                          <p:attrName>style.visibility</p:attrName>
                                        </p:attrNameLst>
                                      </p:cBhvr>
                                      <p:to>
                                        <p:strVal val="visible"/>
                                      </p:to>
                                    </p:set>
                                    <p:animEffect transition="in" filter="fade">
                                      <p:cBhvr>
                                        <p:cTn id="31" dur="2000"/>
                                        <p:tgtEl>
                                          <p:spTgt spid="1218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Livestock Research Centre LRC</a:t>
            </a:r>
            <a:endParaRPr lang="en-AU" dirty="0"/>
          </a:p>
        </p:txBody>
      </p:sp>
      <p:sp>
        <p:nvSpPr>
          <p:cNvPr id="3" name="Text Placeholder 2"/>
          <p:cNvSpPr>
            <a:spLocks noGrp="1"/>
          </p:cNvSpPr>
          <p:nvPr>
            <p:ph type="body" sz="half" idx="1"/>
          </p:nvPr>
        </p:nvSpPr>
        <p:spPr/>
        <p:txBody>
          <a:bodyPr/>
          <a:lstStyle/>
          <a:p>
            <a:r>
              <a:rPr lang="en-AU" dirty="0" smtClean="0"/>
              <a:t>56 pens </a:t>
            </a:r>
          </a:p>
          <a:p>
            <a:r>
              <a:rPr lang="en-AU" dirty="0" smtClean="0"/>
              <a:t>Additional 20 pens able to be converted to 10 double size pens</a:t>
            </a:r>
          </a:p>
          <a:p>
            <a:r>
              <a:rPr lang="en-AU" dirty="0" smtClean="0"/>
              <a:t>Surgical suite</a:t>
            </a:r>
          </a:p>
          <a:p>
            <a:r>
              <a:rPr lang="en-AU" dirty="0" smtClean="0"/>
              <a:t>Booking of pens through LAS</a:t>
            </a:r>
            <a:endParaRPr lang="en-AU" dirty="0"/>
          </a:p>
        </p:txBody>
      </p:sp>
      <p:pic>
        <p:nvPicPr>
          <p:cNvPr id="76802" name="Picture 2" descr="F:\18022011022.jpg"/>
          <p:cNvPicPr>
            <a:picLocks noGrp="1" noChangeAspect="1" noChangeArrowheads="1"/>
          </p:cNvPicPr>
          <p:nvPr>
            <p:ph sz="half" idx="2"/>
          </p:nvPr>
        </p:nvPicPr>
        <p:blipFill>
          <a:blip r:embed="rId3" cstate="print"/>
          <a:srcRect/>
          <a:stretch>
            <a:fillRect/>
          </a:stretch>
        </p:blipFill>
        <p:spPr bwMode="auto">
          <a:xfrm>
            <a:off x="5220072" y="1412776"/>
            <a:ext cx="3456384" cy="2592288"/>
          </a:xfrm>
          <a:prstGeom prst="rect">
            <a:avLst/>
          </a:prstGeom>
          <a:noFill/>
        </p:spPr>
      </p:pic>
      <p:pic>
        <p:nvPicPr>
          <p:cNvPr id="76803" name="Picture 3" descr="F:\18022011027.jpg"/>
          <p:cNvPicPr>
            <a:picLocks noChangeAspect="1" noChangeArrowheads="1"/>
          </p:cNvPicPr>
          <p:nvPr/>
        </p:nvPicPr>
        <p:blipFill>
          <a:blip r:embed="rId4" cstate="print"/>
          <a:srcRect/>
          <a:stretch>
            <a:fillRect/>
          </a:stretch>
        </p:blipFill>
        <p:spPr bwMode="auto">
          <a:xfrm>
            <a:off x="6948264" y="4122373"/>
            <a:ext cx="2051720" cy="2735627"/>
          </a:xfrm>
          <a:prstGeom prst="rect">
            <a:avLst/>
          </a:prstGeom>
          <a:noFill/>
        </p:spPr>
      </p:pic>
      <p:pic>
        <p:nvPicPr>
          <p:cNvPr id="7" name="Picture 3" descr="D:\LAS\REPORTS\Facility Photos\LRC surgery2.JPG"/>
          <p:cNvPicPr>
            <a:picLocks noChangeAspect="1" noChangeArrowheads="1"/>
          </p:cNvPicPr>
          <p:nvPr/>
        </p:nvPicPr>
        <p:blipFill>
          <a:blip r:embed="rId5" cstate="print"/>
          <a:srcRect/>
          <a:stretch>
            <a:fillRect/>
          </a:stretch>
        </p:blipFill>
        <p:spPr bwMode="auto">
          <a:xfrm>
            <a:off x="4425916" y="4077072"/>
            <a:ext cx="2273409"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Small Animal Research Facility</a:t>
            </a:r>
            <a:endParaRPr lang="en-AU" dirty="0"/>
          </a:p>
        </p:txBody>
      </p:sp>
      <p:sp>
        <p:nvSpPr>
          <p:cNvPr id="3" name="Text Placeholder 2"/>
          <p:cNvSpPr>
            <a:spLocks noGrp="1"/>
          </p:cNvSpPr>
          <p:nvPr>
            <p:ph type="body" sz="half" idx="1"/>
          </p:nvPr>
        </p:nvSpPr>
        <p:spPr>
          <a:xfrm>
            <a:off x="457200" y="5085184"/>
            <a:ext cx="7787208" cy="1048916"/>
          </a:xfrm>
        </p:spPr>
        <p:txBody>
          <a:bodyPr/>
          <a:lstStyle/>
          <a:p>
            <a:pPr algn="ctr">
              <a:buNone/>
            </a:pPr>
            <a:r>
              <a:rPr lang="en-AU" dirty="0" smtClean="0"/>
              <a:t>3 Animal holding rooms plus procedure room</a:t>
            </a:r>
            <a:endParaRPr lang="en-AU" dirty="0"/>
          </a:p>
        </p:txBody>
      </p:sp>
      <p:pic>
        <p:nvPicPr>
          <p:cNvPr id="78850" name="Picture 2" descr="C:\Users\a1065270\AppData\Local\Microsoft\Windows\Temporary Internet Files\Content.Outlook\U0AX65DR\SARF.JPG"/>
          <p:cNvPicPr>
            <a:picLocks noGrp="1" noChangeAspect="1" noChangeArrowheads="1"/>
          </p:cNvPicPr>
          <p:nvPr>
            <p:ph sz="half" idx="2"/>
          </p:nvPr>
        </p:nvPicPr>
        <p:blipFill>
          <a:blip r:embed="rId3" cstate="print"/>
          <a:srcRect/>
          <a:stretch>
            <a:fillRect/>
          </a:stretch>
        </p:blipFill>
        <p:spPr bwMode="auto">
          <a:xfrm>
            <a:off x="604690" y="1124744"/>
            <a:ext cx="7607911" cy="37444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AU" dirty="0" smtClean="0"/>
              <a:t>Office of the Gene Technology Regulator - OGTR</a:t>
            </a:r>
            <a:endParaRPr lang="en-AU" dirty="0"/>
          </a:p>
        </p:txBody>
      </p:sp>
      <p:sp>
        <p:nvSpPr>
          <p:cNvPr id="5" name="TextBox 4"/>
          <p:cNvSpPr txBox="1"/>
          <p:nvPr/>
        </p:nvSpPr>
        <p:spPr>
          <a:xfrm>
            <a:off x="755576" y="1484784"/>
            <a:ext cx="7416824" cy="5816977"/>
          </a:xfrm>
          <a:prstGeom prst="rect">
            <a:avLst/>
          </a:prstGeom>
          <a:noFill/>
        </p:spPr>
        <p:txBody>
          <a:bodyPr wrap="square" rtlCol="0">
            <a:spAutoFit/>
          </a:bodyPr>
          <a:lstStyle/>
          <a:p>
            <a:pPr>
              <a:buFont typeface="Arial" pitchFamily="34" charset="0"/>
              <a:buChar char="•"/>
            </a:pPr>
            <a:r>
              <a:rPr lang="en-AU" sz="2400" dirty="0" smtClean="0"/>
              <a:t> The Gene Technology Act 2000 </a:t>
            </a:r>
          </a:p>
          <a:p>
            <a:pPr>
              <a:buFont typeface="Arial" pitchFamily="34" charset="0"/>
              <a:buChar char="•"/>
            </a:pPr>
            <a:endParaRPr lang="en-AU" sz="2400" dirty="0" smtClean="0"/>
          </a:p>
          <a:p>
            <a:pPr>
              <a:buFont typeface="Arial" pitchFamily="34" charset="0"/>
              <a:buChar char="•"/>
            </a:pPr>
            <a:r>
              <a:rPr lang="en-AU" sz="2400" dirty="0" smtClean="0"/>
              <a:t>  Cage Cards</a:t>
            </a:r>
          </a:p>
          <a:p>
            <a:pPr lvl="1">
              <a:buFont typeface="Arial" pitchFamily="34" charset="0"/>
              <a:buChar char="•"/>
            </a:pPr>
            <a:r>
              <a:rPr lang="en-AU" sz="2400" dirty="0" smtClean="0"/>
              <a:t> Must include IBC Number</a:t>
            </a:r>
          </a:p>
          <a:p>
            <a:endParaRPr lang="en-AU" sz="2400" dirty="0" smtClean="0"/>
          </a:p>
          <a:p>
            <a:pPr>
              <a:buFont typeface="Arial" pitchFamily="34" charset="0"/>
              <a:buChar char="•"/>
            </a:pPr>
            <a:r>
              <a:rPr lang="en-AU" sz="2400" dirty="0" smtClean="0"/>
              <a:t> PC1 Medical School</a:t>
            </a:r>
          </a:p>
          <a:p>
            <a:pPr lvl="1">
              <a:buFont typeface="Arial" pitchFamily="34" charset="0"/>
              <a:buChar char="•"/>
            </a:pPr>
            <a:r>
              <a:rPr lang="en-AU" sz="2400" dirty="0" smtClean="0"/>
              <a:t> </a:t>
            </a:r>
            <a:r>
              <a:rPr lang="en-AU" sz="2000" dirty="0" smtClean="0"/>
              <a:t>Conventional Room 658 </a:t>
            </a:r>
          </a:p>
          <a:p>
            <a:pPr>
              <a:buFont typeface="Arial" pitchFamily="34" charset="0"/>
              <a:buChar char="•"/>
            </a:pPr>
            <a:endParaRPr lang="en-AU" sz="2400" dirty="0" smtClean="0"/>
          </a:p>
          <a:p>
            <a:pPr>
              <a:buFont typeface="Arial" pitchFamily="34" charset="0"/>
              <a:buChar char="•"/>
            </a:pPr>
            <a:r>
              <a:rPr lang="en-AU" sz="2400" dirty="0" smtClean="0"/>
              <a:t> PC2 Medical School</a:t>
            </a:r>
          </a:p>
          <a:p>
            <a:pPr lvl="1">
              <a:buFont typeface="Arial" pitchFamily="34" charset="0"/>
              <a:buChar char="•"/>
            </a:pPr>
            <a:r>
              <a:rPr lang="en-AU" sz="2000" dirty="0" smtClean="0"/>
              <a:t> All Barrier and Containment Rooms</a:t>
            </a:r>
          </a:p>
          <a:p>
            <a:pPr lvl="1">
              <a:buFont typeface="Arial" pitchFamily="34" charset="0"/>
              <a:buChar char="•"/>
            </a:pPr>
            <a:r>
              <a:rPr lang="en-AU" sz="2000" dirty="0" smtClean="0"/>
              <a:t> Conventional Room 644</a:t>
            </a:r>
          </a:p>
          <a:p>
            <a:pPr lvl="1">
              <a:buFont typeface="Arial" pitchFamily="34" charset="0"/>
              <a:buChar char="•"/>
            </a:pPr>
            <a:endParaRPr lang="en-AU" sz="2000" dirty="0" smtClean="0"/>
          </a:p>
          <a:p>
            <a:pPr>
              <a:buFont typeface="Arial" pitchFamily="34" charset="0"/>
              <a:buChar char="•"/>
            </a:pPr>
            <a:r>
              <a:rPr lang="en-AU" sz="2000" dirty="0" smtClean="0"/>
              <a:t> </a:t>
            </a:r>
            <a:r>
              <a:rPr lang="en-AU" sz="2400" dirty="0" smtClean="0"/>
              <a:t>Gowning Requirements</a:t>
            </a:r>
          </a:p>
          <a:p>
            <a:pPr>
              <a:buFont typeface="Arial" pitchFamily="34" charset="0"/>
              <a:buChar char="•"/>
            </a:pPr>
            <a:endParaRPr lang="en-AU" sz="2400" dirty="0" smtClean="0"/>
          </a:p>
          <a:p>
            <a:pPr>
              <a:buFont typeface="Arial" pitchFamily="34" charset="0"/>
              <a:buChar char="•"/>
            </a:pPr>
            <a:r>
              <a:rPr lang="en-AU" sz="2400" dirty="0" smtClean="0"/>
              <a:t> </a:t>
            </a:r>
            <a:r>
              <a:rPr lang="en-AU" sz="2400" dirty="0" smtClean="0">
                <a:hlinkClick r:id="rId2"/>
              </a:rPr>
              <a:t>http://www.ogtr.gov.au/</a:t>
            </a:r>
            <a:endParaRPr lang="en-AU" sz="2400" dirty="0" smtClean="0"/>
          </a:p>
          <a:p>
            <a:endParaRPr lang="en-AU" sz="2400" dirty="0" smtClean="0"/>
          </a:p>
        </p:txBody>
      </p:sp>
      <p:pic>
        <p:nvPicPr>
          <p:cNvPr id="8196" name="Picture 4" descr="http://www.animalpictures1.com/data/media/87/Mouse-1.jpg"/>
          <p:cNvPicPr>
            <a:picLocks noChangeAspect="1" noChangeArrowheads="1"/>
          </p:cNvPicPr>
          <p:nvPr/>
        </p:nvPicPr>
        <p:blipFill>
          <a:blip r:embed="rId3" cstate="print"/>
          <a:srcRect/>
          <a:stretch>
            <a:fillRect/>
          </a:stretch>
        </p:blipFill>
        <p:spPr bwMode="auto">
          <a:xfrm>
            <a:off x="5940152" y="2924944"/>
            <a:ext cx="2707779" cy="216622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AU" dirty="0" smtClean="0"/>
              <a:t>Australian Quarantine Inspection Service - AQIS</a:t>
            </a:r>
            <a:endParaRPr lang="en-AU" dirty="0"/>
          </a:p>
        </p:txBody>
      </p:sp>
      <p:sp>
        <p:nvSpPr>
          <p:cNvPr id="4" name="TextBox 3"/>
          <p:cNvSpPr txBox="1"/>
          <p:nvPr/>
        </p:nvSpPr>
        <p:spPr>
          <a:xfrm>
            <a:off x="755576" y="1718131"/>
            <a:ext cx="7416824" cy="5509200"/>
          </a:xfrm>
          <a:prstGeom prst="rect">
            <a:avLst/>
          </a:prstGeom>
          <a:noFill/>
        </p:spPr>
        <p:txBody>
          <a:bodyPr wrap="square" rtlCol="0">
            <a:spAutoFit/>
          </a:bodyPr>
          <a:lstStyle/>
          <a:p>
            <a:pPr>
              <a:buFont typeface="Arial" pitchFamily="34" charset="0"/>
              <a:buChar char="•"/>
            </a:pPr>
            <a:r>
              <a:rPr lang="en-AU" sz="2400" dirty="0" smtClean="0"/>
              <a:t>  AQIS import certificate required before import</a:t>
            </a:r>
          </a:p>
          <a:p>
            <a:pPr lvl="1">
              <a:buFont typeface="Arial" pitchFamily="34" charset="0"/>
              <a:buChar char="•"/>
            </a:pPr>
            <a:r>
              <a:rPr lang="en-AU" sz="2000" dirty="0" smtClean="0"/>
              <a:t> Notification to Facility Co-ordinator</a:t>
            </a:r>
          </a:p>
          <a:p>
            <a:pPr lvl="1">
              <a:buFont typeface="Arial" pitchFamily="34" charset="0"/>
              <a:buChar char="•"/>
            </a:pPr>
            <a:r>
              <a:rPr lang="en-AU" sz="2000" dirty="0" smtClean="0"/>
              <a:t> Current Ethics approval</a:t>
            </a:r>
          </a:p>
          <a:p>
            <a:pPr lvl="1">
              <a:buFont typeface="Arial" pitchFamily="34" charset="0"/>
              <a:buChar char="•"/>
            </a:pPr>
            <a:r>
              <a:rPr lang="en-AU" sz="2000" dirty="0" smtClean="0"/>
              <a:t> OGTR licence</a:t>
            </a:r>
          </a:p>
          <a:p>
            <a:pPr lvl="1">
              <a:buFont typeface="Arial" pitchFamily="34" charset="0"/>
              <a:buChar char="•"/>
            </a:pPr>
            <a:r>
              <a:rPr lang="en-AU" sz="2000" dirty="0" smtClean="0"/>
              <a:t> IBC Number (if Genetically Modified) </a:t>
            </a:r>
          </a:p>
          <a:p>
            <a:pPr lvl="1">
              <a:buFont typeface="Arial" pitchFamily="34" charset="0"/>
              <a:buChar char="•"/>
            </a:pPr>
            <a:r>
              <a:rPr lang="en-AU" sz="2000" dirty="0" smtClean="0"/>
              <a:t> In-house Import Form</a:t>
            </a:r>
          </a:p>
          <a:p>
            <a:pPr lvl="1">
              <a:buFont typeface="Arial" pitchFamily="34" charset="0"/>
              <a:buChar char="•"/>
            </a:pPr>
            <a:r>
              <a:rPr lang="en-AU" sz="2000" dirty="0" smtClean="0"/>
              <a:t> Health reports</a:t>
            </a:r>
          </a:p>
          <a:p>
            <a:pPr lvl="1">
              <a:buFont typeface="Arial" pitchFamily="34" charset="0"/>
              <a:buChar char="•"/>
            </a:pPr>
            <a:endParaRPr lang="en-AU" sz="2000" dirty="0" smtClean="0"/>
          </a:p>
          <a:p>
            <a:pPr>
              <a:buFont typeface="Arial" pitchFamily="34" charset="0"/>
              <a:buChar char="•"/>
            </a:pPr>
            <a:r>
              <a:rPr lang="en-AU" sz="2000" dirty="0" smtClean="0"/>
              <a:t> </a:t>
            </a:r>
            <a:r>
              <a:rPr lang="en-AU" sz="2400" dirty="0" smtClean="0"/>
              <a:t>Quarantine Act 1908</a:t>
            </a:r>
          </a:p>
          <a:p>
            <a:endParaRPr lang="en-AU" sz="2000" dirty="0" smtClean="0"/>
          </a:p>
          <a:p>
            <a:pPr>
              <a:buFont typeface="Arial" pitchFamily="34" charset="0"/>
              <a:buChar char="•"/>
            </a:pPr>
            <a:r>
              <a:rPr lang="en-AU" sz="2400" dirty="0" smtClean="0"/>
              <a:t> Waite Campus </a:t>
            </a:r>
          </a:p>
          <a:p>
            <a:pPr lvl="1">
              <a:buFont typeface="Arial" pitchFamily="34" charset="0"/>
              <a:buChar char="•"/>
            </a:pPr>
            <a:r>
              <a:rPr lang="en-AU" sz="2400" dirty="0" smtClean="0"/>
              <a:t> </a:t>
            </a:r>
            <a:r>
              <a:rPr lang="en-AU" sz="2000" dirty="0" smtClean="0"/>
              <a:t>Xenopus room</a:t>
            </a:r>
          </a:p>
          <a:p>
            <a:pPr>
              <a:buFont typeface="Arial" pitchFamily="34" charset="0"/>
              <a:buChar char="•"/>
            </a:pPr>
            <a:endParaRPr lang="en-AU" sz="2400" dirty="0" smtClean="0"/>
          </a:p>
          <a:p>
            <a:pPr>
              <a:buFont typeface="Arial" pitchFamily="34" charset="0"/>
              <a:buChar char="•"/>
            </a:pPr>
            <a:r>
              <a:rPr lang="en-AU" sz="2400" dirty="0" smtClean="0"/>
              <a:t>  Medical School</a:t>
            </a:r>
          </a:p>
          <a:p>
            <a:pPr lvl="1">
              <a:buFont typeface="Arial" pitchFamily="34" charset="0"/>
              <a:buChar char="•"/>
            </a:pPr>
            <a:r>
              <a:rPr lang="en-AU" sz="2400" dirty="0" smtClean="0"/>
              <a:t> </a:t>
            </a:r>
            <a:r>
              <a:rPr lang="en-AU" sz="2000" dirty="0" smtClean="0"/>
              <a:t>Room 632a Barrier Containment and Isolation Room 638</a:t>
            </a:r>
            <a:endParaRPr lang="en-AU" sz="2400" dirty="0" smtClean="0"/>
          </a:p>
          <a:p>
            <a:pPr>
              <a:buFont typeface="Arial" pitchFamily="34" charset="0"/>
              <a:buChar char="•"/>
            </a:pPr>
            <a:endParaRPr lang="en-AU" sz="2400" dirty="0" smtClean="0"/>
          </a:p>
        </p:txBody>
      </p:sp>
      <p:pic>
        <p:nvPicPr>
          <p:cNvPr id="5" name="Picture 5" descr="240px-Xenopus_laevis"/>
          <p:cNvPicPr>
            <a:picLocks noChangeAspect="1" noChangeArrowheads="1"/>
          </p:cNvPicPr>
          <p:nvPr/>
        </p:nvPicPr>
        <p:blipFill>
          <a:blip r:embed="rId2" cstate="print"/>
          <a:srcRect/>
          <a:stretch>
            <a:fillRect/>
          </a:stretch>
        </p:blipFill>
        <p:spPr bwMode="auto">
          <a:xfrm>
            <a:off x="5364088" y="3789040"/>
            <a:ext cx="3273473" cy="230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Legal Compliance</a:t>
            </a:r>
            <a:endParaRPr lang="en-AU" dirty="0"/>
          </a:p>
        </p:txBody>
      </p:sp>
      <p:sp>
        <p:nvSpPr>
          <p:cNvPr id="5" name="TextBox 4"/>
          <p:cNvSpPr txBox="1"/>
          <p:nvPr/>
        </p:nvSpPr>
        <p:spPr>
          <a:xfrm>
            <a:off x="755576" y="1484784"/>
            <a:ext cx="7416824" cy="4893647"/>
          </a:xfrm>
          <a:prstGeom prst="rect">
            <a:avLst/>
          </a:prstGeom>
          <a:noFill/>
        </p:spPr>
        <p:txBody>
          <a:bodyPr wrap="square" rtlCol="0">
            <a:spAutoFit/>
          </a:bodyPr>
          <a:lstStyle/>
          <a:p>
            <a:pPr>
              <a:buFont typeface="Arial" pitchFamily="34" charset="0"/>
              <a:buChar char="•"/>
            </a:pPr>
            <a:r>
              <a:rPr lang="en-AU" sz="2400" dirty="0" smtClean="0"/>
              <a:t> Animal Welfare Act (1985)</a:t>
            </a:r>
          </a:p>
          <a:p>
            <a:endParaRPr lang="en-AU" sz="2400" dirty="0" smtClean="0"/>
          </a:p>
          <a:p>
            <a:pPr>
              <a:buFont typeface="Arial" pitchFamily="34" charset="0"/>
              <a:buChar char="•"/>
            </a:pPr>
            <a:r>
              <a:rPr lang="en-AU" sz="2400" dirty="0" smtClean="0"/>
              <a:t> Controlled Substances Act (1984)</a:t>
            </a:r>
          </a:p>
          <a:p>
            <a:pPr>
              <a:buFont typeface="Arial" pitchFamily="34" charset="0"/>
              <a:buChar char="•"/>
            </a:pPr>
            <a:endParaRPr lang="en-AU" sz="2400" dirty="0" smtClean="0"/>
          </a:p>
          <a:p>
            <a:pPr>
              <a:buFont typeface="Arial" pitchFamily="34" charset="0"/>
              <a:buChar char="•"/>
            </a:pPr>
            <a:r>
              <a:rPr lang="en-AU" sz="2400" dirty="0" smtClean="0"/>
              <a:t> Dangerous Substances Act (1979)</a:t>
            </a:r>
          </a:p>
          <a:p>
            <a:endParaRPr lang="en-AU" sz="2400" dirty="0" smtClean="0"/>
          </a:p>
          <a:p>
            <a:pPr>
              <a:buFont typeface="Arial" pitchFamily="34" charset="0"/>
              <a:buChar char="•"/>
            </a:pPr>
            <a:r>
              <a:rPr lang="en-AU" sz="2400" dirty="0" smtClean="0"/>
              <a:t> Gene Technology Act (2000)</a:t>
            </a:r>
          </a:p>
          <a:p>
            <a:endParaRPr lang="en-AU" sz="2400" dirty="0" smtClean="0"/>
          </a:p>
          <a:p>
            <a:pPr>
              <a:buFont typeface="Arial" pitchFamily="34" charset="0"/>
              <a:buChar char="•"/>
            </a:pPr>
            <a:r>
              <a:rPr lang="en-AU" sz="2400" dirty="0" smtClean="0"/>
              <a:t> Livestock Act (1997)</a:t>
            </a:r>
          </a:p>
          <a:p>
            <a:endParaRPr lang="en-AU" sz="2400" dirty="0" smtClean="0"/>
          </a:p>
          <a:p>
            <a:pPr>
              <a:buFont typeface="Arial" pitchFamily="34" charset="0"/>
              <a:buChar char="•"/>
            </a:pPr>
            <a:r>
              <a:rPr lang="en-AU" sz="2400" dirty="0" smtClean="0"/>
              <a:t> Quarantine Act (1908)</a:t>
            </a:r>
          </a:p>
          <a:p>
            <a:endParaRPr lang="en-AU" sz="2400" dirty="0" smtClean="0"/>
          </a:p>
          <a:p>
            <a:pPr>
              <a:buFont typeface="Arial" pitchFamily="34" charset="0"/>
              <a:buChar char="•"/>
            </a:pPr>
            <a:r>
              <a:rPr lang="en-AU" sz="2400" dirty="0" smtClean="0"/>
              <a:t>Radiation Protection and Control Act (1982) </a:t>
            </a:r>
          </a:p>
        </p:txBody>
      </p:sp>
      <p:pic>
        <p:nvPicPr>
          <p:cNvPr id="86018" name="Picture 2" descr="http://1.bp.blogspot.com/-XnhHqEuF-Bc/TcJUmc3zkgI/AAAAAAAAAg0/yNacogl78CY/s320/paperwork.jpg"/>
          <p:cNvPicPr>
            <a:picLocks noChangeAspect="1" noChangeArrowheads="1"/>
          </p:cNvPicPr>
          <p:nvPr/>
        </p:nvPicPr>
        <p:blipFill>
          <a:blip r:embed="rId2" cstate="print"/>
          <a:srcRect/>
          <a:stretch>
            <a:fillRect/>
          </a:stretch>
        </p:blipFill>
        <p:spPr bwMode="auto">
          <a:xfrm>
            <a:off x="6084168" y="2780928"/>
            <a:ext cx="2381250" cy="24955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536" y="188640"/>
            <a:ext cx="8229600" cy="1143000"/>
          </a:xfrm>
          <a:noFill/>
          <a:ln/>
          <a:effectLst>
            <a:outerShdw dist="13470" dir="2700000" algn="ctr" rotWithShape="0">
              <a:schemeClr val="bg2"/>
            </a:outerShdw>
          </a:effectLst>
        </p:spPr>
        <p:txBody>
          <a:bodyPr lIns="92075" tIns="46038" rIns="92075" bIns="46038"/>
          <a:lstStyle/>
          <a:p>
            <a:r>
              <a:rPr lang="en-AU" dirty="0" smtClean="0"/>
              <a:t>Health, Safety and Well-being</a:t>
            </a:r>
            <a:endParaRPr lang="en-AU" dirty="0"/>
          </a:p>
        </p:txBody>
      </p:sp>
      <p:sp>
        <p:nvSpPr>
          <p:cNvPr id="6" name="TextBox 5"/>
          <p:cNvSpPr txBox="1"/>
          <p:nvPr/>
        </p:nvSpPr>
        <p:spPr>
          <a:xfrm>
            <a:off x="827584" y="1412776"/>
            <a:ext cx="7416824" cy="4647426"/>
          </a:xfrm>
          <a:prstGeom prst="rect">
            <a:avLst/>
          </a:prstGeom>
          <a:noFill/>
        </p:spPr>
        <p:txBody>
          <a:bodyPr wrap="square" rtlCol="0">
            <a:spAutoFit/>
          </a:bodyPr>
          <a:lstStyle/>
          <a:p>
            <a:pPr>
              <a:buFont typeface="Arial" pitchFamily="34" charset="0"/>
              <a:buChar char="•"/>
            </a:pPr>
            <a:r>
              <a:rPr lang="en-AU" sz="2400" dirty="0" smtClean="0"/>
              <a:t>  Branch Policy</a:t>
            </a:r>
          </a:p>
          <a:p>
            <a:pPr>
              <a:buFont typeface="Arial" pitchFamily="34" charset="0"/>
              <a:buChar char="•"/>
            </a:pPr>
            <a:endParaRPr lang="en-AU" sz="2400" dirty="0" smtClean="0"/>
          </a:p>
          <a:p>
            <a:pPr>
              <a:buFont typeface="Arial" pitchFamily="34" charset="0"/>
              <a:buChar char="•"/>
            </a:pPr>
            <a:r>
              <a:rPr lang="en-AU" sz="2400" dirty="0" smtClean="0"/>
              <a:t>  Hazards associated with animal work</a:t>
            </a:r>
          </a:p>
          <a:p>
            <a:pPr lvl="1">
              <a:buFont typeface="Arial" pitchFamily="34" charset="0"/>
              <a:buChar char="•"/>
            </a:pPr>
            <a:r>
              <a:rPr lang="en-AU" sz="2400" dirty="0" smtClean="0"/>
              <a:t> </a:t>
            </a:r>
            <a:r>
              <a:rPr lang="en-AU" sz="2000" dirty="0" smtClean="0"/>
              <a:t>manual handling</a:t>
            </a:r>
          </a:p>
          <a:p>
            <a:pPr lvl="1">
              <a:buFont typeface="Arial" pitchFamily="34" charset="0"/>
              <a:buChar char="•"/>
            </a:pPr>
            <a:r>
              <a:rPr lang="en-AU" sz="2000" dirty="0" smtClean="0"/>
              <a:t> bites, scratches and kicks</a:t>
            </a:r>
          </a:p>
          <a:p>
            <a:pPr lvl="1">
              <a:buFont typeface="Arial" pitchFamily="34" charset="0"/>
              <a:buChar char="•"/>
            </a:pPr>
            <a:r>
              <a:rPr lang="en-AU" sz="2000" dirty="0" smtClean="0"/>
              <a:t> research activity</a:t>
            </a:r>
          </a:p>
          <a:p>
            <a:pPr>
              <a:buFont typeface="Arial" pitchFamily="34" charset="0"/>
              <a:buChar char="•"/>
            </a:pPr>
            <a:endParaRPr lang="en-AU" sz="2400" dirty="0" smtClean="0"/>
          </a:p>
          <a:p>
            <a:pPr>
              <a:buFont typeface="Arial" pitchFamily="34" charset="0"/>
              <a:buChar char="•"/>
            </a:pPr>
            <a:r>
              <a:rPr lang="en-AU" sz="2400" dirty="0" smtClean="0"/>
              <a:t>   Evacuation Procedures</a:t>
            </a:r>
          </a:p>
          <a:p>
            <a:pPr lvl="1">
              <a:buFont typeface="Arial" pitchFamily="34" charset="0"/>
              <a:buChar char="•"/>
            </a:pPr>
            <a:r>
              <a:rPr lang="en-AU" sz="2400" dirty="0" smtClean="0"/>
              <a:t> </a:t>
            </a:r>
            <a:r>
              <a:rPr lang="en-AU" sz="2000" dirty="0" smtClean="0"/>
              <a:t>animal experiments</a:t>
            </a:r>
          </a:p>
          <a:p>
            <a:pPr lvl="1">
              <a:buFont typeface="Arial" pitchFamily="34" charset="0"/>
              <a:buChar char="•"/>
            </a:pPr>
            <a:r>
              <a:rPr lang="en-AU" sz="2000" dirty="0" smtClean="0"/>
              <a:t> alarms</a:t>
            </a:r>
          </a:p>
          <a:p>
            <a:pPr lvl="1">
              <a:buFont typeface="Arial" pitchFamily="34" charset="0"/>
              <a:buChar char="•"/>
            </a:pPr>
            <a:r>
              <a:rPr lang="en-AU" sz="2000" dirty="0" smtClean="0"/>
              <a:t> emergency exits</a:t>
            </a:r>
          </a:p>
          <a:p>
            <a:pPr lvl="1">
              <a:buFont typeface="Arial" pitchFamily="34" charset="0"/>
              <a:buChar char="•"/>
            </a:pPr>
            <a:endParaRPr lang="en-AU" sz="2400" dirty="0" smtClean="0"/>
          </a:p>
          <a:p>
            <a:pPr>
              <a:buFont typeface="Arial" pitchFamily="34" charset="0"/>
              <a:buChar char="•"/>
            </a:pPr>
            <a:r>
              <a:rPr lang="en-AU" sz="2400" dirty="0" smtClean="0"/>
              <a:t>   Client Responsibilities</a:t>
            </a:r>
          </a:p>
        </p:txBody>
      </p:sp>
      <p:pic>
        <p:nvPicPr>
          <p:cNvPr id="84994" name="Picture 2" descr="http://4.bp.blogspot.com/-igpXx3q0mfY/TduBQgEgGWI/AAAAAAAAABI/cFQ7bHOWg18/s1600/Health%2526SafetyCartoon.gif"/>
          <p:cNvPicPr>
            <a:picLocks noChangeAspect="1" noChangeArrowheads="1"/>
          </p:cNvPicPr>
          <p:nvPr/>
        </p:nvPicPr>
        <p:blipFill>
          <a:blip r:embed="rId3" cstate="print"/>
          <a:srcRect/>
          <a:stretch>
            <a:fillRect/>
          </a:stretch>
        </p:blipFill>
        <p:spPr bwMode="auto">
          <a:xfrm>
            <a:off x="5940152" y="2420888"/>
            <a:ext cx="2381250" cy="37719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Evacuation Points</a:t>
            </a:r>
            <a:endParaRPr lang="en-AU" dirty="0"/>
          </a:p>
        </p:txBody>
      </p:sp>
      <p:pic>
        <p:nvPicPr>
          <p:cNvPr id="2" name="Picture 4"/>
          <p:cNvPicPr>
            <a:picLocks noChangeAspect="1" noChangeArrowheads="1"/>
          </p:cNvPicPr>
          <p:nvPr/>
        </p:nvPicPr>
        <p:blipFill>
          <a:blip r:embed="rId3" cstate="print"/>
          <a:srcRect/>
          <a:stretch>
            <a:fillRect/>
          </a:stretch>
        </p:blipFill>
        <p:spPr bwMode="auto">
          <a:xfrm>
            <a:off x="467544" y="1556792"/>
            <a:ext cx="8280920" cy="4880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AU" dirty="0"/>
              <a:t>Vision</a:t>
            </a:r>
          </a:p>
        </p:txBody>
      </p:sp>
      <p:sp>
        <p:nvSpPr>
          <p:cNvPr id="9219" name="Rectangle 3"/>
          <p:cNvSpPr>
            <a:spLocks noGrp="1" noChangeArrowheads="1"/>
          </p:cNvSpPr>
          <p:nvPr>
            <p:ph type="body" idx="1"/>
          </p:nvPr>
        </p:nvSpPr>
        <p:spPr>
          <a:xfrm>
            <a:off x="228600" y="1600200"/>
            <a:ext cx="8763000" cy="4876800"/>
          </a:xfrm>
          <a:noFill/>
          <a:ln/>
        </p:spPr>
        <p:txBody>
          <a:bodyPr lIns="92075" tIns="46038" rIns="92075" bIns="46038"/>
          <a:lstStyle/>
          <a:p>
            <a:pPr algn="ctr">
              <a:buFont typeface="Wingdings" pitchFamily="2" charset="2"/>
              <a:buNone/>
            </a:pPr>
            <a:endParaRPr lang="en-AU" sz="1800" b="1" i="1" dirty="0">
              <a:latin typeface="Garamond" pitchFamily="18" charset="0"/>
            </a:endParaRPr>
          </a:p>
          <a:p>
            <a:pPr algn="ctr">
              <a:buFont typeface="Wingdings" pitchFamily="2" charset="2"/>
              <a:buNone/>
            </a:pPr>
            <a:r>
              <a:rPr lang="en-AU" sz="2800" dirty="0">
                <a:latin typeface="Garamond" pitchFamily="18" charset="0"/>
              </a:rPr>
              <a:t>Laboratory Animal Services will support the University of Adelaide’s biomedical research community through the delivery of best practice animal husbandry and the provision of world standard laboratory animal products </a:t>
            </a:r>
          </a:p>
          <a:p>
            <a:pPr algn="ctr">
              <a:buFont typeface="Wingdings" pitchFamily="2" charset="2"/>
              <a:buNone/>
            </a:pPr>
            <a:r>
              <a:rPr lang="en-AU" sz="2800" dirty="0">
                <a:latin typeface="Garamond" pitchFamily="18" charset="0"/>
              </a:rPr>
              <a:t>and services, whilst maintaining a commitment to the principles of the</a:t>
            </a:r>
            <a:r>
              <a:rPr lang="en-AU" sz="2800" i="1" dirty="0">
                <a:latin typeface="Garamond" pitchFamily="18" charset="0"/>
              </a:rPr>
              <a:t> </a:t>
            </a:r>
            <a:endParaRPr lang="en-AU" sz="2800" dirty="0">
              <a:latin typeface="Garamond" pitchFamily="18" charset="0"/>
            </a:endParaRPr>
          </a:p>
          <a:p>
            <a:pPr algn="ctr">
              <a:buFont typeface="Wingdings" pitchFamily="2" charset="2"/>
              <a:buNone/>
            </a:pPr>
            <a:r>
              <a:rPr lang="en-AU" sz="2800" b="1" i="1" dirty="0">
                <a:latin typeface="Garamond" pitchFamily="18" charset="0"/>
              </a:rPr>
              <a:t>Australian code of practice for the care and use of animals for scientific purposes</a:t>
            </a:r>
            <a:r>
              <a:rPr lang="en-AU" sz="2800" b="1" dirty="0">
                <a:latin typeface="Garamond" pitchFamily="18" charset="0"/>
              </a:rPr>
              <a:t>.</a:t>
            </a:r>
            <a:endParaRPr lang="en-AU" sz="2800" b="1" dirty="0"/>
          </a:p>
          <a:p>
            <a:pPr algn="ctr">
              <a:buFont typeface="Wingdings" pitchFamily="2" charset="2"/>
              <a:buNone/>
            </a:pPr>
            <a:r>
              <a:rPr lang="en-AU" sz="1800" dirty="0">
                <a:latin typeface="Garamond" pitchFamily="18" charset="0"/>
              </a:rPr>
              <a:t>(7</a:t>
            </a:r>
            <a:r>
              <a:rPr lang="en-AU" sz="1800" baseline="30000" dirty="0">
                <a:latin typeface="Garamond" pitchFamily="18" charset="0"/>
              </a:rPr>
              <a:t>th</a:t>
            </a:r>
            <a:r>
              <a:rPr lang="en-AU" sz="1800" dirty="0">
                <a:latin typeface="Garamond" pitchFamily="18" charset="0"/>
              </a:rPr>
              <a:t> Edition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subTnLst>
                                    <p:animClr clrSpc="rgb" dir="cw">
                                      <p:cBhvr override="childStyle">
                                        <p:cTn dur="1" fill="hold" display="0" masterRel="nextClick" afterEffect="1"/>
                                        <p:tgtEl>
                                          <p:spTgt spid="9219"/>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Genotrack</a:t>
            </a:r>
            <a:endParaRPr lang="en-AU" dirty="0"/>
          </a:p>
        </p:txBody>
      </p:sp>
      <p:sp>
        <p:nvSpPr>
          <p:cNvPr id="5" name="TextBox 4"/>
          <p:cNvSpPr txBox="1"/>
          <p:nvPr/>
        </p:nvSpPr>
        <p:spPr>
          <a:xfrm>
            <a:off x="827584" y="1412776"/>
            <a:ext cx="7416824" cy="4093428"/>
          </a:xfrm>
          <a:prstGeom prst="rect">
            <a:avLst/>
          </a:prstGeom>
          <a:noFill/>
        </p:spPr>
        <p:txBody>
          <a:bodyPr wrap="square" rtlCol="0">
            <a:spAutoFit/>
          </a:bodyPr>
          <a:lstStyle/>
          <a:p>
            <a:pPr>
              <a:buFont typeface="Arial" pitchFamily="34" charset="0"/>
              <a:buChar char="•"/>
            </a:pPr>
            <a:r>
              <a:rPr lang="en-AU" sz="2400" dirty="0" smtClean="0"/>
              <a:t>  Breeding Colony Maintenance Software </a:t>
            </a:r>
          </a:p>
          <a:p>
            <a:pPr lvl="1">
              <a:buFont typeface="Arial" pitchFamily="34" charset="0"/>
              <a:buChar char="•"/>
            </a:pPr>
            <a:r>
              <a:rPr lang="en-AU" sz="2400" dirty="0" smtClean="0"/>
              <a:t> </a:t>
            </a:r>
            <a:r>
              <a:rPr lang="en-AU" sz="2000" dirty="0" smtClean="0"/>
              <a:t>breeding</a:t>
            </a:r>
          </a:p>
          <a:p>
            <a:pPr lvl="1">
              <a:buFont typeface="Arial" pitchFamily="34" charset="0"/>
              <a:buChar char="•"/>
            </a:pPr>
            <a:r>
              <a:rPr lang="en-AU" sz="2000" dirty="0" smtClean="0"/>
              <a:t> weaning</a:t>
            </a:r>
          </a:p>
          <a:p>
            <a:pPr lvl="1">
              <a:buFont typeface="Arial" pitchFamily="34" charset="0"/>
              <a:buChar char="•"/>
            </a:pPr>
            <a:r>
              <a:rPr lang="en-AU" sz="2000" dirty="0" smtClean="0"/>
              <a:t> </a:t>
            </a:r>
            <a:r>
              <a:rPr lang="en-AU" sz="2000" dirty="0" err="1" smtClean="0"/>
              <a:t>matings</a:t>
            </a:r>
            <a:endParaRPr lang="en-AU" sz="2000" dirty="0" smtClean="0"/>
          </a:p>
          <a:p>
            <a:pPr lvl="1">
              <a:buFont typeface="Arial" pitchFamily="34" charset="0"/>
              <a:buChar char="•"/>
            </a:pPr>
            <a:r>
              <a:rPr lang="en-AU" sz="2000" dirty="0" smtClean="0"/>
              <a:t> statistics</a:t>
            </a:r>
          </a:p>
          <a:p>
            <a:pPr lvl="1">
              <a:buFont typeface="Arial" pitchFamily="34" charset="0"/>
              <a:buChar char="•"/>
            </a:pPr>
            <a:r>
              <a:rPr lang="en-AU" sz="2000" dirty="0" smtClean="0"/>
              <a:t> ethics</a:t>
            </a:r>
          </a:p>
          <a:p>
            <a:pPr lvl="1">
              <a:buFont typeface="Arial" pitchFamily="34" charset="0"/>
              <a:buChar char="•"/>
            </a:pPr>
            <a:r>
              <a:rPr lang="en-AU" sz="2000" dirty="0" smtClean="0"/>
              <a:t> health care</a:t>
            </a:r>
          </a:p>
          <a:p>
            <a:pPr lvl="1">
              <a:buFont typeface="Arial" pitchFamily="34" charset="0"/>
              <a:buChar char="•"/>
            </a:pPr>
            <a:endParaRPr lang="en-AU" sz="2000" dirty="0" smtClean="0"/>
          </a:p>
          <a:p>
            <a:pPr>
              <a:buFont typeface="Arial" pitchFamily="34" charset="0"/>
              <a:buChar char="•"/>
            </a:pPr>
            <a:r>
              <a:rPr lang="en-AU" sz="2000" dirty="0" smtClean="0"/>
              <a:t> </a:t>
            </a:r>
            <a:r>
              <a:rPr lang="en-AU" sz="2400" dirty="0" smtClean="0"/>
              <a:t>Web based software</a:t>
            </a:r>
          </a:p>
          <a:p>
            <a:pPr lvl="1">
              <a:buFont typeface="Arial" pitchFamily="34" charset="0"/>
              <a:buChar char="•"/>
            </a:pPr>
            <a:r>
              <a:rPr lang="en-AU" sz="2400" dirty="0" smtClean="0"/>
              <a:t> </a:t>
            </a:r>
            <a:r>
              <a:rPr lang="en-AU" sz="2000" dirty="0" smtClean="0"/>
              <a:t>need to be issued with a licence and password</a:t>
            </a:r>
          </a:p>
          <a:p>
            <a:pPr lvl="1">
              <a:buFont typeface="Arial" pitchFamily="34" charset="0"/>
              <a:buChar char="•"/>
            </a:pPr>
            <a:endParaRPr lang="en-AU" sz="2000" dirty="0" smtClean="0"/>
          </a:p>
          <a:p>
            <a:pPr>
              <a:buFont typeface="Arial" pitchFamily="34" charset="0"/>
              <a:buChar char="•"/>
            </a:pPr>
            <a:r>
              <a:rPr lang="en-AU" sz="2000" dirty="0" smtClean="0"/>
              <a:t> </a:t>
            </a:r>
            <a:r>
              <a:rPr lang="en-AU" sz="2400" dirty="0" smtClean="0"/>
              <a:t>Available for researchers to use</a:t>
            </a:r>
          </a:p>
        </p:txBody>
      </p:sp>
      <p:pic>
        <p:nvPicPr>
          <p:cNvPr id="1030" name="Picture 6" descr="http://data.whicdn.com/images/8264955/animals,cute,love,rodents,hug,cute,rats,interaction-e4b8c57e4c8198fb498f00ff500c1d31_h_large.jpg"/>
          <p:cNvPicPr>
            <a:picLocks noChangeAspect="1" noChangeArrowheads="1"/>
          </p:cNvPicPr>
          <p:nvPr/>
        </p:nvPicPr>
        <p:blipFill>
          <a:blip r:embed="rId2" cstate="print"/>
          <a:srcRect/>
          <a:stretch>
            <a:fillRect/>
          </a:stretch>
        </p:blipFill>
        <p:spPr bwMode="auto">
          <a:xfrm>
            <a:off x="5796136" y="2276872"/>
            <a:ext cx="2606188" cy="19442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AU"/>
              <a:t>Questions</a:t>
            </a:r>
          </a:p>
        </p:txBody>
      </p:sp>
      <p:graphicFrame>
        <p:nvGraphicFramePr>
          <p:cNvPr id="54275" name="Object 3"/>
          <p:cNvGraphicFramePr>
            <a:graphicFrameLocks/>
          </p:cNvGraphicFramePr>
          <p:nvPr/>
        </p:nvGraphicFramePr>
        <p:xfrm>
          <a:off x="2927350" y="1905000"/>
          <a:ext cx="1911350" cy="4108450"/>
        </p:xfrm>
        <a:graphic>
          <a:graphicData uri="http://schemas.openxmlformats.org/presentationml/2006/ole">
            <p:oleObj spid="_x0000_s54275" name="Clip" r:id="rId4" imgW="1911240" imgH="4108320" progId="">
              <p:embed/>
            </p:oleObj>
          </a:graphicData>
        </a:graphic>
      </p:graphicFrame>
      <p:sp>
        <p:nvSpPr>
          <p:cNvPr id="54276" name="Rectangle 4"/>
          <p:cNvSpPr>
            <a:spLocks noGrp="1" noChangeArrowheads="1"/>
          </p:cNvSpPr>
          <p:nvPr>
            <p:ph type="body" sz="half" idx="2"/>
          </p:nvPr>
        </p:nvSpPr>
        <p:spPr>
          <a:xfrm>
            <a:off x="4648200" y="2513013"/>
            <a:ext cx="3810000" cy="4114800"/>
          </a:xfrm>
          <a:noFill/>
          <a:ln/>
        </p:spPr>
        <p:txBody>
          <a:bodyPr lIns="92075" tIns="46038" rIns="92075" bIns="46038"/>
          <a:lstStyle/>
          <a:p>
            <a:pPr>
              <a:buFont typeface="Wingdings" pitchFamily="2" charset="2"/>
              <a:buNone/>
            </a:pPr>
            <a:r>
              <a:rPr lang="en-AU" sz="2800"/>
              <a:t>…mmmmm?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81000"/>
            <a:ext cx="7772400" cy="1143000"/>
          </a:xfrm>
          <a:noFill/>
          <a:ln/>
          <a:effectLst>
            <a:outerShdw dist="13470" dir="2700000" algn="ctr" rotWithShape="0">
              <a:schemeClr val="bg2"/>
            </a:outerShdw>
          </a:effectLst>
        </p:spPr>
        <p:txBody>
          <a:bodyPr lIns="92075" tIns="46038" rIns="92075" bIns="46038"/>
          <a:lstStyle/>
          <a:p>
            <a:r>
              <a:rPr lang="en-AU" b="1" i="1" dirty="0">
                <a:latin typeface="Garamond" pitchFamily="18" charset="0"/>
              </a:rPr>
              <a:t>Values/Objectives</a:t>
            </a:r>
          </a:p>
        </p:txBody>
      </p:sp>
      <p:sp>
        <p:nvSpPr>
          <p:cNvPr id="11267" name="Rectangle 3"/>
          <p:cNvSpPr>
            <a:spLocks noGrp="1" noChangeArrowheads="1"/>
          </p:cNvSpPr>
          <p:nvPr>
            <p:ph type="body" idx="1"/>
          </p:nvPr>
        </p:nvSpPr>
        <p:spPr>
          <a:xfrm>
            <a:off x="609600" y="1752600"/>
            <a:ext cx="7772400" cy="4800600"/>
          </a:xfrm>
          <a:noFill/>
          <a:ln/>
        </p:spPr>
        <p:txBody>
          <a:bodyPr lIns="92075" tIns="46038" rIns="92075" bIns="46038"/>
          <a:lstStyle/>
          <a:p>
            <a:pPr>
              <a:lnSpc>
                <a:spcPct val="90000"/>
              </a:lnSpc>
              <a:buFont typeface="Wingdings" pitchFamily="2" charset="2"/>
              <a:buNone/>
            </a:pPr>
            <a:r>
              <a:rPr lang="en-AU" sz="2800" b="1" dirty="0">
                <a:latin typeface="Garamond" pitchFamily="18" charset="0"/>
              </a:rPr>
              <a:t>Laboratory Animal Services will…</a:t>
            </a:r>
            <a:br>
              <a:rPr lang="en-AU" sz="2800" b="1" dirty="0">
                <a:latin typeface="Garamond" pitchFamily="18" charset="0"/>
              </a:rPr>
            </a:br>
            <a:endParaRPr lang="en-AU" sz="2800" b="1" i="1" dirty="0">
              <a:latin typeface="Garamond" pitchFamily="18" charset="0"/>
            </a:endParaRPr>
          </a:p>
          <a:p>
            <a:pPr>
              <a:lnSpc>
                <a:spcPct val="90000"/>
              </a:lnSpc>
              <a:buFont typeface="Wingdings" pitchFamily="2" charset="2"/>
              <a:buNone/>
            </a:pPr>
            <a:r>
              <a:rPr lang="en-AU" sz="2400" dirty="0">
                <a:latin typeface="Garamond" pitchFamily="18" charset="0"/>
              </a:rPr>
              <a:t>…demonstrate a commitment to the purpose of the </a:t>
            </a:r>
            <a:r>
              <a:rPr lang="en-AU" sz="2400" i="1" dirty="0">
                <a:latin typeface="Garamond" pitchFamily="18" charset="0"/>
              </a:rPr>
              <a:t>Australian code of practice for the care and use of animals for scientific purposes</a:t>
            </a:r>
            <a:r>
              <a:rPr lang="en-AU" sz="2400" dirty="0">
                <a:latin typeface="Garamond" pitchFamily="18" charset="0"/>
              </a:rPr>
              <a:t>, specifically, “…to ensure the ethical and humane care and use of animals used for scientific purposes”.</a:t>
            </a:r>
            <a:endParaRPr lang="en-AU" sz="2400" b="1" dirty="0">
              <a:latin typeface="Garamond" pitchFamily="18" charset="0"/>
            </a:endParaRPr>
          </a:p>
          <a:p>
            <a:pPr>
              <a:lnSpc>
                <a:spcPct val="90000"/>
              </a:lnSpc>
              <a:buFont typeface="Wingdings" pitchFamily="2" charset="2"/>
              <a:buNone/>
            </a:pPr>
            <a:endParaRPr lang="en-AU" sz="2400" b="1" dirty="0">
              <a:latin typeface="Garamond" pitchFamily="18" charset="0"/>
            </a:endParaRPr>
          </a:p>
          <a:p>
            <a:pPr>
              <a:lnSpc>
                <a:spcPct val="90000"/>
              </a:lnSpc>
              <a:buFont typeface="Wingdings" pitchFamily="2" charset="2"/>
              <a:buNone/>
            </a:pPr>
            <a:r>
              <a:rPr lang="en-AU" sz="2400" dirty="0">
                <a:latin typeface="Garamond" pitchFamily="18" charset="0"/>
              </a:rPr>
              <a:t>…strive for continuous improvement in animal husbandry through the training and development of the animal care officers and investigators.</a:t>
            </a:r>
            <a:br>
              <a:rPr lang="en-AU" sz="2400" dirty="0">
                <a:latin typeface="Garamond" pitchFamily="18" charset="0"/>
              </a:rPr>
            </a:br>
            <a:endParaRPr lang="en-AU" sz="2400" dirty="0">
              <a:latin typeface="Garamond" pitchFamily="18" charset="0"/>
            </a:endParaRPr>
          </a:p>
          <a:p>
            <a:pPr>
              <a:lnSpc>
                <a:spcPct val="90000"/>
              </a:lnSpc>
              <a:buFont typeface="Wingdings" pitchFamily="2" charset="2"/>
              <a:buNone/>
            </a:pPr>
            <a:r>
              <a:rPr lang="en-AU" sz="2400" dirty="0">
                <a:latin typeface="Garamond" pitchFamily="18" charset="0"/>
              </a:rPr>
              <a:t>…develop a customer focus by providing investigators with professional, timely and effective support.</a:t>
            </a:r>
            <a:br>
              <a:rPr lang="en-AU" sz="2400" dirty="0">
                <a:latin typeface="Garamond" pitchFamily="18" charset="0"/>
              </a:rPr>
            </a:br>
            <a:endParaRPr lang="en-AU" sz="24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subTnLst>
                                    <p:animClr clrSpc="rgb" dir="cw">
                                      <p:cBhvr override="childStyle">
                                        <p:cTn dur="1" fill="hold" display="0" masterRel="nextClick" afterEffect="1"/>
                                        <p:tgtEl>
                                          <p:spTgt spid="11267">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subTnLst>
                                    <p:animClr clrSpc="rgb" dir="cw">
                                      <p:cBhvr override="childStyle">
                                        <p:cTn dur="1" fill="hold" display="0" masterRel="nextClick" afterEffect="1"/>
                                        <p:tgtEl>
                                          <p:spTgt spid="11267">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dissolve">
                                      <p:cBhvr>
                                        <p:cTn id="17" dur="500"/>
                                        <p:tgtEl>
                                          <p:spTgt spid="11267">
                                            <p:txEl>
                                              <p:pRg st="3" end="3"/>
                                            </p:txEl>
                                          </p:spTgt>
                                        </p:tgtEl>
                                      </p:cBhvr>
                                    </p:animEffect>
                                  </p:childTnLst>
                                  <p:subTnLst>
                                    <p:animClr clrSpc="rgb" dir="cw">
                                      <p:cBhvr override="childStyle">
                                        <p:cTn dur="1" fill="hold" display="0" masterRel="nextClick" afterEffect="1"/>
                                        <p:tgtEl>
                                          <p:spTgt spid="11267">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dissolve">
                                      <p:cBhvr>
                                        <p:cTn id="22" dur="500"/>
                                        <p:tgtEl>
                                          <p:spTgt spid="11267">
                                            <p:txEl>
                                              <p:pRg st="4" end="4"/>
                                            </p:txEl>
                                          </p:spTgt>
                                        </p:tgtEl>
                                      </p:cBhvr>
                                    </p:animEffect>
                                  </p:childTnLst>
                                  <p:subTnLst>
                                    <p:animClr clrSpc="rgb" dir="cw">
                                      <p:cBhvr override="childStyle">
                                        <p:cTn dur="1" fill="hold" display="0" masterRel="nextClick" afterEffect="1"/>
                                        <p:tgtEl>
                                          <p:spTgt spid="11267">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0"/>
            <a:ext cx="5486400" cy="914400"/>
          </a:xfrm>
          <a:noFill/>
          <a:ln/>
          <a:effectLst>
            <a:outerShdw dist="13470" dir="2700000" algn="ctr" rotWithShape="0">
              <a:schemeClr val="bg2"/>
            </a:outerShdw>
          </a:effectLst>
        </p:spPr>
        <p:txBody>
          <a:bodyPr lIns="92075" tIns="46038" rIns="92075" bIns="46038"/>
          <a:lstStyle/>
          <a:p>
            <a:r>
              <a:rPr lang="en-AU" b="1" i="1" dirty="0">
                <a:latin typeface="Garamond" pitchFamily="18" charset="0"/>
              </a:rPr>
              <a:t>Policy Framework</a:t>
            </a:r>
            <a:br>
              <a:rPr lang="en-AU" b="1" i="1" dirty="0">
                <a:latin typeface="Garamond" pitchFamily="18" charset="0"/>
              </a:rPr>
            </a:br>
            <a:r>
              <a:rPr lang="en-AU" sz="2400" b="1" u="sng" dirty="0">
                <a:solidFill>
                  <a:schemeClr val="tx1"/>
                </a:solidFill>
              </a:rPr>
              <a:t>BIOMEDICAL RESEARCH</a:t>
            </a:r>
          </a:p>
        </p:txBody>
      </p:sp>
      <p:sp>
        <p:nvSpPr>
          <p:cNvPr id="13315" name="Text Box 3"/>
          <p:cNvSpPr txBox="1">
            <a:spLocks noChangeArrowheads="1"/>
          </p:cNvSpPr>
          <p:nvPr/>
        </p:nvSpPr>
        <p:spPr bwMode="auto">
          <a:xfrm>
            <a:off x="3276600" y="3429000"/>
            <a:ext cx="1563688" cy="822325"/>
          </a:xfrm>
          <a:prstGeom prst="rect">
            <a:avLst/>
          </a:prstGeom>
          <a:noFill/>
          <a:ln w="9525">
            <a:noFill/>
            <a:miter lim="800000"/>
            <a:headEnd/>
            <a:tailEnd/>
          </a:ln>
          <a:effectLst/>
        </p:spPr>
        <p:txBody>
          <a:bodyPr>
            <a:spAutoFit/>
          </a:bodyPr>
          <a:lstStyle/>
          <a:p>
            <a:pPr algn="ctr"/>
            <a:endParaRPr lang="en-AU" sz="2400" b="1" u="sng" dirty="0">
              <a:latin typeface="Times New Roman" pitchFamily="18" charset="0"/>
            </a:endParaRPr>
          </a:p>
          <a:p>
            <a:pPr algn="ctr"/>
            <a:r>
              <a:rPr lang="en-AU" sz="2400" b="1" u="sng" dirty="0">
                <a:latin typeface="Times New Roman" pitchFamily="18" charset="0"/>
              </a:rPr>
              <a:t>The Client</a:t>
            </a:r>
          </a:p>
        </p:txBody>
      </p:sp>
      <p:sp>
        <p:nvSpPr>
          <p:cNvPr id="13316" name="Text Box 4"/>
          <p:cNvSpPr txBox="1">
            <a:spLocks noChangeArrowheads="1"/>
          </p:cNvSpPr>
          <p:nvPr/>
        </p:nvSpPr>
        <p:spPr bwMode="auto">
          <a:xfrm>
            <a:off x="2124075" y="1412875"/>
            <a:ext cx="4662488" cy="822325"/>
          </a:xfrm>
          <a:prstGeom prst="rect">
            <a:avLst/>
          </a:prstGeom>
          <a:noFill/>
          <a:ln w="9525">
            <a:noFill/>
            <a:miter lim="800000"/>
            <a:headEnd/>
            <a:tailEnd/>
          </a:ln>
          <a:effectLst/>
        </p:spPr>
        <p:txBody>
          <a:bodyPr wrap="none">
            <a:spAutoFit/>
          </a:bodyPr>
          <a:lstStyle/>
          <a:p>
            <a:r>
              <a:rPr lang="en-AU" sz="1400" b="1" dirty="0">
                <a:latin typeface="Times New Roman" pitchFamily="18" charset="0"/>
              </a:rPr>
              <a:t>PREVENTION OF CRUELTY TO ANIMALS ACT 1985</a:t>
            </a:r>
            <a:r>
              <a:rPr lang="en-AU" sz="2400" b="1" dirty="0">
                <a:latin typeface="Times New Roman" pitchFamily="18" charset="0"/>
              </a:rPr>
              <a:t> </a:t>
            </a:r>
          </a:p>
          <a:p>
            <a:endParaRPr lang="en-AU" sz="2400" dirty="0">
              <a:latin typeface="Times New Roman" pitchFamily="18" charset="0"/>
            </a:endParaRPr>
          </a:p>
        </p:txBody>
      </p:sp>
      <p:sp>
        <p:nvSpPr>
          <p:cNvPr id="13317" name="Text Box 5"/>
          <p:cNvSpPr txBox="1">
            <a:spLocks noChangeArrowheads="1"/>
          </p:cNvSpPr>
          <p:nvPr/>
        </p:nvSpPr>
        <p:spPr bwMode="auto">
          <a:xfrm>
            <a:off x="2268538" y="1916113"/>
            <a:ext cx="4233862" cy="1368425"/>
          </a:xfrm>
          <a:prstGeom prst="rect">
            <a:avLst/>
          </a:prstGeom>
          <a:noFill/>
          <a:ln w="9525">
            <a:noFill/>
            <a:miter lim="800000"/>
            <a:headEnd/>
            <a:tailEnd/>
          </a:ln>
          <a:effectLst/>
        </p:spPr>
        <p:txBody>
          <a:bodyPr>
            <a:spAutoFit/>
          </a:bodyPr>
          <a:lstStyle/>
          <a:p>
            <a:pPr algn="ctr"/>
            <a:r>
              <a:rPr lang="en-AU" sz="1400" b="1" dirty="0">
                <a:latin typeface="Times New Roman" pitchFamily="18" charset="0"/>
              </a:rPr>
              <a:t>AUSTRALIAN CODE OF PRACTICE FOR THE </a:t>
            </a:r>
          </a:p>
          <a:p>
            <a:pPr algn="ctr"/>
            <a:r>
              <a:rPr lang="en-AU" sz="1400" b="1" dirty="0">
                <a:latin typeface="Times New Roman" pitchFamily="18" charset="0"/>
              </a:rPr>
              <a:t>CARE AND USE OF ANIMALS FOR SCIENTIFIC </a:t>
            </a:r>
          </a:p>
          <a:p>
            <a:pPr algn="ctr"/>
            <a:r>
              <a:rPr lang="en-AU" sz="1400" b="1" dirty="0">
                <a:latin typeface="Times New Roman" pitchFamily="18" charset="0"/>
              </a:rPr>
              <a:t>PURPOSES - 7TH EDITION 2004</a:t>
            </a:r>
          </a:p>
          <a:p>
            <a:pPr algn="ctr"/>
            <a:endParaRPr lang="en-AU" sz="1400" b="1" dirty="0">
              <a:latin typeface="Times New Roman" pitchFamily="18" charset="0"/>
            </a:endParaRPr>
          </a:p>
          <a:p>
            <a:pPr algn="ctr"/>
            <a:r>
              <a:rPr lang="en-AU" sz="1400" b="1" dirty="0">
                <a:latin typeface="Times New Roman" pitchFamily="18" charset="0"/>
              </a:rPr>
              <a:t>ANIMAL USERS HANDBOOK</a:t>
            </a:r>
          </a:p>
          <a:p>
            <a:pPr algn="ctr"/>
            <a:endParaRPr lang="en-AU" sz="1400" dirty="0">
              <a:latin typeface="Times New Roman" pitchFamily="18" charset="0"/>
            </a:endParaRPr>
          </a:p>
        </p:txBody>
      </p:sp>
      <p:sp>
        <p:nvSpPr>
          <p:cNvPr id="13318" name="Text Box 6"/>
          <p:cNvSpPr txBox="1">
            <a:spLocks noChangeArrowheads="1"/>
          </p:cNvSpPr>
          <p:nvPr/>
        </p:nvSpPr>
        <p:spPr bwMode="auto">
          <a:xfrm>
            <a:off x="2895600" y="3124200"/>
            <a:ext cx="2838450" cy="304800"/>
          </a:xfrm>
          <a:prstGeom prst="rect">
            <a:avLst/>
          </a:prstGeom>
          <a:noFill/>
          <a:ln w="9525">
            <a:noFill/>
            <a:miter lim="800000"/>
            <a:headEnd/>
            <a:tailEnd/>
          </a:ln>
          <a:effectLst/>
        </p:spPr>
        <p:txBody>
          <a:bodyPr wrap="none">
            <a:spAutoFit/>
          </a:bodyPr>
          <a:lstStyle/>
          <a:p>
            <a:r>
              <a:rPr lang="en-AU" sz="1400" b="1" dirty="0">
                <a:latin typeface="Times New Roman" pitchFamily="18" charset="0"/>
              </a:rPr>
              <a:t>ANIMAL ETHICS COMMITTEE</a:t>
            </a:r>
          </a:p>
        </p:txBody>
      </p:sp>
      <p:sp>
        <p:nvSpPr>
          <p:cNvPr id="13319" name="Text Box 7"/>
          <p:cNvSpPr txBox="1">
            <a:spLocks noChangeArrowheads="1"/>
          </p:cNvSpPr>
          <p:nvPr/>
        </p:nvSpPr>
        <p:spPr bwMode="auto">
          <a:xfrm>
            <a:off x="1905000" y="3429000"/>
            <a:ext cx="4873625" cy="304800"/>
          </a:xfrm>
          <a:prstGeom prst="rect">
            <a:avLst/>
          </a:prstGeom>
          <a:noFill/>
          <a:ln w="9525">
            <a:noFill/>
            <a:miter lim="800000"/>
            <a:headEnd/>
            <a:tailEnd/>
          </a:ln>
          <a:effectLst/>
        </p:spPr>
        <p:txBody>
          <a:bodyPr wrap="none">
            <a:spAutoFit/>
          </a:bodyPr>
          <a:lstStyle/>
          <a:p>
            <a:r>
              <a:rPr lang="en-AU" sz="1400" b="1" dirty="0">
                <a:latin typeface="Times New Roman" pitchFamily="18" charset="0"/>
              </a:rPr>
              <a:t>BIOMEDICAL ANIMAL RESEARCH ADVISORY GROUP</a:t>
            </a:r>
          </a:p>
        </p:txBody>
      </p:sp>
      <p:sp>
        <p:nvSpPr>
          <p:cNvPr id="13320" name="Text Box 8"/>
          <p:cNvSpPr txBox="1">
            <a:spLocks noChangeArrowheads="1"/>
          </p:cNvSpPr>
          <p:nvPr/>
        </p:nvSpPr>
        <p:spPr bwMode="auto">
          <a:xfrm>
            <a:off x="6172200" y="6096000"/>
            <a:ext cx="2587625" cy="304800"/>
          </a:xfrm>
          <a:prstGeom prst="rect">
            <a:avLst/>
          </a:prstGeom>
          <a:noFill/>
          <a:ln w="9525">
            <a:noFill/>
            <a:miter lim="800000"/>
            <a:headEnd/>
            <a:tailEnd/>
          </a:ln>
          <a:effectLst/>
        </p:spPr>
        <p:txBody>
          <a:bodyPr wrap="none">
            <a:spAutoFit/>
          </a:bodyPr>
          <a:lstStyle/>
          <a:p>
            <a:r>
              <a:rPr lang="en-AU" sz="1400" b="1" dirty="0">
                <a:latin typeface="Times New Roman" pitchFamily="18" charset="0"/>
              </a:rPr>
              <a:t>ANIMAL WELFARE OFFICE</a:t>
            </a:r>
          </a:p>
        </p:txBody>
      </p:sp>
      <p:sp>
        <p:nvSpPr>
          <p:cNvPr id="13321" name="Text Box 9"/>
          <p:cNvSpPr txBox="1">
            <a:spLocks noChangeArrowheads="1"/>
          </p:cNvSpPr>
          <p:nvPr/>
        </p:nvSpPr>
        <p:spPr bwMode="auto">
          <a:xfrm>
            <a:off x="212725" y="6107113"/>
            <a:ext cx="3182938" cy="304800"/>
          </a:xfrm>
          <a:prstGeom prst="rect">
            <a:avLst/>
          </a:prstGeom>
          <a:noFill/>
          <a:ln w="9525">
            <a:noFill/>
            <a:miter lim="800000"/>
            <a:headEnd/>
            <a:tailEnd/>
          </a:ln>
          <a:effectLst/>
        </p:spPr>
        <p:txBody>
          <a:bodyPr wrap="none">
            <a:spAutoFit/>
          </a:bodyPr>
          <a:lstStyle/>
          <a:p>
            <a:r>
              <a:rPr lang="en-AU" sz="1400" b="1" dirty="0">
                <a:latin typeface="Times New Roman" pitchFamily="18" charset="0"/>
              </a:rPr>
              <a:t>LABORATORY ANIMAL SERVICES</a:t>
            </a:r>
          </a:p>
        </p:txBody>
      </p:sp>
      <p:sp>
        <p:nvSpPr>
          <p:cNvPr id="13322" name="Text Box 10"/>
          <p:cNvSpPr txBox="1">
            <a:spLocks noChangeArrowheads="1"/>
          </p:cNvSpPr>
          <p:nvPr/>
        </p:nvSpPr>
        <p:spPr bwMode="auto">
          <a:xfrm>
            <a:off x="609600" y="2819400"/>
            <a:ext cx="1163638" cy="457200"/>
          </a:xfrm>
          <a:prstGeom prst="rect">
            <a:avLst/>
          </a:prstGeom>
          <a:noFill/>
          <a:ln w="9525">
            <a:noFill/>
            <a:miter lim="800000"/>
            <a:headEnd/>
            <a:tailEnd/>
          </a:ln>
          <a:effectLst/>
        </p:spPr>
        <p:txBody>
          <a:bodyPr wrap="none">
            <a:spAutoFit/>
          </a:bodyPr>
          <a:lstStyle/>
          <a:p>
            <a:r>
              <a:rPr lang="en-AU" sz="2400" b="1" dirty="0">
                <a:latin typeface="Times New Roman" pitchFamily="18" charset="0"/>
              </a:rPr>
              <a:t>Policies</a:t>
            </a:r>
          </a:p>
        </p:txBody>
      </p:sp>
      <p:sp>
        <p:nvSpPr>
          <p:cNvPr id="13323" name="Text Box 11"/>
          <p:cNvSpPr txBox="1">
            <a:spLocks noChangeArrowheads="1"/>
          </p:cNvSpPr>
          <p:nvPr/>
        </p:nvSpPr>
        <p:spPr bwMode="auto">
          <a:xfrm>
            <a:off x="7086600" y="2895600"/>
            <a:ext cx="1401763" cy="457200"/>
          </a:xfrm>
          <a:prstGeom prst="rect">
            <a:avLst/>
          </a:prstGeom>
          <a:noFill/>
          <a:ln w="9525">
            <a:noFill/>
            <a:miter lim="800000"/>
            <a:headEnd/>
            <a:tailEnd/>
          </a:ln>
          <a:effectLst/>
        </p:spPr>
        <p:txBody>
          <a:bodyPr wrap="none">
            <a:spAutoFit/>
          </a:bodyPr>
          <a:lstStyle/>
          <a:p>
            <a:r>
              <a:rPr lang="en-AU" sz="2400" b="1" dirty="0">
                <a:latin typeface="Times New Roman" pitchFamily="18" charset="0"/>
              </a:rPr>
              <a:t>Protocols</a:t>
            </a:r>
          </a:p>
        </p:txBody>
      </p:sp>
      <p:sp>
        <p:nvSpPr>
          <p:cNvPr id="13324" name="Text Box 12"/>
          <p:cNvSpPr txBox="1">
            <a:spLocks noChangeArrowheads="1"/>
          </p:cNvSpPr>
          <p:nvPr/>
        </p:nvSpPr>
        <p:spPr bwMode="auto">
          <a:xfrm>
            <a:off x="2209800" y="5410200"/>
            <a:ext cx="4365625" cy="822325"/>
          </a:xfrm>
          <a:prstGeom prst="rect">
            <a:avLst/>
          </a:prstGeom>
          <a:noFill/>
          <a:ln w="9525">
            <a:noFill/>
            <a:miter lim="800000"/>
            <a:headEnd/>
            <a:tailEnd/>
          </a:ln>
          <a:effectLst/>
        </p:spPr>
        <p:txBody>
          <a:bodyPr wrap="none">
            <a:spAutoFit/>
          </a:bodyPr>
          <a:lstStyle/>
          <a:p>
            <a:pPr algn="ctr"/>
            <a:r>
              <a:rPr lang="en-AU" sz="2400" b="1" dirty="0">
                <a:latin typeface="Times New Roman" pitchFamily="18" charset="0"/>
              </a:rPr>
              <a:t>Standard Operating Procedures</a:t>
            </a:r>
            <a:br>
              <a:rPr lang="en-AU" sz="2400" b="1" dirty="0">
                <a:latin typeface="Times New Roman" pitchFamily="18" charset="0"/>
              </a:rPr>
            </a:br>
            <a:r>
              <a:rPr lang="en-AU" sz="2400" b="1" dirty="0">
                <a:latin typeface="Times New Roman" pitchFamily="18" charset="0"/>
              </a:rPr>
              <a:t>(SOPs)</a:t>
            </a:r>
          </a:p>
        </p:txBody>
      </p:sp>
      <p:sp>
        <p:nvSpPr>
          <p:cNvPr id="13325" name="Text Box 13"/>
          <p:cNvSpPr txBox="1">
            <a:spLocks noChangeArrowheads="1"/>
          </p:cNvSpPr>
          <p:nvPr/>
        </p:nvSpPr>
        <p:spPr bwMode="auto">
          <a:xfrm>
            <a:off x="990600" y="990600"/>
            <a:ext cx="3352800" cy="519113"/>
          </a:xfrm>
          <a:prstGeom prst="rect">
            <a:avLst/>
          </a:prstGeom>
          <a:noFill/>
          <a:ln w="9525">
            <a:noFill/>
            <a:miter lim="800000"/>
            <a:headEnd/>
            <a:tailEnd/>
          </a:ln>
          <a:effectLst/>
        </p:spPr>
        <p:txBody>
          <a:bodyPr>
            <a:spAutoFit/>
          </a:bodyPr>
          <a:lstStyle/>
          <a:p>
            <a:r>
              <a:rPr lang="en-AU" sz="2800" b="1" dirty="0">
                <a:solidFill>
                  <a:srgbClr val="F00420"/>
                </a:solidFill>
                <a:latin typeface="Times New Roman" pitchFamily="18" charset="0"/>
              </a:rPr>
              <a:t>Research Integrity</a:t>
            </a:r>
          </a:p>
        </p:txBody>
      </p:sp>
      <p:sp>
        <p:nvSpPr>
          <p:cNvPr id="13326" name="Text Box 14"/>
          <p:cNvSpPr txBox="1">
            <a:spLocks noChangeArrowheads="1"/>
          </p:cNvSpPr>
          <p:nvPr/>
        </p:nvSpPr>
        <p:spPr bwMode="auto">
          <a:xfrm>
            <a:off x="5257800" y="990600"/>
            <a:ext cx="2622550" cy="519113"/>
          </a:xfrm>
          <a:prstGeom prst="rect">
            <a:avLst/>
          </a:prstGeom>
          <a:noFill/>
          <a:ln w="9525">
            <a:noFill/>
            <a:miter lim="800000"/>
            <a:headEnd/>
            <a:tailEnd/>
          </a:ln>
          <a:effectLst/>
        </p:spPr>
        <p:txBody>
          <a:bodyPr wrap="none">
            <a:spAutoFit/>
          </a:bodyPr>
          <a:lstStyle/>
          <a:p>
            <a:r>
              <a:rPr lang="en-AU" sz="2800" b="1" dirty="0">
                <a:solidFill>
                  <a:srgbClr val="F00420"/>
                </a:solidFill>
                <a:latin typeface="Times New Roman" pitchFamily="18" charset="0"/>
              </a:rPr>
              <a:t>Animal Welfare</a:t>
            </a:r>
          </a:p>
        </p:txBody>
      </p:sp>
      <p:sp>
        <p:nvSpPr>
          <p:cNvPr id="13327" name="Text Box 15"/>
          <p:cNvSpPr txBox="1">
            <a:spLocks noChangeArrowheads="1"/>
          </p:cNvSpPr>
          <p:nvPr/>
        </p:nvSpPr>
        <p:spPr bwMode="auto">
          <a:xfrm>
            <a:off x="228600" y="3276600"/>
            <a:ext cx="1928813" cy="1735138"/>
          </a:xfrm>
          <a:prstGeom prst="rect">
            <a:avLst/>
          </a:prstGeom>
          <a:noFill/>
          <a:ln w="9525">
            <a:noFill/>
            <a:miter lim="800000"/>
            <a:headEnd/>
            <a:tailEnd/>
          </a:ln>
          <a:effectLst/>
        </p:spPr>
        <p:txBody>
          <a:bodyPr wrap="none">
            <a:spAutoFit/>
          </a:bodyPr>
          <a:lstStyle/>
          <a:p>
            <a:r>
              <a:rPr lang="en-AU" sz="1200" dirty="0">
                <a:latin typeface="Times New Roman" pitchFamily="18" charset="0"/>
              </a:rPr>
              <a:t>Importation/Export</a:t>
            </a:r>
          </a:p>
          <a:p>
            <a:r>
              <a:rPr lang="en-AU" sz="1200" dirty="0">
                <a:latin typeface="Times New Roman" pitchFamily="18" charset="0"/>
              </a:rPr>
              <a:t>Transportation</a:t>
            </a:r>
          </a:p>
          <a:p>
            <a:r>
              <a:rPr lang="en-AU" sz="1200" dirty="0">
                <a:latin typeface="Times New Roman" pitchFamily="18" charset="0"/>
              </a:rPr>
              <a:t>Acquisition</a:t>
            </a:r>
          </a:p>
          <a:p>
            <a:r>
              <a:rPr lang="en-AU" sz="1200" dirty="0">
                <a:latin typeface="Times New Roman" pitchFamily="18" charset="0"/>
              </a:rPr>
              <a:t>Quarantine</a:t>
            </a:r>
          </a:p>
          <a:p>
            <a:r>
              <a:rPr lang="en-AU" sz="1200" dirty="0">
                <a:latin typeface="Times New Roman" pitchFamily="18" charset="0"/>
              </a:rPr>
              <a:t>Animal housing standards</a:t>
            </a:r>
          </a:p>
          <a:p>
            <a:r>
              <a:rPr lang="en-AU" sz="1200" dirty="0">
                <a:latin typeface="Times New Roman" pitchFamily="18" charset="0"/>
              </a:rPr>
              <a:t>Training</a:t>
            </a:r>
          </a:p>
          <a:p>
            <a:r>
              <a:rPr lang="en-AU" sz="1200" dirty="0">
                <a:latin typeface="Times New Roman" pitchFamily="18" charset="0"/>
              </a:rPr>
              <a:t>Breeding/Weaning (rodents)</a:t>
            </a:r>
          </a:p>
          <a:p>
            <a:endParaRPr lang="en-AU" sz="1200" dirty="0">
              <a:latin typeface="Times New Roman" pitchFamily="18" charset="0"/>
            </a:endParaRPr>
          </a:p>
          <a:p>
            <a:endParaRPr lang="en-AU" sz="1200" dirty="0">
              <a:latin typeface="Times New Roman" pitchFamily="18" charset="0"/>
            </a:endParaRPr>
          </a:p>
        </p:txBody>
      </p:sp>
      <p:sp>
        <p:nvSpPr>
          <p:cNvPr id="13328" name="Text Box 16"/>
          <p:cNvSpPr txBox="1">
            <a:spLocks noChangeArrowheads="1"/>
          </p:cNvSpPr>
          <p:nvPr/>
        </p:nvSpPr>
        <p:spPr bwMode="auto">
          <a:xfrm>
            <a:off x="6858000" y="3352800"/>
            <a:ext cx="2111375" cy="2282825"/>
          </a:xfrm>
          <a:prstGeom prst="rect">
            <a:avLst/>
          </a:prstGeom>
          <a:noFill/>
          <a:ln w="9525">
            <a:noFill/>
            <a:miter lim="800000"/>
            <a:headEnd/>
            <a:tailEnd/>
          </a:ln>
          <a:effectLst/>
        </p:spPr>
        <p:txBody>
          <a:bodyPr wrap="none">
            <a:spAutoFit/>
          </a:bodyPr>
          <a:lstStyle/>
          <a:p>
            <a:r>
              <a:rPr lang="en-AU" sz="1200" dirty="0">
                <a:latin typeface="Times New Roman" pitchFamily="18" charset="0"/>
              </a:rPr>
              <a:t>Polyclonal antibody production</a:t>
            </a:r>
          </a:p>
          <a:p>
            <a:r>
              <a:rPr lang="en-AU" sz="1200" dirty="0">
                <a:latin typeface="Times New Roman" pitchFamily="18" charset="0"/>
              </a:rPr>
              <a:t>Anaesthesia</a:t>
            </a:r>
          </a:p>
          <a:p>
            <a:r>
              <a:rPr lang="en-AU" sz="1200" dirty="0">
                <a:latin typeface="Times New Roman" pitchFamily="18" charset="0"/>
              </a:rPr>
              <a:t>Euthanasia</a:t>
            </a:r>
          </a:p>
          <a:p>
            <a:r>
              <a:rPr lang="en-AU" sz="1200" dirty="0">
                <a:latin typeface="Times New Roman" pitchFamily="18" charset="0"/>
              </a:rPr>
              <a:t>Contingency plans</a:t>
            </a:r>
          </a:p>
          <a:p>
            <a:r>
              <a:rPr lang="en-AU" sz="1200" dirty="0">
                <a:latin typeface="Times New Roman" pitchFamily="18" charset="0"/>
              </a:rPr>
              <a:t>SPF rodent production</a:t>
            </a:r>
          </a:p>
          <a:p>
            <a:r>
              <a:rPr lang="en-AU" sz="1200" dirty="0">
                <a:latin typeface="Times New Roman" pitchFamily="18" charset="0"/>
              </a:rPr>
              <a:t>Animal health surveillance</a:t>
            </a:r>
          </a:p>
          <a:p>
            <a:r>
              <a:rPr lang="en-AU" sz="1200" dirty="0">
                <a:latin typeface="Times New Roman" pitchFamily="18" charset="0"/>
              </a:rPr>
              <a:t>AEC applications</a:t>
            </a:r>
          </a:p>
          <a:p>
            <a:r>
              <a:rPr lang="en-AU" sz="1200" dirty="0">
                <a:latin typeface="Times New Roman" pitchFamily="18" charset="0"/>
              </a:rPr>
              <a:t>Security procedures</a:t>
            </a:r>
          </a:p>
          <a:p>
            <a:endParaRPr lang="en-AU" sz="1200" dirty="0">
              <a:latin typeface="Times New Roman" pitchFamily="18" charset="0"/>
            </a:endParaRPr>
          </a:p>
          <a:p>
            <a:endParaRPr lang="en-AU" sz="1200" dirty="0">
              <a:latin typeface="Times New Roman" pitchFamily="18" charset="0"/>
            </a:endParaRPr>
          </a:p>
          <a:p>
            <a:endParaRPr lang="en-AU" sz="1200" dirty="0">
              <a:latin typeface="Times New Roman" pitchFamily="18" charset="0"/>
            </a:endParaRPr>
          </a:p>
          <a:p>
            <a:endParaRPr lang="en-AU" sz="1200" dirty="0">
              <a:latin typeface="Times New Roman" pitchFamily="18" charset="0"/>
            </a:endParaRPr>
          </a:p>
        </p:txBody>
      </p:sp>
      <p:sp>
        <p:nvSpPr>
          <p:cNvPr id="13329" name="Text Box 17"/>
          <p:cNvSpPr txBox="1">
            <a:spLocks noChangeArrowheads="1"/>
          </p:cNvSpPr>
          <p:nvPr/>
        </p:nvSpPr>
        <p:spPr bwMode="auto">
          <a:xfrm>
            <a:off x="3505200" y="4495800"/>
            <a:ext cx="1497013" cy="1370013"/>
          </a:xfrm>
          <a:prstGeom prst="rect">
            <a:avLst/>
          </a:prstGeom>
          <a:noFill/>
          <a:ln w="9525">
            <a:noFill/>
            <a:miter lim="800000"/>
            <a:headEnd/>
            <a:tailEnd/>
          </a:ln>
          <a:effectLst/>
        </p:spPr>
        <p:txBody>
          <a:bodyPr wrap="none">
            <a:spAutoFit/>
          </a:bodyPr>
          <a:lstStyle/>
          <a:p>
            <a:r>
              <a:rPr lang="en-AU" sz="1200" dirty="0">
                <a:latin typeface="Times New Roman" pitchFamily="18" charset="0"/>
              </a:rPr>
              <a:t>Traffic flows</a:t>
            </a:r>
          </a:p>
          <a:p>
            <a:r>
              <a:rPr lang="en-AU" sz="1200" dirty="0">
                <a:latin typeface="Times New Roman" pitchFamily="18" charset="0"/>
              </a:rPr>
              <a:t>Animal husbandry</a:t>
            </a:r>
          </a:p>
          <a:p>
            <a:r>
              <a:rPr lang="en-AU" sz="1200" dirty="0">
                <a:latin typeface="Times New Roman" pitchFamily="18" charset="0"/>
              </a:rPr>
              <a:t>Technical procedures</a:t>
            </a:r>
          </a:p>
          <a:p>
            <a:r>
              <a:rPr lang="en-AU" sz="1200" dirty="0">
                <a:latin typeface="Times New Roman" pitchFamily="18" charset="0"/>
              </a:rPr>
              <a:t>Facility maintenance</a:t>
            </a:r>
          </a:p>
          <a:p>
            <a:r>
              <a:rPr lang="en-AU" sz="1200" dirty="0">
                <a:latin typeface="Times New Roman" pitchFamily="18" charset="0"/>
              </a:rPr>
              <a:t>Housekeeping</a:t>
            </a:r>
          </a:p>
          <a:p>
            <a:endParaRPr lang="en-AU" sz="1200" dirty="0">
              <a:latin typeface="Times New Roman" pitchFamily="18" charset="0"/>
            </a:endParaRPr>
          </a:p>
          <a:p>
            <a:endParaRPr lang="en-AU" sz="1200" dirty="0">
              <a:latin typeface="Times New Roman" pitchFamily="18" charset="0"/>
            </a:endParaRPr>
          </a:p>
        </p:txBody>
      </p:sp>
      <p:sp>
        <p:nvSpPr>
          <p:cNvPr id="13330" name="Text Box 18"/>
          <p:cNvSpPr txBox="1">
            <a:spLocks noChangeArrowheads="1"/>
          </p:cNvSpPr>
          <p:nvPr/>
        </p:nvSpPr>
        <p:spPr bwMode="auto">
          <a:xfrm>
            <a:off x="4343400" y="990600"/>
            <a:ext cx="415925" cy="579438"/>
          </a:xfrm>
          <a:prstGeom prst="rect">
            <a:avLst/>
          </a:prstGeom>
          <a:noFill/>
          <a:ln w="9525">
            <a:noFill/>
            <a:miter lim="800000"/>
            <a:headEnd/>
            <a:tailEnd/>
          </a:ln>
          <a:effectLst/>
        </p:spPr>
        <p:txBody>
          <a:bodyPr wrap="none">
            <a:spAutoFit/>
          </a:bodyPr>
          <a:lstStyle/>
          <a:p>
            <a:r>
              <a:rPr lang="en-AU" sz="3200" b="1" dirty="0">
                <a:solidFill>
                  <a:srgbClr val="F00420"/>
                </a:solidFill>
                <a:latin typeface="Times New Roman"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par>
                          <p:cTn id="10" fill="hold">
                            <p:stCondLst>
                              <p:cond delay="1000"/>
                            </p:stCondLst>
                            <p:childTnLst>
                              <p:par>
                                <p:cTn id="11" presetID="15" presetClass="entr" presetSubtype="0" fill="hold" grpId="0" nodeType="afterEffect">
                                  <p:stCondLst>
                                    <p:cond delay="1000"/>
                                  </p:stCondLst>
                                  <p:childTnLst>
                                    <p:set>
                                      <p:cBhvr>
                                        <p:cTn id="12" dur="1" fill="hold">
                                          <p:stCondLst>
                                            <p:cond delay="0"/>
                                          </p:stCondLst>
                                        </p:cTn>
                                        <p:tgtEl>
                                          <p:spTgt spid="13315"/>
                                        </p:tgtEl>
                                        <p:attrNameLst>
                                          <p:attrName>style.visibility</p:attrName>
                                        </p:attrNameLst>
                                      </p:cBhvr>
                                      <p:to>
                                        <p:strVal val="visible"/>
                                      </p:to>
                                    </p:set>
                                    <p:anim calcmode="lin" valueType="num">
                                      <p:cBhvr>
                                        <p:cTn id="13" dur="1000" fill="hold"/>
                                        <p:tgtEl>
                                          <p:spTgt spid="13315"/>
                                        </p:tgtEl>
                                        <p:attrNameLst>
                                          <p:attrName>ppt_w</p:attrName>
                                        </p:attrNameLst>
                                      </p:cBhvr>
                                      <p:tavLst>
                                        <p:tav tm="0">
                                          <p:val>
                                            <p:fltVal val="0"/>
                                          </p:val>
                                        </p:tav>
                                        <p:tav tm="100000">
                                          <p:val>
                                            <p:strVal val="#ppt_w"/>
                                          </p:val>
                                        </p:tav>
                                      </p:tavLst>
                                    </p:anim>
                                    <p:anim calcmode="lin" valueType="num">
                                      <p:cBhvr>
                                        <p:cTn id="14" dur="1000" fill="hold"/>
                                        <p:tgtEl>
                                          <p:spTgt spid="13315"/>
                                        </p:tgtEl>
                                        <p:attrNameLst>
                                          <p:attrName>ppt_h</p:attrName>
                                        </p:attrNameLst>
                                      </p:cBhvr>
                                      <p:tavLst>
                                        <p:tav tm="0">
                                          <p:val>
                                            <p:fltVal val="0"/>
                                          </p:val>
                                        </p:tav>
                                        <p:tav tm="100000">
                                          <p:val>
                                            <p:strVal val="#ppt_h"/>
                                          </p:val>
                                        </p:tav>
                                      </p:tavLst>
                                    </p:anim>
                                    <p:anim calcmode="lin" valueType="num">
                                      <p:cBhvr>
                                        <p:cTn id="15" dur="1000" fill="hold"/>
                                        <p:tgtEl>
                                          <p:spTgt spid="133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31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3000"/>
                            </p:stCondLst>
                            <p:childTnLst>
                              <p:par>
                                <p:cTn id="18" presetID="2" presetClass="entr" presetSubtype="6" fill="hold" grpId="0" nodeType="afterEffect">
                                  <p:stCondLst>
                                    <p:cond delay="1000"/>
                                  </p:stCondLst>
                                  <p:childTnLst>
                                    <p:set>
                                      <p:cBhvr>
                                        <p:cTn id="19" dur="1" fill="hold">
                                          <p:stCondLst>
                                            <p:cond delay="0"/>
                                          </p:stCondLst>
                                        </p:cTn>
                                        <p:tgtEl>
                                          <p:spTgt spid="13316"/>
                                        </p:tgtEl>
                                        <p:attrNameLst>
                                          <p:attrName>style.visibility</p:attrName>
                                        </p:attrNameLst>
                                      </p:cBhvr>
                                      <p:to>
                                        <p:strVal val="visible"/>
                                      </p:to>
                                    </p:set>
                                    <p:anim calcmode="lin" valueType="num">
                                      <p:cBhvr additive="base">
                                        <p:cTn id="20" dur="500" fill="hold"/>
                                        <p:tgtEl>
                                          <p:spTgt spid="13316"/>
                                        </p:tgtEl>
                                        <p:attrNameLst>
                                          <p:attrName>ppt_x</p:attrName>
                                        </p:attrNameLst>
                                      </p:cBhvr>
                                      <p:tavLst>
                                        <p:tav tm="0">
                                          <p:val>
                                            <p:strVal val="1+#ppt_w/2"/>
                                          </p:val>
                                        </p:tav>
                                        <p:tav tm="100000">
                                          <p:val>
                                            <p:strVal val="#ppt_x"/>
                                          </p:val>
                                        </p:tav>
                                      </p:tavLst>
                                    </p:anim>
                                    <p:anim calcmode="lin" valueType="num">
                                      <p:cBhvr additive="base">
                                        <p:cTn id="21" dur="500" fill="hold"/>
                                        <p:tgtEl>
                                          <p:spTgt spid="13316"/>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5" presetClass="entr" presetSubtype="5" fill="hold" grpId="0" nodeType="afterEffect">
                                  <p:stCondLst>
                                    <p:cond delay="1000"/>
                                  </p:stCondLst>
                                  <p:childTnLst>
                                    <p:set>
                                      <p:cBhvr>
                                        <p:cTn id="24" dur="1" fill="hold">
                                          <p:stCondLst>
                                            <p:cond delay="0"/>
                                          </p:stCondLst>
                                        </p:cTn>
                                        <p:tgtEl>
                                          <p:spTgt spid="13317"/>
                                        </p:tgtEl>
                                        <p:attrNameLst>
                                          <p:attrName>style.visibility</p:attrName>
                                        </p:attrNameLst>
                                      </p:cBhvr>
                                      <p:to>
                                        <p:strVal val="visible"/>
                                      </p:to>
                                    </p:set>
                                    <p:animEffect transition="in" filter="checkerboard(down)">
                                      <p:cBhvr>
                                        <p:cTn id="25" dur="500"/>
                                        <p:tgtEl>
                                          <p:spTgt spid="13317"/>
                                        </p:tgtEl>
                                      </p:cBhvr>
                                    </p:animEffect>
                                  </p:childTnLst>
                                </p:cTn>
                              </p:par>
                            </p:childTnLst>
                          </p:cTn>
                        </p:par>
                        <p:par>
                          <p:cTn id="26" fill="hold">
                            <p:stCondLst>
                              <p:cond delay="6000"/>
                            </p:stCondLst>
                            <p:childTnLst>
                              <p:par>
                                <p:cTn id="27" presetID="2" presetClass="entr" presetSubtype="9" fill="hold" grpId="0" nodeType="afterEffect">
                                  <p:stCondLst>
                                    <p:cond delay="2000"/>
                                  </p:stCondLst>
                                  <p:childTnLst>
                                    <p:set>
                                      <p:cBhvr>
                                        <p:cTn id="28" dur="1" fill="hold">
                                          <p:stCondLst>
                                            <p:cond delay="0"/>
                                          </p:stCondLst>
                                        </p:cTn>
                                        <p:tgtEl>
                                          <p:spTgt spid="13318"/>
                                        </p:tgtEl>
                                        <p:attrNameLst>
                                          <p:attrName>style.visibility</p:attrName>
                                        </p:attrNameLst>
                                      </p:cBhvr>
                                      <p:to>
                                        <p:strVal val="visible"/>
                                      </p:to>
                                    </p:set>
                                    <p:anim calcmode="lin" valueType="num">
                                      <p:cBhvr additive="base">
                                        <p:cTn id="29" dur="500" fill="hold"/>
                                        <p:tgtEl>
                                          <p:spTgt spid="13318"/>
                                        </p:tgtEl>
                                        <p:attrNameLst>
                                          <p:attrName>ppt_x</p:attrName>
                                        </p:attrNameLst>
                                      </p:cBhvr>
                                      <p:tavLst>
                                        <p:tav tm="0">
                                          <p:val>
                                            <p:strVal val="0-#ppt_w/2"/>
                                          </p:val>
                                        </p:tav>
                                        <p:tav tm="100000">
                                          <p:val>
                                            <p:strVal val="#ppt_x"/>
                                          </p:val>
                                        </p:tav>
                                      </p:tavLst>
                                    </p:anim>
                                    <p:anim calcmode="lin" valueType="num">
                                      <p:cBhvr additive="base">
                                        <p:cTn id="30" dur="500" fill="hold"/>
                                        <p:tgtEl>
                                          <p:spTgt spid="13318"/>
                                        </p:tgtEl>
                                        <p:attrNameLst>
                                          <p:attrName>ppt_y</p:attrName>
                                        </p:attrNameLst>
                                      </p:cBhvr>
                                      <p:tavLst>
                                        <p:tav tm="0">
                                          <p:val>
                                            <p:strVal val="0-#ppt_h/2"/>
                                          </p:val>
                                        </p:tav>
                                        <p:tav tm="100000">
                                          <p:val>
                                            <p:strVal val="#ppt_y"/>
                                          </p:val>
                                        </p:tav>
                                      </p:tavLst>
                                    </p:anim>
                                  </p:childTnLst>
                                </p:cTn>
                              </p:par>
                            </p:childTnLst>
                          </p:cTn>
                        </p:par>
                        <p:par>
                          <p:cTn id="31" fill="hold">
                            <p:stCondLst>
                              <p:cond delay="8500"/>
                            </p:stCondLst>
                            <p:childTnLst>
                              <p:par>
                                <p:cTn id="32" presetID="9" presetClass="entr" presetSubtype="0" fill="hold" grpId="0" nodeType="afterEffect">
                                  <p:stCondLst>
                                    <p:cond delay="1000"/>
                                  </p:stCondLst>
                                  <p:childTnLst>
                                    <p:set>
                                      <p:cBhvr>
                                        <p:cTn id="33" dur="1" fill="hold">
                                          <p:stCondLst>
                                            <p:cond delay="0"/>
                                          </p:stCondLst>
                                        </p:cTn>
                                        <p:tgtEl>
                                          <p:spTgt spid="13319"/>
                                        </p:tgtEl>
                                        <p:attrNameLst>
                                          <p:attrName>style.visibility</p:attrName>
                                        </p:attrNameLst>
                                      </p:cBhvr>
                                      <p:to>
                                        <p:strVal val="visible"/>
                                      </p:to>
                                    </p:set>
                                    <p:animEffect transition="in" filter="dissolve">
                                      <p:cBhvr>
                                        <p:cTn id="34" dur="500"/>
                                        <p:tgtEl>
                                          <p:spTgt spid="13319"/>
                                        </p:tgtEl>
                                      </p:cBhvr>
                                    </p:animEffect>
                                  </p:childTnLst>
                                </p:cTn>
                              </p:par>
                            </p:childTnLst>
                          </p:cTn>
                        </p:par>
                        <p:par>
                          <p:cTn id="35" fill="hold">
                            <p:stCondLst>
                              <p:cond delay="10000"/>
                            </p:stCondLst>
                            <p:childTnLst>
                              <p:par>
                                <p:cTn id="36" presetID="16" presetClass="entr" presetSubtype="26" fill="hold" grpId="0" nodeType="afterEffect">
                                  <p:stCondLst>
                                    <p:cond delay="1000"/>
                                  </p:stCondLst>
                                  <p:childTnLst>
                                    <p:set>
                                      <p:cBhvr>
                                        <p:cTn id="37" dur="1" fill="hold">
                                          <p:stCondLst>
                                            <p:cond delay="0"/>
                                          </p:stCondLst>
                                        </p:cTn>
                                        <p:tgtEl>
                                          <p:spTgt spid="13320"/>
                                        </p:tgtEl>
                                        <p:attrNameLst>
                                          <p:attrName>style.visibility</p:attrName>
                                        </p:attrNameLst>
                                      </p:cBhvr>
                                      <p:to>
                                        <p:strVal val="visible"/>
                                      </p:to>
                                    </p:set>
                                    <p:animEffect transition="in" filter="barn(inHorizontal)">
                                      <p:cBhvr>
                                        <p:cTn id="38" dur="500"/>
                                        <p:tgtEl>
                                          <p:spTgt spid="13320"/>
                                        </p:tgtEl>
                                      </p:cBhvr>
                                    </p:animEffect>
                                  </p:childTnLst>
                                </p:cTn>
                              </p:par>
                            </p:childTnLst>
                          </p:cTn>
                        </p:par>
                        <p:par>
                          <p:cTn id="39" fill="hold">
                            <p:stCondLst>
                              <p:cond delay="11500"/>
                            </p:stCondLst>
                            <p:childTnLst>
                              <p:par>
                                <p:cTn id="40" presetID="5" presetClass="entr" presetSubtype="10" fill="hold" grpId="0" nodeType="afterEffect">
                                  <p:stCondLst>
                                    <p:cond delay="1000"/>
                                  </p:stCondLst>
                                  <p:childTnLst>
                                    <p:set>
                                      <p:cBhvr>
                                        <p:cTn id="41" dur="1" fill="hold">
                                          <p:stCondLst>
                                            <p:cond delay="0"/>
                                          </p:stCondLst>
                                        </p:cTn>
                                        <p:tgtEl>
                                          <p:spTgt spid="13321"/>
                                        </p:tgtEl>
                                        <p:attrNameLst>
                                          <p:attrName>style.visibility</p:attrName>
                                        </p:attrNameLst>
                                      </p:cBhvr>
                                      <p:to>
                                        <p:strVal val="visible"/>
                                      </p:to>
                                    </p:set>
                                    <p:animEffect transition="in" filter="checkerboard(across)">
                                      <p:cBhvr>
                                        <p:cTn id="42" dur="500"/>
                                        <p:tgtEl>
                                          <p:spTgt spid="13321"/>
                                        </p:tgtEl>
                                      </p:cBhvr>
                                    </p:animEffect>
                                  </p:childTnLst>
                                </p:cTn>
                              </p:par>
                            </p:childTnLst>
                          </p:cTn>
                        </p:par>
                        <p:par>
                          <p:cTn id="43" fill="hold">
                            <p:stCondLst>
                              <p:cond delay="13000"/>
                            </p:stCondLst>
                            <p:childTnLst>
                              <p:par>
                                <p:cTn id="44" presetID="15" presetClass="entr" presetSubtype="0" fill="hold" grpId="0" nodeType="afterEffect">
                                  <p:stCondLst>
                                    <p:cond delay="1000"/>
                                  </p:stCondLst>
                                  <p:childTnLst>
                                    <p:set>
                                      <p:cBhvr>
                                        <p:cTn id="45" dur="1" fill="hold">
                                          <p:stCondLst>
                                            <p:cond delay="0"/>
                                          </p:stCondLst>
                                        </p:cTn>
                                        <p:tgtEl>
                                          <p:spTgt spid="13322"/>
                                        </p:tgtEl>
                                        <p:attrNameLst>
                                          <p:attrName>style.visibility</p:attrName>
                                        </p:attrNameLst>
                                      </p:cBhvr>
                                      <p:to>
                                        <p:strVal val="visible"/>
                                      </p:to>
                                    </p:set>
                                    <p:anim calcmode="lin" valueType="num">
                                      <p:cBhvr>
                                        <p:cTn id="46" dur="1000" fill="hold"/>
                                        <p:tgtEl>
                                          <p:spTgt spid="13322"/>
                                        </p:tgtEl>
                                        <p:attrNameLst>
                                          <p:attrName>ppt_w</p:attrName>
                                        </p:attrNameLst>
                                      </p:cBhvr>
                                      <p:tavLst>
                                        <p:tav tm="0">
                                          <p:val>
                                            <p:fltVal val="0"/>
                                          </p:val>
                                        </p:tav>
                                        <p:tav tm="100000">
                                          <p:val>
                                            <p:strVal val="#ppt_w"/>
                                          </p:val>
                                        </p:tav>
                                      </p:tavLst>
                                    </p:anim>
                                    <p:anim calcmode="lin" valueType="num">
                                      <p:cBhvr>
                                        <p:cTn id="47" dur="1000" fill="hold"/>
                                        <p:tgtEl>
                                          <p:spTgt spid="13322"/>
                                        </p:tgtEl>
                                        <p:attrNameLst>
                                          <p:attrName>ppt_h</p:attrName>
                                        </p:attrNameLst>
                                      </p:cBhvr>
                                      <p:tavLst>
                                        <p:tav tm="0">
                                          <p:val>
                                            <p:fltVal val="0"/>
                                          </p:val>
                                        </p:tav>
                                        <p:tav tm="100000">
                                          <p:val>
                                            <p:strVal val="#ppt_h"/>
                                          </p:val>
                                        </p:tav>
                                      </p:tavLst>
                                    </p:anim>
                                    <p:anim calcmode="lin" valueType="num">
                                      <p:cBhvr>
                                        <p:cTn id="48"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5000"/>
                            </p:stCondLst>
                            <p:childTnLst>
                              <p:par>
                                <p:cTn id="51" presetID="15" presetClass="entr" presetSubtype="0" fill="hold" grpId="0" nodeType="afterEffect">
                                  <p:stCondLst>
                                    <p:cond delay="1000"/>
                                  </p:stCondLst>
                                  <p:childTnLst>
                                    <p:set>
                                      <p:cBhvr>
                                        <p:cTn id="52" dur="1" fill="hold">
                                          <p:stCondLst>
                                            <p:cond delay="0"/>
                                          </p:stCondLst>
                                        </p:cTn>
                                        <p:tgtEl>
                                          <p:spTgt spid="13323"/>
                                        </p:tgtEl>
                                        <p:attrNameLst>
                                          <p:attrName>style.visibility</p:attrName>
                                        </p:attrNameLst>
                                      </p:cBhvr>
                                      <p:to>
                                        <p:strVal val="visible"/>
                                      </p:to>
                                    </p:set>
                                    <p:anim calcmode="lin" valueType="num">
                                      <p:cBhvr>
                                        <p:cTn id="53" dur="1000" fill="hold"/>
                                        <p:tgtEl>
                                          <p:spTgt spid="13323"/>
                                        </p:tgtEl>
                                        <p:attrNameLst>
                                          <p:attrName>ppt_w</p:attrName>
                                        </p:attrNameLst>
                                      </p:cBhvr>
                                      <p:tavLst>
                                        <p:tav tm="0">
                                          <p:val>
                                            <p:fltVal val="0"/>
                                          </p:val>
                                        </p:tav>
                                        <p:tav tm="100000">
                                          <p:val>
                                            <p:strVal val="#ppt_w"/>
                                          </p:val>
                                        </p:tav>
                                      </p:tavLst>
                                    </p:anim>
                                    <p:anim calcmode="lin" valueType="num">
                                      <p:cBhvr>
                                        <p:cTn id="54" dur="1000" fill="hold"/>
                                        <p:tgtEl>
                                          <p:spTgt spid="13323"/>
                                        </p:tgtEl>
                                        <p:attrNameLst>
                                          <p:attrName>ppt_h</p:attrName>
                                        </p:attrNameLst>
                                      </p:cBhvr>
                                      <p:tavLst>
                                        <p:tav tm="0">
                                          <p:val>
                                            <p:fltVal val="0"/>
                                          </p:val>
                                        </p:tav>
                                        <p:tav tm="100000">
                                          <p:val>
                                            <p:strVal val="#ppt_h"/>
                                          </p:val>
                                        </p:tav>
                                      </p:tavLst>
                                    </p:anim>
                                    <p:anim calcmode="lin" valueType="num">
                                      <p:cBhvr>
                                        <p:cTn id="55" dur="1000" fill="hold"/>
                                        <p:tgtEl>
                                          <p:spTgt spid="13323"/>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3323"/>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7000"/>
                            </p:stCondLst>
                            <p:childTnLst>
                              <p:par>
                                <p:cTn id="58" presetID="15" presetClass="entr" presetSubtype="0" fill="hold" grpId="0" nodeType="afterEffect">
                                  <p:stCondLst>
                                    <p:cond delay="2000"/>
                                  </p:stCondLst>
                                  <p:childTnLst>
                                    <p:set>
                                      <p:cBhvr>
                                        <p:cTn id="59" dur="1" fill="hold">
                                          <p:stCondLst>
                                            <p:cond delay="0"/>
                                          </p:stCondLst>
                                        </p:cTn>
                                        <p:tgtEl>
                                          <p:spTgt spid="13324"/>
                                        </p:tgtEl>
                                        <p:attrNameLst>
                                          <p:attrName>style.visibility</p:attrName>
                                        </p:attrNameLst>
                                      </p:cBhvr>
                                      <p:to>
                                        <p:strVal val="visible"/>
                                      </p:to>
                                    </p:set>
                                    <p:anim calcmode="lin" valueType="num">
                                      <p:cBhvr>
                                        <p:cTn id="60" dur="1000" fill="hold"/>
                                        <p:tgtEl>
                                          <p:spTgt spid="13324"/>
                                        </p:tgtEl>
                                        <p:attrNameLst>
                                          <p:attrName>ppt_w</p:attrName>
                                        </p:attrNameLst>
                                      </p:cBhvr>
                                      <p:tavLst>
                                        <p:tav tm="0">
                                          <p:val>
                                            <p:fltVal val="0"/>
                                          </p:val>
                                        </p:tav>
                                        <p:tav tm="100000">
                                          <p:val>
                                            <p:strVal val="#ppt_w"/>
                                          </p:val>
                                        </p:tav>
                                      </p:tavLst>
                                    </p:anim>
                                    <p:anim calcmode="lin" valueType="num">
                                      <p:cBhvr>
                                        <p:cTn id="61" dur="1000" fill="hold"/>
                                        <p:tgtEl>
                                          <p:spTgt spid="13324"/>
                                        </p:tgtEl>
                                        <p:attrNameLst>
                                          <p:attrName>ppt_h</p:attrName>
                                        </p:attrNameLst>
                                      </p:cBhvr>
                                      <p:tavLst>
                                        <p:tav tm="0">
                                          <p:val>
                                            <p:fltVal val="0"/>
                                          </p:val>
                                        </p:tav>
                                        <p:tav tm="100000">
                                          <p:val>
                                            <p:strVal val="#ppt_h"/>
                                          </p:val>
                                        </p:tav>
                                      </p:tavLst>
                                    </p:anim>
                                    <p:anim calcmode="lin" valueType="num">
                                      <p:cBhvr>
                                        <p:cTn id="62" dur="1000" fill="hold"/>
                                        <p:tgtEl>
                                          <p:spTgt spid="1332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3324"/>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20000"/>
                            </p:stCondLst>
                            <p:childTnLst>
                              <p:par>
                                <p:cTn id="65" presetID="2" presetClass="entr" presetSubtype="8" fill="hold" grpId="0" nodeType="afterEffect">
                                  <p:stCondLst>
                                    <p:cond delay="1000"/>
                                  </p:stCondLst>
                                  <p:childTnLst>
                                    <p:set>
                                      <p:cBhvr>
                                        <p:cTn id="66" dur="1" fill="hold">
                                          <p:stCondLst>
                                            <p:cond delay="0"/>
                                          </p:stCondLst>
                                        </p:cTn>
                                        <p:tgtEl>
                                          <p:spTgt spid="13327"/>
                                        </p:tgtEl>
                                        <p:attrNameLst>
                                          <p:attrName>style.visibility</p:attrName>
                                        </p:attrNameLst>
                                      </p:cBhvr>
                                      <p:to>
                                        <p:strVal val="visible"/>
                                      </p:to>
                                    </p:set>
                                    <p:anim calcmode="lin" valueType="num">
                                      <p:cBhvr additive="base">
                                        <p:cTn id="67" dur="500" fill="hold"/>
                                        <p:tgtEl>
                                          <p:spTgt spid="13327"/>
                                        </p:tgtEl>
                                        <p:attrNameLst>
                                          <p:attrName>ppt_x</p:attrName>
                                        </p:attrNameLst>
                                      </p:cBhvr>
                                      <p:tavLst>
                                        <p:tav tm="0">
                                          <p:val>
                                            <p:strVal val="0-#ppt_w/2"/>
                                          </p:val>
                                        </p:tav>
                                        <p:tav tm="100000">
                                          <p:val>
                                            <p:strVal val="#ppt_x"/>
                                          </p:val>
                                        </p:tav>
                                      </p:tavLst>
                                    </p:anim>
                                    <p:anim calcmode="lin" valueType="num">
                                      <p:cBhvr additive="base">
                                        <p:cTn id="68" dur="500" fill="hold"/>
                                        <p:tgtEl>
                                          <p:spTgt spid="13327"/>
                                        </p:tgtEl>
                                        <p:attrNameLst>
                                          <p:attrName>ppt_y</p:attrName>
                                        </p:attrNameLst>
                                      </p:cBhvr>
                                      <p:tavLst>
                                        <p:tav tm="0">
                                          <p:val>
                                            <p:strVal val="#ppt_y"/>
                                          </p:val>
                                        </p:tav>
                                        <p:tav tm="100000">
                                          <p:val>
                                            <p:strVal val="#ppt_y"/>
                                          </p:val>
                                        </p:tav>
                                      </p:tavLst>
                                    </p:anim>
                                  </p:childTnLst>
                                </p:cTn>
                              </p:par>
                            </p:childTnLst>
                          </p:cTn>
                        </p:par>
                        <p:par>
                          <p:cTn id="69" fill="hold">
                            <p:stCondLst>
                              <p:cond delay="21500"/>
                            </p:stCondLst>
                            <p:childTnLst>
                              <p:par>
                                <p:cTn id="70" presetID="2" presetClass="entr" presetSubtype="8" fill="hold" grpId="0" nodeType="afterEffect">
                                  <p:stCondLst>
                                    <p:cond delay="1000"/>
                                  </p:stCondLst>
                                  <p:childTnLst>
                                    <p:set>
                                      <p:cBhvr>
                                        <p:cTn id="71" dur="1" fill="hold">
                                          <p:stCondLst>
                                            <p:cond delay="0"/>
                                          </p:stCondLst>
                                        </p:cTn>
                                        <p:tgtEl>
                                          <p:spTgt spid="13328"/>
                                        </p:tgtEl>
                                        <p:attrNameLst>
                                          <p:attrName>style.visibility</p:attrName>
                                        </p:attrNameLst>
                                      </p:cBhvr>
                                      <p:to>
                                        <p:strVal val="visible"/>
                                      </p:to>
                                    </p:set>
                                    <p:anim calcmode="lin" valueType="num">
                                      <p:cBhvr additive="base">
                                        <p:cTn id="72" dur="500" fill="hold"/>
                                        <p:tgtEl>
                                          <p:spTgt spid="13328"/>
                                        </p:tgtEl>
                                        <p:attrNameLst>
                                          <p:attrName>ppt_x</p:attrName>
                                        </p:attrNameLst>
                                      </p:cBhvr>
                                      <p:tavLst>
                                        <p:tav tm="0">
                                          <p:val>
                                            <p:strVal val="0-#ppt_w/2"/>
                                          </p:val>
                                        </p:tav>
                                        <p:tav tm="100000">
                                          <p:val>
                                            <p:strVal val="#ppt_x"/>
                                          </p:val>
                                        </p:tav>
                                      </p:tavLst>
                                    </p:anim>
                                    <p:anim calcmode="lin" valueType="num">
                                      <p:cBhvr additive="base">
                                        <p:cTn id="73" dur="500" fill="hold"/>
                                        <p:tgtEl>
                                          <p:spTgt spid="13328"/>
                                        </p:tgtEl>
                                        <p:attrNameLst>
                                          <p:attrName>ppt_y</p:attrName>
                                        </p:attrNameLst>
                                      </p:cBhvr>
                                      <p:tavLst>
                                        <p:tav tm="0">
                                          <p:val>
                                            <p:strVal val="#ppt_y"/>
                                          </p:val>
                                        </p:tav>
                                        <p:tav tm="100000">
                                          <p:val>
                                            <p:strVal val="#ppt_y"/>
                                          </p:val>
                                        </p:tav>
                                      </p:tavLst>
                                    </p:anim>
                                  </p:childTnLst>
                                </p:cTn>
                              </p:par>
                            </p:childTnLst>
                          </p:cTn>
                        </p:par>
                        <p:par>
                          <p:cTn id="74" fill="hold">
                            <p:stCondLst>
                              <p:cond delay="23000"/>
                            </p:stCondLst>
                            <p:childTnLst>
                              <p:par>
                                <p:cTn id="75" presetID="2" presetClass="entr" presetSubtype="8" fill="hold" grpId="0" nodeType="afterEffect">
                                  <p:stCondLst>
                                    <p:cond delay="1000"/>
                                  </p:stCondLst>
                                  <p:childTnLst>
                                    <p:set>
                                      <p:cBhvr>
                                        <p:cTn id="76" dur="1" fill="hold">
                                          <p:stCondLst>
                                            <p:cond delay="0"/>
                                          </p:stCondLst>
                                        </p:cTn>
                                        <p:tgtEl>
                                          <p:spTgt spid="13329"/>
                                        </p:tgtEl>
                                        <p:attrNameLst>
                                          <p:attrName>style.visibility</p:attrName>
                                        </p:attrNameLst>
                                      </p:cBhvr>
                                      <p:to>
                                        <p:strVal val="visible"/>
                                      </p:to>
                                    </p:set>
                                    <p:anim calcmode="lin" valueType="num">
                                      <p:cBhvr additive="base">
                                        <p:cTn id="77" dur="500" fill="hold"/>
                                        <p:tgtEl>
                                          <p:spTgt spid="13329"/>
                                        </p:tgtEl>
                                        <p:attrNameLst>
                                          <p:attrName>ppt_x</p:attrName>
                                        </p:attrNameLst>
                                      </p:cBhvr>
                                      <p:tavLst>
                                        <p:tav tm="0">
                                          <p:val>
                                            <p:strVal val="0-#ppt_w/2"/>
                                          </p:val>
                                        </p:tav>
                                        <p:tav tm="100000">
                                          <p:val>
                                            <p:strVal val="#ppt_x"/>
                                          </p:val>
                                        </p:tav>
                                      </p:tavLst>
                                    </p:anim>
                                    <p:anim calcmode="lin" valueType="num">
                                      <p:cBhvr additive="base">
                                        <p:cTn id="78"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utoUpdateAnimBg="0"/>
      <p:bldP spid="13316" grpId="0" autoUpdateAnimBg="0"/>
      <p:bldP spid="13317" grpId="0" autoUpdateAnimBg="0"/>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7" grpId="0" autoUpdateAnimBg="0"/>
      <p:bldP spid="13328" grpId="0" autoUpdateAnimBg="0"/>
      <p:bldP spid="133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381000"/>
            <a:ext cx="7772400" cy="1143000"/>
          </a:xfrm>
          <a:noFill/>
          <a:ln/>
          <a:effectLst>
            <a:outerShdw dist="13470" dir="2700000" algn="ctr" rotWithShape="0">
              <a:schemeClr val="bg2"/>
            </a:outerShdw>
          </a:effectLst>
        </p:spPr>
        <p:txBody>
          <a:bodyPr lIns="92075" tIns="46038" rIns="92075" bIns="46038"/>
          <a:lstStyle/>
          <a:p>
            <a:r>
              <a:rPr lang="en-AU" b="1" i="1" dirty="0">
                <a:latin typeface="Garamond" pitchFamily="18" charset="0"/>
              </a:rPr>
              <a:t>The “Partnership”</a:t>
            </a:r>
          </a:p>
        </p:txBody>
      </p:sp>
      <p:sp>
        <p:nvSpPr>
          <p:cNvPr id="15363" name="Rectangle 3"/>
          <p:cNvSpPr>
            <a:spLocks noGrp="1" noChangeArrowheads="1"/>
          </p:cNvSpPr>
          <p:nvPr>
            <p:ph type="body" idx="1"/>
          </p:nvPr>
        </p:nvSpPr>
        <p:spPr>
          <a:xfrm>
            <a:off x="609600" y="1905000"/>
            <a:ext cx="7772400" cy="4800600"/>
          </a:xfrm>
          <a:noFill/>
          <a:ln/>
        </p:spPr>
        <p:txBody>
          <a:bodyPr lIns="92075" tIns="46038" rIns="92075" bIns="46038"/>
          <a:lstStyle/>
          <a:p>
            <a:pPr algn="ctr">
              <a:lnSpc>
                <a:spcPct val="80000"/>
              </a:lnSpc>
              <a:buFont typeface="Wingdings" pitchFamily="2" charset="2"/>
              <a:buNone/>
            </a:pPr>
            <a:r>
              <a:rPr lang="en-AU" sz="3300" b="1" dirty="0">
                <a:latin typeface="Garamond" pitchFamily="18" charset="0"/>
              </a:rPr>
              <a:t>Animal Carer and the Biomedical Researcher</a:t>
            </a:r>
          </a:p>
          <a:p>
            <a:pPr algn="ctr">
              <a:lnSpc>
                <a:spcPct val="80000"/>
              </a:lnSpc>
              <a:buFont typeface="Wingdings" pitchFamily="2" charset="2"/>
              <a:buNone/>
            </a:pPr>
            <a:endParaRPr lang="en-AU" sz="1600" dirty="0">
              <a:latin typeface="Garamond" pitchFamily="18" charset="0"/>
            </a:endParaRPr>
          </a:p>
          <a:p>
            <a:pPr>
              <a:lnSpc>
                <a:spcPct val="80000"/>
              </a:lnSpc>
              <a:buFont typeface="Wingdings" pitchFamily="2" charset="2"/>
              <a:buNone/>
            </a:pPr>
            <a:r>
              <a:rPr lang="en-AU" sz="2700" dirty="0">
                <a:latin typeface="Garamond" pitchFamily="18" charset="0"/>
              </a:rPr>
              <a:t>	</a:t>
            </a:r>
            <a:r>
              <a:rPr lang="en-AU" sz="2700" u="sng" dirty="0">
                <a:latin typeface="Garamond" pitchFamily="18" charset="0"/>
              </a:rPr>
              <a:t>Priorities			AC		</a:t>
            </a:r>
            <a:r>
              <a:rPr lang="en-AU" sz="2700" u="sng" dirty="0" err="1">
                <a:latin typeface="Garamond" pitchFamily="18" charset="0"/>
              </a:rPr>
              <a:t>BmR</a:t>
            </a:r>
            <a:endParaRPr lang="en-AU" sz="2700" u="sng">
              <a:latin typeface="Garamond" pitchFamily="18" charset="0"/>
            </a:endParaRPr>
          </a:p>
          <a:p>
            <a:pPr>
              <a:lnSpc>
                <a:spcPct val="80000"/>
              </a:lnSpc>
              <a:buFont typeface="Wingdings" pitchFamily="2" charset="2"/>
              <a:buNone/>
            </a:pPr>
            <a:r>
              <a:rPr lang="en-AU" sz="2700">
                <a:latin typeface="Garamond" pitchFamily="18" charset="0"/>
              </a:rPr>
              <a:t>Animal Welfare		</a:t>
            </a:r>
            <a:r>
              <a:rPr lang="en-AU" sz="2700">
                <a:latin typeface="Garamond" pitchFamily="18" charset="0"/>
                <a:sym typeface="Wingdings 2" pitchFamily="18" charset="2"/>
              </a:rPr>
              <a:t>		 </a:t>
            </a:r>
          </a:p>
          <a:p>
            <a:pPr>
              <a:lnSpc>
                <a:spcPct val="80000"/>
              </a:lnSpc>
              <a:buFont typeface="Wingdings" pitchFamily="2" charset="2"/>
              <a:buNone/>
            </a:pPr>
            <a:r>
              <a:rPr lang="en-AU" sz="2700">
                <a:latin typeface="Garamond" pitchFamily="18" charset="0"/>
                <a:sym typeface="Wingdings 2" pitchFamily="18" charset="2"/>
              </a:rPr>
              <a:t>Research Integrity		 		 </a:t>
            </a:r>
          </a:p>
          <a:p>
            <a:pPr>
              <a:lnSpc>
                <a:spcPct val="80000"/>
              </a:lnSpc>
              <a:buFont typeface="Wingdings" pitchFamily="2" charset="2"/>
              <a:buNone/>
            </a:pPr>
            <a:r>
              <a:rPr lang="en-AU" sz="2700">
                <a:latin typeface="Garamond" pitchFamily="18" charset="0"/>
                <a:sym typeface="Wingdings 2" pitchFamily="18" charset="2"/>
              </a:rPr>
              <a:t>Customer Service		 		 </a:t>
            </a:r>
          </a:p>
          <a:p>
            <a:pPr>
              <a:lnSpc>
                <a:spcPct val="80000"/>
              </a:lnSpc>
              <a:buFont typeface="Wingdings" pitchFamily="2" charset="2"/>
              <a:buNone/>
            </a:pPr>
            <a:r>
              <a:rPr lang="en-AU" sz="2700">
                <a:latin typeface="Garamond" pitchFamily="18" charset="0"/>
                <a:sym typeface="Wingdings 2" pitchFamily="18" charset="2"/>
              </a:rPr>
              <a:t>Effective Communication	 		 </a:t>
            </a:r>
          </a:p>
          <a:p>
            <a:pPr>
              <a:lnSpc>
                <a:spcPct val="80000"/>
              </a:lnSpc>
              <a:buFont typeface="Wingdings" pitchFamily="2" charset="2"/>
              <a:buNone/>
            </a:pPr>
            <a:endParaRPr lang="en-AU" sz="2700">
              <a:latin typeface="Garamond" pitchFamily="18" charset="0"/>
              <a:sym typeface="Wingdings 2" pitchFamily="18" charset="2"/>
            </a:endParaRPr>
          </a:p>
          <a:p>
            <a:pPr>
              <a:lnSpc>
                <a:spcPct val="80000"/>
              </a:lnSpc>
              <a:buFont typeface="Wingdings" pitchFamily="2" charset="2"/>
              <a:buNone/>
            </a:pPr>
            <a:r>
              <a:rPr lang="en-AU" sz="2700">
                <a:latin typeface="Garamond" pitchFamily="18" charset="0"/>
                <a:sym typeface="Wingdings 2" pitchFamily="18" charset="2"/>
              </a:rPr>
              <a:t>The complexity of the environment in which we work can distort our perspectives at a given point in time BUT our objectives should always be the same!!</a:t>
            </a:r>
          </a:p>
          <a:p>
            <a:pPr>
              <a:lnSpc>
                <a:spcPct val="80000"/>
              </a:lnSpc>
              <a:buFont typeface="Wingdings" pitchFamily="2" charset="2"/>
              <a:buNone/>
            </a:pPr>
            <a:endParaRPr lang="en-AU" sz="2700">
              <a:latin typeface="Garamond" pitchFamily="18" charset="0"/>
              <a:sym typeface="Wingdings 2" pitchFamily="18" charset="2"/>
            </a:endParaRPr>
          </a:p>
          <a:p>
            <a:pPr>
              <a:lnSpc>
                <a:spcPct val="80000"/>
              </a:lnSpc>
              <a:buFont typeface="Wingdings" pitchFamily="2" charset="2"/>
              <a:buNone/>
            </a:pPr>
            <a:endParaRPr lang="en-AU" sz="2700">
              <a:latin typeface="Garamond" pitchFamily="18" charset="0"/>
              <a:sym typeface="Wingdings 2"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dissolve">
                                      <p:cBhvr>
                                        <p:cTn id="12"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dissolve">
                                      <p:cBhvr>
                                        <p:cTn id="17"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dissolve">
                                      <p:cBhvr>
                                        <p:cTn id="22"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dissolve">
                                      <p:cBhvr>
                                        <p:cTn id="27" dur="500"/>
                                        <p:tgtEl>
                                          <p:spTgt spid="15363">
                                            <p:txEl>
                                              <p:pRg st="5" end="5"/>
                                            </p:txEl>
                                          </p:spTgt>
                                        </p:tgtEl>
                                      </p:cBhvr>
                                    </p:animEffect>
                                  </p:childTnLst>
                                  <p:subTnLst>
                                    <p:animClr clrSpc="rgb" dir="cw">
                                      <p:cBhvr override="childStyle">
                                        <p:cTn dur="1" fill="hold" display="0" masterRel="nextClick" afterEffect="1"/>
                                        <p:tgtEl>
                                          <p:spTgt spid="15363">
                                            <p:txEl>
                                              <p:pRg st="5" end="5"/>
                                            </p:txEl>
                                          </p:spTgt>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Effect transition="in" filter="dissolve">
                                      <p:cBhvr>
                                        <p:cTn id="32" dur="500"/>
                                        <p:tgtEl>
                                          <p:spTgt spid="15363">
                                            <p:txEl>
                                              <p:pRg st="6" end="6"/>
                                            </p:txEl>
                                          </p:spTgt>
                                        </p:tgtEl>
                                      </p:cBhvr>
                                    </p:animEffect>
                                  </p:childTnLst>
                                  <p:subTnLst>
                                    <p:animClr clrSpc="rgb" dir="cw">
                                      <p:cBhvr override="childStyle">
                                        <p:cTn dur="1" fill="hold" display="0" masterRel="nextClick" afterEffect="1"/>
                                        <p:tgtEl>
                                          <p:spTgt spid="15363">
                                            <p:txEl>
                                              <p:pRg st="6" end="6"/>
                                            </p:txEl>
                                          </p:spTgt>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Effect transition="in" filter="dissolve">
                                      <p:cBhvr>
                                        <p:cTn id="37" dur="500"/>
                                        <p:tgtEl>
                                          <p:spTgt spid="15363">
                                            <p:txEl>
                                              <p:pRg st="8" end="8"/>
                                            </p:txEl>
                                          </p:spTgt>
                                        </p:tgtEl>
                                      </p:cBhvr>
                                    </p:animEffect>
                                  </p:childTnLst>
                                  <p:subTnLst>
                                    <p:animClr clrSpc="rgb" dir="cw">
                                      <p:cBhvr override="childStyle">
                                        <p:cTn dur="1" fill="hold" display="0" masterRel="nextClick" afterEffect="1"/>
                                        <p:tgtEl>
                                          <p:spTgt spid="15363">
                                            <p:txEl>
                                              <p:pRg st="8" end="8"/>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74638"/>
            <a:ext cx="8229600" cy="296862"/>
          </a:xfrm>
        </p:spPr>
        <p:txBody>
          <a:bodyPr/>
          <a:lstStyle/>
          <a:p>
            <a:r>
              <a:rPr lang="en-AU" sz="1800" dirty="0"/>
              <a:t>Laboratory Animal Services </a:t>
            </a:r>
            <a:r>
              <a:rPr lang="en-AU" sz="1800" dirty="0" smtClean="0"/>
              <a:t>2012 </a:t>
            </a:r>
            <a:r>
              <a:rPr lang="en-AU" sz="1800" dirty="0"/>
              <a:t>Organisational Structure</a:t>
            </a:r>
          </a:p>
        </p:txBody>
      </p:sp>
      <p:cxnSp>
        <p:nvCxnSpPr>
          <p:cNvPr id="2092" name="_s2092"/>
          <p:cNvCxnSpPr>
            <a:cxnSpLocks noChangeShapeType="1"/>
            <a:stCxn id="43" idx="1"/>
            <a:endCxn id="29" idx="2"/>
          </p:cNvCxnSpPr>
          <p:nvPr/>
        </p:nvCxnSpPr>
        <p:spPr bwMode="auto">
          <a:xfrm rot="10800000">
            <a:off x="1596005" y="2484510"/>
            <a:ext cx="221902" cy="3575021"/>
          </a:xfrm>
          <a:prstGeom prst="bentConnector2">
            <a:avLst/>
          </a:prstGeom>
          <a:noFill/>
          <a:ln w="28575">
            <a:solidFill>
              <a:schemeClr val="tx1"/>
            </a:solidFill>
            <a:miter lim="800000"/>
            <a:headEnd/>
            <a:tailEnd/>
          </a:ln>
        </p:spPr>
      </p:cxnSp>
      <p:cxnSp>
        <p:nvCxnSpPr>
          <p:cNvPr id="2090" name="_s2090"/>
          <p:cNvCxnSpPr>
            <a:cxnSpLocks noChangeShapeType="1"/>
            <a:stCxn id="42" idx="1"/>
            <a:endCxn id="29" idx="2"/>
          </p:cNvCxnSpPr>
          <p:nvPr/>
        </p:nvCxnSpPr>
        <p:spPr bwMode="auto">
          <a:xfrm rot="10800000">
            <a:off x="1596005" y="2484510"/>
            <a:ext cx="221902" cy="3040508"/>
          </a:xfrm>
          <a:prstGeom prst="bentConnector2">
            <a:avLst/>
          </a:prstGeom>
          <a:noFill/>
          <a:ln w="28575">
            <a:solidFill>
              <a:schemeClr val="tx1"/>
            </a:solidFill>
            <a:miter lim="800000"/>
            <a:headEnd/>
            <a:tailEnd/>
          </a:ln>
        </p:spPr>
      </p:cxnSp>
      <p:cxnSp>
        <p:nvCxnSpPr>
          <p:cNvPr id="2088" name="_s2088"/>
          <p:cNvCxnSpPr>
            <a:cxnSpLocks noChangeShapeType="1"/>
            <a:stCxn id="41" idx="1"/>
            <a:endCxn id="29" idx="2"/>
          </p:cNvCxnSpPr>
          <p:nvPr/>
        </p:nvCxnSpPr>
        <p:spPr bwMode="auto">
          <a:xfrm rot="10800000">
            <a:off x="1596005" y="2484510"/>
            <a:ext cx="221902" cy="2503509"/>
          </a:xfrm>
          <a:prstGeom prst="bentConnector2">
            <a:avLst/>
          </a:prstGeom>
          <a:noFill/>
          <a:ln w="28575">
            <a:solidFill>
              <a:schemeClr val="tx1"/>
            </a:solidFill>
            <a:miter lim="800000"/>
            <a:headEnd/>
            <a:tailEnd/>
          </a:ln>
        </p:spPr>
      </p:cxnSp>
      <p:cxnSp>
        <p:nvCxnSpPr>
          <p:cNvPr id="2086" name="_s2086"/>
          <p:cNvCxnSpPr>
            <a:cxnSpLocks noChangeShapeType="1"/>
            <a:endCxn id="39" idx="2"/>
          </p:cNvCxnSpPr>
          <p:nvPr/>
        </p:nvCxnSpPr>
        <p:spPr bwMode="auto">
          <a:xfrm rot="5400000" flipH="1" flipV="1">
            <a:off x="4534354" y="3751394"/>
            <a:ext cx="363324" cy="1588"/>
          </a:xfrm>
          <a:prstGeom prst="bentConnector3">
            <a:avLst>
              <a:gd name="adj1" fmla="val 50000"/>
            </a:avLst>
          </a:prstGeom>
          <a:noFill/>
          <a:ln w="28575">
            <a:solidFill>
              <a:schemeClr val="tx1"/>
            </a:solidFill>
            <a:miter lim="800000"/>
            <a:headEnd/>
            <a:tailEnd/>
          </a:ln>
        </p:spPr>
      </p:cxnSp>
      <p:cxnSp>
        <p:nvCxnSpPr>
          <p:cNvPr id="2084" name="_s2084"/>
          <p:cNvCxnSpPr>
            <a:cxnSpLocks noChangeShapeType="1"/>
          </p:cNvCxnSpPr>
          <p:nvPr/>
        </p:nvCxnSpPr>
        <p:spPr bwMode="auto">
          <a:xfrm rot="5400000" flipH="1" flipV="1">
            <a:off x="3636692" y="2564906"/>
            <a:ext cx="1295348" cy="793"/>
          </a:xfrm>
          <a:prstGeom prst="bentConnector3">
            <a:avLst>
              <a:gd name="adj1" fmla="val 50000"/>
            </a:avLst>
          </a:prstGeom>
          <a:noFill/>
          <a:ln w="28575">
            <a:solidFill>
              <a:schemeClr val="tx1"/>
            </a:solidFill>
            <a:miter lim="800000"/>
            <a:headEnd/>
            <a:tailEnd/>
          </a:ln>
        </p:spPr>
      </p:cxnSp>
      <p:cxnSp>
        <p:nvCxnSpPr>
          <p:cNvPr id="2082" name="_s2082"/>
          <p:cNvCxnSpPr>
            <a:cxnSpLocks noChangeShapeType="1"/>
            <a:stCxn id="38" idx="1"/>
            <a:endCxn id="30" idx="2"/>
          </p:cNvCxnSpPr>
          <p:nvPr/>
        </p:nvCxnSpPr>
        <p:spPr bwMode="auto">
          <a:xfrm rot="10800000" flipH="1">
            <a:off x="6928314" y="2417604"/>
            <a:ext cx="969801" cy="2034038"/>
          </a:xfrm>
          <a:prstGeom prst="bentConnector4">
            <a:avLst>
              <a:gd name="adj1" fmla="val -22738"/>
              <a:gd name="adj2" fmla="val 108490"/>
            </a:avLst>
          </a:prstGeom>
          <a:noFill/>
          <a:ln w="28575">
            <a:solidFill>
              <a:schemeClr val="tx1"/>
            </a:solidFill>
            <a:miter lim="800000"/>
            <a:headEnd/>
            <a:tailEnd/>
          </a:ln>
        </p:spPr>
      </p:cxnSp>
      <p:cxnSp>
        <p:nvCxnSpPr>
          <p:cNvPr id="2074" name="_s2074"/>
          <p:cNvCxnSpPr>
            <a:cxnSpLocks noChangeShapeType="1"/>
            <a:stCxn id="34" idx="1"/>
            <a:endCxn id="29" idx="2"/>
          </p:cNvCxnSpPr>
          <p:nvPr/>
        </p:nvCxnSpPr>
        <p:spPr bwMode="auto">
          <a:xfrm rot="10800000">
            <a:off x="1596005" y="2484510"/>
            <a:ext cx="221902" cy="1968996"/>
          </a:xfrm>
          <a:prstGeom prst="bentConnector2">
            <a:avLst/>
          </a:prstGeom>
          <a:noFill/>
          <a:ln w="28575">
            <a:solidFill>
              <a:schemeClr val="tx1"/>
            </a:solidFill>
            <a:miter lim="800000"/>
            <a:headEnd/>
            <a:tailEnd/>
          </a:ln>
        </p:spPr>
      </p:cxnSp>
      <p:cxnSp>
        <p:nvCxnSpPr>
          <p:cNvPr id="2072" name="_s2072"/>
          <p:cNvCxnSpPr>
            <a:cxnSpLocks noChangeShapeType="1"/>
            <a:stCxn id="33" idx="1"/>
            <a:endCxn id="29" idx="2"/>
          </p:cNvCxnSpPr>
          <p:nvPr/>
        </p:nvCxnSpPr>
        <p:spPr bwMode="auto">
          <a:xfrm rot="10800000">
            <a:off x="1596005" y="2484510"/>
            <a:ext cx="221902" cy="1431997"/>
          </a:xfrm>
          <a:prstGeom prst="bentConnector2">
            <a:avLst/>
          </a:prstGeom>
          <a:noFill/>
          <a:ln w="28575">
            <a:solidFill>
              <a:schemeClr val="tx1"/>
            </a:solidFill>
            <a:miter lim="800000"/>
            <a:headEnd/>
            <a:tailEnd/>
          </a:ln>
        </p:spPr>
      </p:cxnSp>
      <p:cxnSp>
        <p:nvCxnSpPr>
          <p:cNvPr id="2070" name="_s2070"/>
          <p:cNvCxnSpPr>
            <a:cxnSpLocks noChangeShapeType="1"/>
          </p:cNvCxnSpPr>
          <p:nvPr/>
        </p:nvCxnSpPr>
        <p:spPr bwMode="auto">
          <a:xfrm rot="16200000" flipV="1">
            <a:off x="2545415" y="3439361"/>
            <a:ext cx="2924710" cy="167684"/>
          </a:xfrm>
          <a:prstGeom prst="bentConnector3">
            <a:avLst>
              <a:gd name="adj1" fmla="val 198"/>
            </a:avLst>
          </a:prstGeom>
          <a:noFill/>
          <a:ln w="28575">
            <a:solidFill>
              <a:schemeClr val="tx1"/>
            </a:solidFill>
            <a:miter lim="800000"/>
            <a:headEnd/>
            <a:tailEnd/>
          </a:ln>
        </p:spPr>
      </p:cxnSp>
      <p:cxnSp>
        <p:nvCxnSpPr>
          <p:cNvPr id="2068" name="_s2068"/>
          <p:cNvCxnSpPr>
            <a:cxnSpLocks noChangeShapeType="1"/>
            <a:stCxn id="31" idx="1"/>
            <a:endCxn id="29" idx="2"/>
          </p:cNvCxnSpPr>
          <p:nvPr/>
        </p:nvCxnSpPr>
        <p:spPr bwMode="auto">
          <a:xfrm rot="10800000">
            <a:off x="1596005" y="2484510"/>
            <a:ext cx="221902" cy="358000"/>
          </a:xfrm>
          <a:prstGeom prst="bentConnector2">
            <a:avLst/>
          </a:prstGeom>
          <a:noFill/>
          <a:ln w="28575">
            <a:solidFill>
              <a:schemeClr val="tx1"/>
            </a:solidFill>
            <a:miter lim="800000"/>
            <a:headEnd/>
            <a:tailEnd/>
          </a:ln>
        </p:spPr>
      </p:cxnSp>
      <p:cxnSp>
        <p:nvCxnSpPr>
          <p:cNvPr id="2066" name="_s2066"/>
          <p:cNvCxnSpPr>
            <a:cxnSpLocks noChangeShapeType="1"/>
            <a:stCxn id="30" idx="0"/>
            <a:endCxn id="27" idx="2"/>
          </p:cNvCxnSpPr>
          <p:nvPr/>
        </p:nvCxnSpPr>
        <p:spPr bwMode="auto">
          <a:xfrm rot="16200000" flipV="1">
            <a:off x="5920840" y="83572"/>
            <a:ext cx="113337" cy="3841216"/>
          </a:xfrm>
          <a:prstGeom prst="bentConnector3">
            <a:avLst>
              <a:gd name="adj1" fmla="val 50000"/>
            </a:avLst>
          </a:prstGeom>
          <a:noFill/>
          <a:ln w="28575">
            <a:solidFill>
              <a:schemeClr val="tx1"/>
            </a:solidFill>
            <a:miter lim="800000"/>
            <a:headEnd/>
            <a:tailEnd/>
          </a:ln>
        </p:spPr>
      </p:cxnSp>
      <p:cxnSp>
        <p:nvCxnSpPr>
          <p:cNvPr id="2064" name="_s2064"/>
          <p:cNvCxnSpPr>
            <a:cxnSpLocks noChangeShapeType="1"/>
            <a:stCxn id="29" idx="0"/>
            <a:endCxn id="27" idx="2"/>
          </p:cNvCxnSpPr>
          <p:nvPr/>
        </p:nvCxnSpPr>
        <p:spPr bwMode="auto">
          <a:xfrm rot="16200000">
            <a:off x="2736331" y="807185"/>
            <a:ext cx="180243" cy="2460896"/>
          </a:xfrm>
          <a:prstGeom prst="bentConnector3">
            <a:avLst>
              <a:gd name="adj1" fmla="val 49556"/>
            </a:avLst>
          </a:prstGeom>
          <a:noFill/>
          <a:ln w="28575">
            <a:solidFill>
              <a:schemeClr val="tx1"/>
            </a:solidFill>
            <a:miter lim="800000"/>
            <a:headEnd/>
            <a:tailEnd/>
          </a:ln>
        </p:spPr>
      </p:cxnSp>
      <p:cxnSp>
        <p:nvCxnSpPr>
          <p:cNvPr id="2062" name="_s2062"/>
          <p:cNvCxnSpPr>
            <a:cxnSpLocks noChangeShapeType="1"/>
            <a:stCxn id="28" idx="0"/>
            <a:endCxn id="25" idx="2"/>
          </p:cNvCxnSpPr>
          <p:nvPr/>
        </p:nvCxnSpPr>
        <p:spPr bwMode="auto">
          <a:xfrm rot="16200000" flipV="1">
            <a:off x="5113242" y="413517"/>
            <a:ext cx="234536" cy="2117454"/>
          </a:xfrm>
          <a:prstGeom prst="bentConnector3">
            <a:avLst>
              <a:gd name="adj1" fmla="val 50000"/>
            </a:avLst>
          </a:prstGeom>
          <a:noFill/>
          <a:ln w="28575">
            <a:solidFill>
              <a:schemeClr val="tx1"/>
            </a:solidFill>
            <a:miter lim="800000"/>
            <a:headEnd/>
            <a:tailEnd/>
          </a:ln>
        </p:spPr>
      </p:cxnSp>
      <p:cxnSp>
        <p:nvCxnSpPr>
          <p:cNvPr id="2061" name="_s2061"/>
          <p:cNvCxnSpPr>
            <a:cxnSpLocks noChangeShapeType="1"/>
            <a:stCxn id="27" idx="0"/>
            <a:endCxn id="25" idx="2"/>
          </p:cNvCxnSpPr>
          <p:nvPr/>
        </p:nvCxnSpPr>
        <p:spPr bwMode="auto">
          <a:xfrm rot="5400000" flipH="1" flipV="1">
            <a:off x="3997073" y="1414803"/>
            <a:ext cx="234536" cy="114883"/>
          </a:xfrm>
          <a:prstGeom prst="bentConnector3">
            <a:avLst>
              <a:gd name="adj1" fmla="val 50000"/>
            </a:avLst>
          </a:prstGeom>
          <a:noFill/>
          <a:ln w="28575">
            <a:solidFill>
              <a:schemeClr val="tx1"/>
            </a:solidFill>
            <a:miter lim="800000"/>
            <a:headEnd/>
            <a:tailEnd/>
          </a:ln>
        </p:spPr>
      </p:cxnSp>
      <p:cxnSp>
        <p:nvCxnSpPr>
          <p:cNvPr id="2060" name="_s2060"/>
          <p:cNvCxnSpPr>
            <a:cxnSpLocks noChangeShapeType="1"/>
            <a:stCxn id="26" idx="0"/>
            <a:endCxn id="25" idx="2"/>
          </p:cNvCxnSpPr>
          <p:nvPr/>
        </p:nvCxnSpPr>
        <p:spPr bwMode="auto">
          <a:xfrm rot="5400000" flipH="1" flipV="1">
            <a:off x="2717807" y="135537"/>
            <a:ext cx="234536" cy="2673415"/>
          </a:xfrm>
          <a:prstGeom prst="bentConnector3">
            <a:avLst>
              <a:gd name="adj1" fmla="val 50000"/>
            </a:avLst>
          </a:prstGeom>
          <a:noFill/>
          <a:ln w="28575">
            <a:solidFill>
              <a:schemeClr val="tx1"/>
            </a:solidFill>
            <a:miter lim="800000"/>
            <a:headEnd/>
            <a:tailEnd/>
          </a:ln>
        </p:spPr>
      </p:cxnSp>
      <p:sp>
        <p:nvSpPr>
          <p:cNvPr id="25" name="_s2056"/>
          <p:cNvSpPr>
            <a:spLocks noChangeArrowheads="1"/>
          </p:cNvSpPr>
          <p:nvPr/>
        </p:nvSpPr>
        <p:spPr bwMode="auto">
          <a:xfrm>
            <a:off x="2915816" y="908720"/>
            <a:ext cx="2511933" cy="4462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Arial" charset="0"/>
                <a:cs typeface="Arial" charset="0"/>
              </a:rPr>
              <a:t>Pro-Vice Chancellor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Arial" charset="0"/>
                <a:cs typeface="Arial" charset="0"/>
              </a:rPr>
              <a:t>(Research 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Arial" charset="0"/>
                <a:cs typeface="Arial" charset="0"/>
              </a:rPr>
              <a:t>Richard Russell AM</a:t>
            </a:r>
          </a:p>
        </p:txBody>
      </p:sp>
      <p:sp>
        <p:nvSpPr>
          <p:cNvPr id="26" name="_s2057"/>
          <p:cNvSpPr>
            <a:spLocks noChangeArrowheads="1"/>
          </p:cNvSpPr>
          <p:nvPr/>
        </p:nvSpPr>
        <p:spPr bwMode="auto">
          <a:xfrm>
            <a:off x="539750" y="1589512"/>
            <a:ext cx="1917235" cy="35799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smtClean="0">
                <a:ln>
                  <a:noFill/>
                </a:ln>
                <a:solidFill>
                  <a:schemeClr val="tx1"/>
                </a:solidFill>
                <a:effectLst/>
                <a:latin typeface="Arial" charset="0"/>
                <a:cs typeface="Arial" charset="0"/>
              </a:rPr>
              <a:t>Animal Welfare 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smtClean="0">
                <a:ln>
                  <a:noFill/>
                </a:ln>
                <a:solidFill>
                  <a:schemeClr val="tx1"/>
                </a:solidFill>
                <a:effectLst/>
                <a:latin typeface="Arial" charset="0"/>
                <a:cs typeface="Arial" charset="0"/>
              </a:rPr>
              <a:t>Denise Noonan </a:t>
            </a:r>
          </a:p>
        </p:txBody>
      </p:sp>
      <p:sp>
        <p:nvSpPr>
          <p:cNvPr id="27" name="_s2058"/>
          <p:cNvSpPr>
            <a:spLocks noChangeArrowheads="1"/>
          </p:cNvSpPr>
          <p:nvPr/>
        </p:nvSpPr>
        <p:spPr bwMode="auto">
          <a:xfrm>
            <a:off x="2940732" y="1589512"/>
            <a:ext cx="2232336" cy="35799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Manager, Laboratory Animal Services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Andrew Bartlett</a:t>
            </a:r>
          </a:p>
        </p:txBody>
      </p:sp>
      <p:sp>
        <p:nvSpPr>
          <p:cNvPr id="28" name="_s2059"/>
          <p:cNvSpPr>
            <a:spLocks noChangeArrowheads="1"/>
          </p:cNvSpPr>
          <p:nvPr/>
        </p:nvSpPr>
        <p:spPr bwMode="auto">
          <a:xfrm>
            <a:off x="5330619" y="1589512"/>
            <a:ext cx="1917235" cy="35799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1" i="0" u="none" strike="noStrike" cap="none" normalizeH="0" baseline="0" dirty="0" smtClean="0">
                <a:ln>
                  <a:noFill/>
                </a:ln>
                <a:solidFill>
                  <a:schemeClr val="tx1"/>
                </a:solidFill>
                <a:effectLst/>
                <a:latin typeface="Arial" charset="0"/>
                <a:cs typeface="Arial" charset="0"/>
              </a:rPr>
              <a:t>Advisory Groups</a:t>
            </a:r>
          </a:p>
        </p:txBody>
      </p:sp>
      <p:sp>
        <p:nvSpPr>
          <p:cNvPr id="29" name="_s2063"/>
          <p:cNvSpPr>
            <a:spLocks noChangeArrowheads="1"/>
          </p:cNvSpPr>
          <p:nvPr/>
        </p:nvSpPr>
        <p:spPr bwMode="auto">
          <a:xfrm>
            <a:off x="539750" y="2127754"/>
            <a:ext cx="2112509"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smtClean="0">
                <a:ln>
                  <a:noFill/>
                </a:ln>
                <a:solidFill>
                  <a:schemeClr val="tx1"/>
                </a:solidFill>
                <a:effectLst/>
                <a:latin typeface="Arial" charset="0"/>
                <a:cs typeface="Arial" charset="0"/>
              </a:rPr>
              <a:t>Facility Coordinator: Waite Campus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smtClean="0">
                <a:ln>
                  <a:noFill/>
                </a:ln>
                <a:solidFill>
                  <a:schemeClr val="tx1"/>
                </a:solidFill>
                <a:effectLst/>
                <a:latin typeface="Arial" charset="0"/>
                <a:cs typeface="Arial" charset="0"/>
              </a:rPr>
              <a:t>Roxanne Collingwood</a:t>
            </a:r>
          </a:p>
        </p:txBody>
      </p:sp>
      <p:sp>
        <p:nvSpPr>
          <p:cNvPr id="30" name="_s2065"/>
          <p:cNvSpPr>
            <a:spLocks noChangeArrowheads="1"/>
          </p:cNvSpPr>
          <p:nvPr/>
        </p:nvSpPr>
        <p:spPr bwMode="auto">
          <a:xfrm>
            <a:off x="6876256" y="2060848"/>
            <a:ext cx="2043719"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Facility Coordinator: Medical School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Pacita Wissell</a:t>
            </a:r>
          </a:p>
        </p:txBody>
      </p:sp>
      <p:sp>
        <p:nvSpPr>
          <p:cNvPr id="31" name="_s2067"/>
          <p:cNvSpPr>
            <a:spLocks noChangeArrowheads="1"/>
          </p:cNvSpPr>
          <p:nvPr/>
        </p:nvSpPr>
        <p:spPr bwMode="auto">
          <a:xfrm>
            <a:off x="1817907" y="2663510"/>
            <a:ext cx="2034013" cy="35799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(Acting) Senior Animal Technician</a:t>
            </a:r>
          </a:p>
          <a:p>
            <a:pPr lvl="0" algn="ctr"/>
            <a:r>
              <a:rPr lang="en-AU" sz="1000" dirty="0" smtClean="0">
                <a:cs typeface="Arial" charset="0"/>
              </a:rPr>
              <a:t>Luke  Ragless</a:t>
            </a:r>
          </a:p>
        </p:txBody>
      </p:sp>
      <p:sp>
        <p:nvSpPr>
          <p:cNvPr id="32" name="_s2069"/>
          <p:cNvSpPr>
            <a:spLocks noChangeArrowheads="1"/>
          </p:cNvSpPr>
          <p:nvPr/>
        </p:nvSpPr>
        <p:spPr bwMode="auto">
          <a:xfrm>
            <a:off x="4067944" y="4725144"/>
            <a:ext cx="1917235" cy="5040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Senior Animal Technician</a:t>
            </a:r>
          </a:p>
          <a:p>
            <a:pPr marL="0" marR="0" lvl="0" indent="0" algn="ctr" defTabSz="914400" rtl="0" eaLnBrk="1" fontAlgn="base" latinLnBrk="0" hangingPunct="1">
              <a:lnSpc>
                <a:spcPct val="100000"/>
              </a:lnSpc>
              <a:spcBef>
                <a:spcPct val="0"/>
              </a:spcBef>
              <a:spcAft>
                <a:spcPct val="0"/>
              </a:spcAft>
              <a:buClrTx/>
              <a:buSzTx/>
              <a:buFontTx/>
              <a:buNone/>
              <a:tabLst/>
            </a:pPr>
            <a:r>
              <a:rPr lang="en-AU" sz="1000" dirty="0" smtClean="0">
                <a:cs typeface="Arial" charset="0"/>
              </a:rPr>
              <a:t>Roseworthy Campus</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Robyn Hay</a:t>
            </a:r>
          </a:p>
        </p:txBody>
      </p:sp>
      <p:sp>
        <p:nvSpPr>
          <p:cNvPr id="33" name="_s2071"/>
          <p:cNvSpPr>
            <a:spLocks noChangeArrowheads="1"/>
          </p:cNvSpPr>
          <p:nvPr/>
        </p:nvSpPr>
        <p:spPr bwMode="auto">
          <a:xfrm>
            <a:off x="1817907" y="3737508"/>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Technician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Melissa Thomas</a:t>
            </a:r>
          </a:p>
        </p:txBody>
      </p:sp>
      <p:sp>
        <p:nvSpPr>
          <p:cNvPr id="34" name="_s2073"/>
          <p:cNvSpPr>
            <a:spLocks noChangeArrowheads="1"/>
          </p:cNvSpPr>
          <p:nvPr/>
        </p:nvSpPr>
        <p:spPr bwMode="auto">
          <a:xfrm>
            <a:off x="1817907" y="4273264"/>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Technician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Nicole Palmer</a:t>
            </a:r>
          </a:p>
        </p:txBody>
      </p:sp>
      <p:sp>
        <p:nvSpPr>
          <p:cNvPr id="35" name="_s2075"/>
          <p:cNvSpPr>
            <a:spLocks noChangeArrowheads="1"/>
          </p:cNvSpPr>
          <p:nvPr/>
        </p:nvSpPr>
        <p:spPr bwMode="auto">
          <a:xfrm>
            <a:off x="6928315" y="2663510"/>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Senior 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Sarah Fisher</a:t>
            </a:r>
          </a:p>
        </p:txBody>
      </p:sp>
      <p:sp>
        <p:nvSpPr>
          <p:cNvPr id="36" name="_s2077"/>
          <p:cNvSpPr>
            <a:spLocks noChangeArrowheads="1"/>
          </p:cNvSpPr>
          <p:nvPr/>
        </p:nvSpPr>
        <p:spPr bwMode="auto">
          <a:xfrm>
            <a:off x="6928315" y="3200509"/>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lvl="0" algn="ctr"/>
            <a:r>
              <a:rPr lang="en-AU" sz="1000" dirty="0" smtClean="0">
                <a:cs typeface="Arial" charset="0"/>
              </a:rPr>
              <a:t>Rebecca Arbon</a:t>
            </a:r>
          </a:p>
        </p:txBody>
      </p:sp>
      <p:sp>
        <p:nvSpPr>
          <p:cNvPr id="37" name="_s2079"/>
          <p:cNvSpPr>
            <a:spLocks noChangeArrowheads="1"/>
          </p:cNvSpPr>
          <p:nvPr/>
        </p:nvSpPr>
        <p:spPr bwMode="auto">
          <a:xfrm>
            <a:off x="6928315" y="3737508"/>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Alice Jones</a:t>
            </a:r>
          </a:p>
        </p:txBody>
      </p:sp>
      <p:sp>
        <p:nvSpPr>
          <p:cNvPr id="38" name="_s2081"/>
          <p:cNvSpPr>
            <a:spLocks noChangeArrowheads="1"/>
          </p:cNvSpPr>
          <p:nvPr/>
        </p:nvSpPr>
        <p:spPr bwMode="auto">
          <a:xfrm>
            <a:off x="6928315" y="4273264"/>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Xavier </a:t>
            </a:r>
            <a:r>
              <a:rPr kumimoji="0" lang="en-AU" sz="1000" b="0" i="0" u="none" strike="noStrike" cap="none" normalizeH="0" baseline="0" dirty="0" err="1" smtClean="0">
                <a:ln>
                  <a:noFill/>
                </a:ln>
                <a:solidFill>
                  <a:schemeClr val="tx1"/>
                </a:solidFill>
                <a:effectLst/>
                <a:latin typeface="Arial" charset="0"/>
                <a:cs typeface="Arial" charset="0"/>
              </a:rPr>
              <a:t>Curlija</a:t>
            </a:r>
            <a:endParaRPr kumimoji="0" lang="en-AU" sz="1000" b="0" i="0" u="none" strike="noStrike" cap="none" normalizeH="0" baseline="0" dirty="0" smtClean="0">
              <a:ln>
                <a:noFill/>
              </a:ln>
              <a:solidFill>
                <a:schemeClr val="tx1"/>
              </a:solidFill>
              <a:effectLst/>
              <a:latin typeface="Arial" charset="0"/>
              <a:cs typeface="Arial" charset="0"/>
            </a:endParaRPr>
          </a:p>
        </p:txBody>
      </p:sp>
      <p:sp>
        <p:nvSpPr>
          <p:cNvPr id="39" name="_s2083"/>
          <p:cNvSpPr>
            <a:spLocks noChangeArrowheads="1"/>
          </p:cNvSpPr>
          <p:nvPr/>
        </p:nvSpPr>
        <p:spPr bwMode="auto">
          <a:xfrm>
            <a:off x="4067944" y="3212976"/>
            <a:ext cx="1296144"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Office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Faye Gardner</a:t>
            </a:r>
          </a:p>
        </p:txBody>
      </p:sp>
      <p:sp>
        <p:nvSpPr>
          <p:cNvPr id="40" name="_s2085"/>
          <p:cNvSpPr>
            <a:spLocks noChangeArrowheads="1"/>
          </p:cNvSpPr>
          <p:nvPr/>
        </p:nvSpPr>
        <p:spPr bwMode="auto">
          <a:xfrm>
            <a:off x="4427984" y="3933056"/>
            <a:ext cx="1915016"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Administrative 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Susan Smith</a:t>
            </a:r>
          </a:p>
        </p:txBody>
      </p:sp>
      <p:sp>
        <p:nvSpPr>
          <p:cNvPr id="41" name="_s2087"/>
          <p:cNvSpPr>
            <a:spLocks noChangeArrowheads="1"/>
          </p:cNvSpPr>
          <p:nvPr/>
        </p:nvSpPr>
        <p:spPr bwMode="auto">
          <a:xfrm>
            <a:off x="1817907" y="4809020"/>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Technician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Sue Pinkus</a:t>
            </a:r>
          </a:p>
        </p:txBody>
      </p:sp>
      <p:sp>
        <p:nvSpPr>
          <p:cNvPr id="42" name="_s2089"/>
          <p:cNvSpPr>
            <a:spLocks noChangeArrowheads="1"/>
          </p:cNvSpPr>
          <p:nvPr/>
        </p:nvSpPr>
        <p:spPr bwMode="auto">
          <a:xfrm>
            <a:off x="1817907" y="5344776"/>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Technician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Chantal </a:t>
            </a:r>
            <a:r>
              <a:rPr kumimoji="0" lang="en-AU" sz="1000" b="0" i="0" u="none" strike="noStrike" cap="none" normalizeH="0" baseline="0" dirty="0" err="1" smtClean="0">
                <a:ln>
                  <a:noFill/>
                </a:ln>
                <a:solidFill>
                  <a:schemeClr val="tx1"/>
                </a:solidFill>
                <a:effectLst/>
                <a:latin typeface="Arial" charset="0"/>
                <a:cs typeface="Arial" charset="0"/>
              </a:rPr>
              <a:t>Didenko</a:t>
            </a:r>
            <a:endParaRPr kumimoji="0" lang="en-AU" sz="1000" b="0" i="0" u="none" strike="noStrike" cap="none" normalizeH="0" baseline="0" dirty="0" smtClean="0">
              <a:ln>
                <a:noFill/>
              </a:ln>
              <a:solidFill>
                <a:schemeClr val="tx1"/>
              </a:solidFill>
              <a:effectLst/>
              <a:latin typeface="Arial" charset="0"/>
              <a:cs typeface="Arial" charset="0"/>
            </a:endParaRPr>
          </a:p>
        </p:txBody>
      </p:sp>
      <p:sp>
        <p:nvSpPr>
          <p:cNvPr id="43" name="_s2091"/>
          <p:cNvSpPr>
            <a:spLocks noChangeArrowheads="1"/>
          </p:cNvSpPr>
          <p:nvPr/>
        </p:nvSpPr>
        <p:spPr bwMode="auto">
          <a:xfrm>
            <a:off x="1817907" y="5880532"/>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Care Officers</a:t>
            </a:r>
          </a:p>
        </p:txBody>
      </p:sp>
      <p:sp>
        <p:nvSpPr>
          <p:cNvPr id="44" name="_s2093"/>
          <p:cNvSpPr>
            <a:spLocks noChangeArrowheads="1"/>
          </p:cNvSpPr>
          <p:nvPr/>
        </p:nvSpPr>
        <p:spPr bwMode="auto">
          <a:xfrm>
            <a:off x="6928315" y="4809020"/>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Luke Laing</a:t>
            </a:r>
          </a:p>
        </p:txBody>
      </p:sp>
      <p:sp>
        <p:nvSpPr>
          <p:cNvPr id="45" name="_s2095"/>
          <p:cNvSpPr>
            <a:spLocks noChangeArrowheads="1"/>
          </p:cNvSpPr>
          <p:nvPr/>
        </p:nvSpPr>
        <p:spPr bwMode="auto">
          <a:xfrm>
            <a:off x="4499992" y="2492896"/>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Health, Safety &amp; Compliance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Tiffany Boehm</a:t>
            </a:r>
          </a:p>
        </p:txBody>
      </p:sp>
      <p:sp>
        <p:nvSpPr>
          <p:cNvPr id="46" name="_s2095"/>
          <p:cNvSpPr>
            <a:spLocks noChangeArrowheads="1"/>
          </p:cNvSpPr>
          <p:nvPr/>
        </p:nvSpPr>
        <p:spPr bwMode="auto">
          <a:xfrm>
            <a:off x="7020272" y="5373216"/>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Jay Barton</a:t>
            </a:r>
          </a:p>
        </p:txBody>
      </p:sp>
      <p:cxnSp>
        <p:nvCxnSpPr>
          <p:cNvPr id="48" name="Shape 47"/>
          <p:cNvCxnSpPr/>
          <p:nvPr/>
        </p:nvCxnSpPr>
        <p:spPr>
          <a:xfrm rot="16200000" flipH="1">
            <a:off x="6609612" y="5106572"/>
            <a:ext cx="535568" cy="285752"/>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_s2079"/>
          <p:cNvSpPr>
            <a:spLocks noChangeArrowheads="1"/>
          </p:cNvSpPr>
          <p:nvPr/>
        </p:nvSpPr>
        <p:spPr bwMode="auto">
          <a:xfrm>
            <a:off x="7047253" y="5949280"/>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lvl="0" algn="ctr"/>
            <a:r>
              <a:rPr kumimoji="0" lang="en-AU" sz="1000" b="0" i="0" u="none" strike="noStrike" cap="none" normalizeH="0" baseline="0" dirty="0" smtClean="0">
                <a:ln>
                  <a:noFill/>
                </a:ln>
                <a:solidFill>
                  <a:schemeClr val="tx1"/>
                </a:solidFill>
                <a:effectLst/>
                <a:latin typeface="Arial" charset="0"/>
                <a:cs typeface="Arial" charset="0"/>
              </a:rPr>
              <a:t>Animal </a:t>
            </a:r>
            <a:r>
              <a:rPr lang="en-AU" sz="1000" dirty="0" smtClean="0">
                <a:cs typeface="Arial" charset="0"/>
              </a:rPr>
              <a:t>Technician</a:t>
            </a:r>
            <a:endParaRPr kumimoji="0" lang="en-AU" sz="10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Faye Bone</a:t>
            </a:r>
          </a:p>
        </p:txBody>
      </p:sp>
      <p:cxnSp>
        <p:nvCxnSpPr>
          <p:cNvPr id="53" name="Straight Connector 52"/>
          <p:cNvCxnSpPr>
            <a:stCxn id="49" idx="1"/>
          </p:cNvCxnSpPr>
          <p:nvPr/>
        </p:nvCxnSpPr>
        <p:spPr>
          <a:xfrm rot="10800000">
            <a:off x="6742691" y="5517232"/>
            <a:ext cx="304562" cy="610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_s2079"/>
          <p:cNvSpPr>
            <a:spLocks noChangeArrowheads="1"/>
          </p:cNvSpPr>
          <p:nvPr/>
        </p:nvSpPr>
        <p:spPr bwMode="auto">
          <a:xfrm>
            <a:off x="1835696" y="3212976"/>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Technician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Jessica Church</a:t>
            </a:r>
          </a:p>
        </p:txBody>
      </p:sp>
      <p:cxnSp>
        <p:nvCxnSpPr>
          <p:cNvPr id="90" name="_s2084"/>
          <p:cNvCxnSpPr>
            <a:cxnSpLocks noChangeShapeType="1"/>
          </p:cNvCxnSpPr>
          <p:nvPr/>
        </p:nvCxnSpPr>
        <p:spPr bwMode="auto">
          <a:xfrm rot="5400000" flipH="1" flipV="1">
            <a:off x="4464385" y="2240473"/>
            <a:ext cx="504056" cy="791"/>
          </a:xfrm>
          <a:prstGeom prst="bentConnector3">
            <a:avLst>
              <a:gd name="adj1" fmla="val 50000"/>
            </a:avLst>
          </a:prstGeom>
          <a:noFill/>
          <a:ln w="28575">
            <a:solidFill>
              <a:schemeClr val="tx1"/>
            </a:solidFill>
            <a:miter lim="800000"/>
            <a:headEnd/>
            <a:tailEnd/>
          </a:ln>
        </p:spPr>
      </p:cxnSp>
      <p:cxnSp>
        <p:nvCxnSpPr>
          <p:cNvPr id="95" name="_s2072"/>
          <p:cNvCxnSpPr>
            <a:cxnSpLocks noChangeShapeType="1"/>
            <a:stCxn id="54" idx="1"/>
            <a:endCxn id="29" idx="2"/>
          </p:cNvCxnSpPr>
          <p:nvPr/>
        </p:nvCxnSpPr>
        <p:spPr bwMode="auto">
          <a:xfrm rot="10800000">
            <a:off x="1596006" y="2484510"/>
            <a:ext cx="239691" cy="906844"/>
          </a:xfrm>
          <a:prstGeom prst="bentConnector2">
            <a:avLst/>
          </a:prstGeom>
          <a:noFill/>
          <a:ln w="28575">
            <a:solidFill>
              <a:schemeClr val="tx1"/>
            </a:solidFill>
            <a:miter lim="800000"/>
            <a:headEnd/>
            <a:tailEnd/>
          </a:ln>
        </p:spPr>
      </p:cxnSp>
      <p:cxnSp>
        <p:nvCxnSpPr>
          <p:cNvPr id="103" name="_s2072"/>
          <p:cNvCxnSpPr>
            <a:cxnSpLocks noChangeShapeType="1"/>
          </p:cNvCxnSpPr>
          <p:nvPr/>
        </p:nvCxnSpPr>
        <p:spPr bwMode="auto">
          <a:xfrm rot="10800000">
            <a:off x="6708573" y="2522156"/>
            <a:ext cx="239691" cy="906844"/>
          </a:xfrm>
          <a:prstGeom prst="bentConnector2">
            <a:avLst/>
          </a:prstGeom>
          <a:noFill/>
          <a:ln w="28575">
            <a:solidFill>
              <a:schemeClr val="tx1"/>
            </a:solidFill>
            <a:miter lim="800000"/>
            <a:headEnd/>
            <a:tailEnd/>
          </a:ln>
        </p:spPr>
      </p:cxnSp>
      <p:cxnSp>
        <p:nvCxnSpPr>
          <p:cNvPr id="104" name="_s2072"/>
          <p:cNvCxnSpPr>
            <a:cxnSpLocks noChangeShapeType="1"/>
          </p:cNvCxnSpPr>
          <p:nvPr/>
        </p:nvCxnSpPr>
        <p:spPr bwMode="auto">
          <a:xfrm rot="10800000">
            <a:off x="6708573" y="3068960"/>
            <a:ext cx="239691" cy="906844"/>
          </a:xfrm>
          <a:prstGeom prst="bentConnector2">
            <a:avLst/>
          </a:prstGeom>
          <a:noFill/>
          <a:ln w="28575">
            <a:solidFill>
              <a:schemeClr val="tx1"/>
            </a:solidFill>
            <a:miter lim="800000"/>
            <a:headEnd/>
            <a:tailEnd/>
          </a:ln>
        </p:spPr>
      </p:cxnSp>
      <p:cxnSp>
        <p:nvCxnSpPr>
          <p:cNvPr id="111" name="_s2068"/>
          <p:cNvCxnSpPr>
            <a:cxnSpLocks noChangeShapeType="1"/>
          </p:cNvCxnSpPr>
          <p:nvPr/>
        </p:nvCxnSpPr>
        <p:spPr bwMode="auto">
          <a:xfrm rot="10800000">
            <a:off x="6726362" y="2564904"/>
            <a:ext cx="221902" cy="358000"/>
          </a:xfrm>
          <a:prstGeom prst="bentConnector2">
            <a:avLst/>
          </a:prstGeom>
          <a:noFill/>
          <a:ln w="28575">
            <a:solidFill>
              <a:schemeClr val="tx1"/>
            </a:solidFill>
            <a:miter lim="800000"/>
            <a:headEnd/>
            <a:tailEnd/>
          </a:ln>
        </p:spPr>
      </p:cxnSp>
      <p:cxnSp>
        <p:nvCxnSpPr>
          <p:cNvPr id="112" name="_s2068"/>
          <p:cNvCxnSpPr>
            <a:cxnSpLocks noChangeShapeType="1"/>
          </p:cNvCxnSpPr>
          <p:nvPr/>
        </p:nvCxnSpPr>
        <p:spPr bwMode="auto">
          <a:xfrm rot="16200000" flipV="1">
            <a:off x="6556179" y="4613173"/>
            <a:ext cx="574024" cy="221902"/>
          </a:xfrm>
          <a:prstGeom prst="bentConnector3">
            <a:avLst>
              <a:gd name="adj1" fmla="val 4890"/>
            </a:avLst>
          </a:prstGeom>
          <a:noFill/>
          <a:ln w="28575">
            <a:solidFill>
              <a:schemeClr val="tx1"/>
            </a:solidFill>
            <a:miter lim="800000"/>
            <a:headEnd/>
            <a:tailEnd/>
          </a:ln>
        </p:spPr>
      </p:cxnSp>
      <p:sp>
        <p:nvSpPr>
          <p:cNvPr id="116" name="_s2091"/>
          <p:cNvSpPr>
            <a:spLocks noChangeArrowheads="1"/>
          </p:cNvSpPr>
          <p:nvPr/>
        </p:nvSpPr>
        <p:spPr bwMode="auto">
          <a:xfrm>
            <a:off x="4067944" y="5445224"/>
            <a:ext cx="1917235" cy="35675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charset="0"/>
                <a:cs typeface="Arial" charset="0"/>
              </a:rPr>
              <a:t>Animal Care Officer</a:t>
            </a:r>
          </a:p>
          <a:p>
            <a:pPr marL="0" marR="0" lvl="0" indent="0" algn="ctr" defTabSz="914400" rtl="0" eaLnBrk="1" fontAlgn="base" latinLnBrk="0" hangingPunct="1">
              <a:lnSpc>
                <a:spcPct val="100000"/>
              </a:lnSpc>
              <a:spcBef>
                <a:spcPct val="0"/>
              </a:spcBef>
              <a:spcAft>
                <a:spcPct val="0"/>
              </a:spcAft>
              <a:buClrTx/>
              <a:buSzTx/>
              <a:buFontTx/>
              <a:buNone/>
              <a:tabLst/>
            </a:pPr>
            <a:r>
              <a:rPr lang="en-AU" sz="1000" dirty="0" smtClean="0">
                <a:cs typeface="Arial" charset="0"/>
              </a:rPr>
              <a:t>Helen Rimmington</a:t>
            </a:r>
            <a:endParaRPr kumimoji="0" lang="en-AU" sz="1000" b="0" i="0" u="none" strike="noStrike" cap="none" normalizeH="0" baseline="0" dirty="0" smtClean="0">
              <a:ln>
                <a:noFill/>
              </a:ln>
              <a:solidFill>
                <a:schemeClr val="tx1"/>
              </a:solidFill>
              <a:effectLst/>
              <a:latin typeface="Arial" charset="0"/>
              <a:cs typeface="Arial" charset="0"/>
            </a:endParaRPr>
          </a:p>
        </p:txBody>
      </p:sp>
      <p:cxnSp>
        <p:nvCxnSpPr>
          <p:cNvPr id="117" name="_s2068"/>
          <p:cNvCxnSpPr>
            <a:cxnSpLocks noChangeShapeType="1"/>
          </p:cNvCxnSpPr>
          <p:nvPr/>
        </p:nvCxnSpPr>
        <p:spPr bwMode="auto">
          <a:xfrm rot="5400000" flipH="1" flipV="1">
            <a:off x="4752020" y="5337212"/>
            <a:ext cx="216818" cy="794"/>
          </a:xfrm>
          <a:prstGeom prst="bentConnector3">
            <a:avLst>
              <a:gd name="adj1" fmla="val 50000"/>
            </a:avLst>
          </a:prstGeom>
          <a:noFill/>
          <a:ln w="28575">
            <a:solidFill>
              <a:schemeClr val="tx1"/>
            </a:solidFill>
            <a:miter lim="800000"/>
            <a:headEnd/>
            <a:tailE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AU" dirty="0"/>
              <a:t>Animal Welfare Officer</a:t>
            </a:r>
          </a:p>
        </p:txBody>
      </p:sp>
      <p:sp>
        <p:nvSpPr>
          <p:cNvPr id="19459" name="Rectangle 3"/>
          <p:cNvSpPr>
            <a:spLocks noGrp="1" noChangeArrowheads="1"/>
          </p:cNvSpPr>
          <p:nvPr>
            <p:ph type="body" idx="1"/>
          </p:nvPr>
        </p:nvSpPr>
        <p:spPr>
          <a:xfrm>
            <a:off x="323528" y="1697038"/>
            <a:ext cx="8496944" cy="5160962"/>
          </a:xfrm>
        </p:spPr>
        <p:txBody>
          <a:bodyPr/>
          <a:lstStyle/>
          <a:p>
            <a:pPr algn="ctr">
              <a:buFont typeface="Wingdings" pitchFamily="2" charset="2"/>
              <a:buNone/>
            </a:pPr>
            <a:endParaRPr lang="en-AU" sz="900" dirty="0"/>
          </a:p>
          <a:p>
            <a:pPr lvl="1"/>
            <a:r>
              <a:rPr lang="en-AU" sz="3600" dirty="0"/>
              <a:t>Dr Denise Noonan</a:t>
            </a:r>
            <a:endParaRPr lang="en-AU" dirty="0"/>
          </a:p>
          <a:p>
            <a:pPr lvl="1"/>
            <a:r>
              <a:rPr lang="en-AU" dirty="0"/>
              <a:t>Phone: 830 34107</a:t>
            </a:r>
          </a:p>
          <a:p>
            <a:pPr lvl="1"/>
            <a:r>
              <a:rPr lang="en-AU" dirty="0"/>
              <a:t>Mobile: 0421 615 147</a:t>
            </a:r>
          </a:p>
          <a:p>
            <a:pPr lvl="1"/>
            <a:r>
              <a:rPr lang="en-AU" dirty="0"/>
              <a:t>E-mail: </a:t>
            </a:r>
            <a:r>
              <a:rPr lang="en-AU" dirty="0">
                <a:hlinkClick r:id="rId3"/>
              </a:rPr>
              <a:t>denise.noonan@adelaide.edu.au</a:t>
            </a:r>
            <a:endParaRPr lang="en-AU" dirty="0"/>
          </a:p>
          <a:p>
            <a:pPr lvl="1"/>
            <a:r>
              <a:rPr lang="en-AU" dirty="0"/>
              <a:t>Office: DV-C &amp; V-P Research, </a:t>
            </a:r>
          </a:p>
          <a:p>
            <a:pPr lvl="1">
              <a:buFont typeface="Wingdings" pitchFamily="2" charset="2"/>
              <a:buNone/>
            </a:pPr>
            <a:r>
              <a:rPr lang="en-AU" dirty="0"/>
              <a:t>	Level 14, 115 Grenfell St.</a:t>
            </a:r>
          </a:p>
          <a:p>
            <a:pPr lvl="1"/>
            <a:r>
              <a:rPr lang="en-AU" sz="1800" dirty="0" smtClean="0">
                <a:solidFill>
                  <a:srgbClr val="FFFF00"/>
                </a:solidFill>
                <a:hlinkClick r:id="rId4"/>
              </a:rPr>
              <a:t>http://www.adelaide.edu.au/research/researchers/animalwelfare/</a:t>
            </a:r>
            <a:endParaRPr lang="en-AU" sz="18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762000"/>
          </a:xfrm>
          <a:noFill/>
          <a:ln/>
          <a:effectLst>
            <a:outerShdw dist="13470" dir="2700000" algn="ctr" rotWithShape="0">
              <a:schemeClr val="bg2"/>
            </a:outerShdw>
          </a:effectLst>
        </p:spPr>
        <p:txBody>
          <a:bodyPr lIns="92075" tIns="46038" rIns="92075" bIns="46038"/>
          <a:lstStyle/>
          <a:p>
            <a:r>
              <a:rPr lang="en-AU" sz="3600" dirty="0"/>
              <a:t>Documents relevant to scientific use of animals</a:t>
            </a:r>
          </a:p>
        </p:txBody>
      </p:sp>
      <p:pic>
        <p:nvPicPr>
          <p:cNvPr id="21507" name="Picture 3" descr="cover2"/>
          <p:cNvPicPr>
            <a:picLocks noChangeAspect="1" noChangeArrowheads="1"/>
          </p:cNvPicPr>
          <p:nvPr/>
        </p:nvPicPr>
        <p:blipFill>
          <a:blip r:embed="rId3" cstate="print"/>
          <a:srcRect/>
          <a:stretch>
            <a:fillRect/>
          </a:stretch>
        </p:blipFill>
        <p:spPr bwMode="auto">
          <a:xfrm>
            <a:off x="0" y="1557338"/>
            <a:ext cx="3554413" cy="4654550"/>
          </a:xfrm>
          <a:prstGeom prst="rect">
            <a:avLst/>
          </a:prstGeom>
          <a:noFill/>
          <a:ln w="9525">
            <a:noFill/>
            <a:miter lim="800000"/>
            <a:headEnd/>
            <a:tailEnd/>
          </a:ln>
        </p:spPr>
      </p:pic>
      <p:sp>
        <p:nvSpPr>
          <p:cNvPr id="21508" name="Text Box 4"/>
          <p:cNvSpPr txBox="1">
            <a:spLocks noChangeArrowheads="1"/>
          </p:cNvSpPr>
          <p:nvPr/>
        </p:nvSpPr>
        <p:spPr bwMode="auto">
          <a:xfrm>
            <a:off x="0" y="1271588"/>
            <a:ext cx="4159250" cy="274637"/>
          </a:xfrm>
          <a:prstGeom prst="rect">
            <a:avLst/>
          </a:prstGeom>
          <a:solidFill>
            <a:schemeClr val="accent1"/>
          </a:solidFill>
          <a:ln w="9525">
            <a:noFill/>
            <a:miter lim="800000"/>
            <a:headEnd/>
            <a:tailEnd/>
          </a:ln>
          <a:effectLst/>
        </p:spPr>
        <p:txBody>
          <a:bodyPr wrap="none">
            <a:spAutoFit/>
          </a:bodyPr>
          <a:lstStyle/>
          <a:p>
            <a:r>
              <a:rPr lang="en-AU" sz="1200" b="1" dirty="0">
                <a:solidFill>
                  <a:srgbClr val="FFFF00"/>
                </a:solidFill>
                <a:latin typeface="Times New Roman" pitchFamily="18" charset="0"/>
                <a:hlinkClick r:id="rId4"/>
              </a:rPr>
              <a:t>http://www.nhmrc.gov.au/publications/synopses/ea16syn.htm</a:t>
            </a:r>
            <a:endParaRPr lang="en-AU" sz="1200" b="1" dirty="0">
              <a:solidFill>
                <a:srgbClr val="FFFF00"/>
              </a:solidFill>
              <a:latin typeface="Times New Roman" pitchFamily="18" charset="0"/>
            </a:endParaRPr>
          </a:p>
        </p:txBody>
      </p:sp>
      <p:sp>
        <p:nvSpPr>
          <p:cNvPr id="21510" name="Text Box 6"/>
          <p:cNvSpPr txBox="1">
            <a:spLocks noChangeArrowheads="1"/>
          </p:cNvSpPr>
          <p:nvPr/>
        </p:nvSpPr>
        <p:spPr bwMode="auto">
          <a:xfrm>
            <a:off x="5831632" y="6457890"/>
            <a:ext cx="3312368" cy="400110"/>
          </a:xfrm>
          <a:prstGeom prst="rect">
            <a:avLst/>
          </a:prstGeom>
          <a:solidFill>
            <a:schemeClr val="accent1"/>
          </a:solidFill>
          <a:ln w="9525">
            <a:noFill/>
            <a:miter lim="800000"/>
            <a:headEnd/>
            <a:tailEnd/>
          </a:ln>
          <a:effectLst/>
        </p:spPr>
        <p:txBody>
          <a:bodyPr wrap="square">
            <a:spAutoFit/>
          </a:bodyPr>
          <a:lstStyle/>
          <a:p>
            <a:r>
              <a:rPr lang="en-AU" sz="1000" b="1" dirty="0" smtClean="0">
                <a:hlinkClick r:id="rId5"/>
              </a:rPr>
              <a:t>http://www.australiananimalwelfare.com.au/home</a:t>
            </a:r>
            <a:endParaRPr lang="en-AU" sz="1000" b="1" dirty="0" smtClean="0"/>
          </a:p>
          <a:p>
            <a:endParaRPr lang="en-AU" sz="1000" b="1" dirty="0">
              <a:latin typeface="Times New Roman" pitchFamily="18" charset="0"/>
            </a:endParaRPr>
          </a:p>
        </p:txBody>
      </p:sp>
      <p:pic>
        <p:nvPicPr>
          <p:cNvPr id="21511" name="Picture 7" descr="code cover1"/>
          <p:cNvPicPr>
            <a:picLocks noChangeAspect="1" noChangeArrowheads="1"/>
          </p:cNvPicPr>
          <p:nvPr/>
        </p:nvPicPr>
        <p:blipFill>
          <a:blip r:embed="rId6" cstate="print"/>
          <a:srcRect/>
          <a:stretch>
            <a:fillRect/>
          </a:stretch>
        </p:blipFill>
        <p:spPr bwMode="auto">
          <a:xfrm>
            <a:off x="3563888" y="1844824"/>
            <a:ext cx="2828925" cy="3916362"/>
          </a:xfrm>
          <a:prstGeom prst="rect">
            <a:avLst/>
          </a:prstGeom>
          <a:noFill/>
          <a:ln w="9525">
            <a:noFill/>
            <a:miter lim="800000"/>
            <a:headEnd/>
            <a:tailEnd/>
          </a:ln>
        </p:spPr>
      </p:pic>
      <p:sp>
        <p:nvSpPr>
          <p:cNvPr id="21512" name="Rectangle 8"/>
          <p:cNvSpPr>
            <a:spLocks noChangeArrowheads="1"/>
          </p:cNvSpPr>
          <p:nvPr/>
        </p:nvSpPr>
        <p:spPr bwMode="auto">
          <a:xfrm>
            <a:off x="0" y="6021388"/>
            <a:ext cx="6372225" cy="396875"/>
          </a:xfrm>
          <a:prstGeom prst="rect">
            <a:avLst/>
          </a:prstGeom>
          <a:solidFill>
            <a:schemeClr val="accent1"/>
          </a:solidFill>
          <a:ln w="9525">
            <a:solidFill>
              <a:schemeClr val="tx1"/>
            </a:solidFill>
            <a:miter lim="800000"/>
            <a:headEnd/>
            <a:tailEnd/>
          </a:ln>
          <a:effectLst/>
        </p:spPr>
        <p:txBody>
          <a:bodyPr>
            <a:spAutoFit/>
          </a:bodyPr>
          <a:lstStyle/>
          <a:p>
            <a:r>
              <a:rPr lang="en-AU" sz="1000" b="1" dirty="0">
                <a:latin typeface="Times New Roman" pitchFamily="18" charset="0"/>
                <a:hlinkClick r:id="rId7"/>
              </a:rPr>
              <a:t>http://www.dpi.vic.gov.au/dpi/nrenfa.nsf/LinkView/D627198CBC669D0ACA256EE7007B68DF51F52E6260BC77B8CA2572B10008EED4</a:t>
            </a:r>
            <a:endParaRPr lang="en-AU" sz="1000" b="1" dirty="0">
              <a:latin typeface="Times New Roman" pitchFamily="18" charset="0"/>
            </a:endParaRPr>
          </a:p>
        </p:txBody>
      </p:sp>
      <p:pic>
        <p:nvPicPr>
          <p:cNvPr id="33794" name="Picture 2" descr="C:\Users\a1153410\NotBackedUp\Work\NoBackUp\AAWS11\AAWSNIP2012.jpg"/>
          <p:cNvPicPr>
            <a:picLocks noChangeAspect="1" noChangeArrowheads="1"/>
          </p:cNvPicPr>
          <p:nvPr/>
        </p:nvPicPr>
        <p:blipFill>
          <a:blip r:embed="rId8" cstate="print"/>
          <a:srcRect/>
          <a:stretch>
            <a:fillRect/>
          </a:stretch>
        </p:blipFill>
        <p:spPr bwMode="auto">
          <a:xfrm>
            <a:off x="6300192" y="1988840"/>
            <a:ext cx="2592288" cy="36753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2437</TotalTime>
  <Words>3438</Words>
  <Application>Microsoft Office PowerPoint</Application>
  <PresentationFormat>On-screen Show (4:3)</PresentationFormat>
  <Paragraphs>574</Paragraphs>
  <Slides>31</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Digital Dots</vt:lpstr>
      <vt:lpstr>ClipArt</vt:lpstr>
      <vt:lpstr>Clip</vt:lpstr>
      <vt:lpstr>Acrobat Document</vt:lpstr>
      <vt:lpstr>Laboratory Animal Services  2012    Induction and Orientation Program  </vt:lpstr>
      <vt:lpstr>Programme’s Structure</vt:lpstr>
      <vt:lpstr>Vision</vt:lpstr>
      <vt:lpstr>Values/Objectives</vt:lpstr>
      <vt:lpstr>Policy Framework BIOMEDICAL RESEARCH</vt:lpstr>
      <vt:lpstr>The “Partnership”</vt:lpstr>
      <vt:lpstr>Laboratory Animal Services 2012 Organisational Structure</vt:lpstr>
      <vt:lpstr>Animal Welfare Officer</vt:lpstr>
      <vt:lpstr>Documents relevant to scientific use of animals</vt:lpstr>
      <vt:lpstr>Animal Welfare Officer</vt:lpstr>
      <vt:lpstr>University of Adelaide processes regarding approval for the ethical use of animals</vt:lpstr>
      <vt:lpstr>Australian Code of Practice</vt:lpstr>
      <vt:lpstr>Slide 13</vt:lpstr>
      <vt:lpstr>Administrative Support</vt:lpstr>
      <vt:lpstr>Administrative Procedures</vt:lpstr>
      <vt:lpstr>Administrative Procedures</vt:lpstr>
      <vt:lpstr>Australian Code of Practice Section 4</vt:lpstr>
      <vt:lpstr>Medical School Facility  </vt:lpstr>
      <vt:lpstr>Medical School Facility </vt:lpstr>
      <vt:lpstr>Medical School Facility</vt:lpstr>
      <vt:lpstr>Waite Campus Animal Facilities </vt:lpstr>
      <vt:lpstr>Waite Campus Animal Facilities</vt:lpstr>
      <vt:lpstr>Livestock Research Centre LRC</vt:lpstr>
      <vt:lpstr>Small Animal Research Facility</vt:lpstr>
      <vt:lpstr>Office of the Gene Technology Regulator - OGTR</vt:lpstr>
      <vt:lpstr>Australian Quarantine Inspection Service - AQIS</vt:lpstr>
      <vt:lpstr>Legal Compliance</vt:lpstr>
      <vt:lpstr>Health, Safety and Well-being</vt:lpstr>
      <vt:lpstr>Evacuation Points</vt:lpstr>
      <vt:lpstr>Genotrack</vt:lpstr>
      <vt:lpstr>Questions</vt:lpstr>
    </vt:vector>
  </TitlesOfParts>
  <Company>The University of Adelaide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Animal Services 2008 Organisational Structure</dc:title>
  <dc:creator>Bartlett</dc:creator>
  <cp:lastModifiedBy>a1000794</cp:lastModifiedBy>
  <cp:revision>164</cp:revision>
  <dcterms:created xsi:type="dcterms:W3CDTF">2008-01-10T01:46:47Z</dcterms:created>
  <dcterms:modified xsi:type="dcterms:W3CDTF">2012-02-22T05:51:39Z</dcterms:modified>
</cp:coreProperties>
</file>