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FF66FF"/>
    <a:srgbClr val="FF9999"/>
    <a:srgbClr val="FF9966"/>
    <a:srgbClr val="FFCC00"/>
    <a:srgbClr val="B0CA7C"/>
    <a:srgbClr val="FFFF66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17" autoAdjust="0"/>
  </p:normalViewPr>
  <p:slideViewPr>
    <p:cSldViewPr>
      <p:cViewPr varScale="1">
        <p:scale>
          <a:sx n="77" d="100"/>
          <a:sy n="77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321AB-FA17-4898-A890-789B51B01A10}" type="datetimeFigureOut">
              <a:rPr lang="en-AU" smtClean="0"/>
              <a:t>6/03/2015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8669E-D587-41B0-8E68-17D392E866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17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http://www.adelaide.edu.au/english-for-uni/conditionals/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8669E-D587-41B0-8E68-17D392E8664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0415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mtClean="0"/>
              <a:t>Chart based very closely on</a:t>
            </a:r>
            <a:r>
              <a:rPr lang="en-AU" baseline="0" smtClean="0"/>
              <a:t> </a:t>
            </a:r>
            <a:r>
              <a:rPr lang="en-AU" sz="1200" smtClean="0"/>
              <a:t>Celce-Murcia, M., &amp; Larsen-Freeman, D. (1999). </a:t>
            </a:r>
            <a:r>
              <a:rPr lang="en-AU" sz="1200" i="1" smtClean="0"/>
              <a:t>The grammar book</a:t>
            </a:r>
            <a:r>
              <a:rPr lang="en-AU" sz="1200" smtClean="0"/>
              <a:t> (2nd ed). US: Heinle &amp; Heinle. pp. 548, 552</a:t>
            </a:r>
            <a:r>
              <a:rPr lang="en-AU" sz="1200" baseline="0" smtClean="0"/>
              <a:t> and used with permission.</a:t>
            </a:r>
            <a:endParaRPr lang="en-AU" sz="1200" smtClean="0"/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8669E-D587-41B0-8E68-17D392E8664E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1998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mtClean="0"/>
              <a:t>Chart based very closely on</a:t>
            </a:r>
            <a:r>
              <a:rPr lang="en-AU" baseline="0" smtClean="0"/>
              <a:t> </a:t>
            </a:r>
            <a:r>
              <a:rPr lang="en-AU" sz="1200" smtClean="0"/>
              <a:t>Celce-Murcia, M., &amp; Larsen-Freeman, D. (1999). </a:t>
            </a:r>
            <a:r>
              <a:rPr lang="en-AU" sz="1200" i="1" smtClean="0"/>
              <a:t>The grammar book</a:t>
            </a:r>
            <a:r>
              <a:rPr lang="en-AU" sz="1200" smtClean="0"/>
              <a:t> (2nd ed). US: Heinle &amp; Heinle. pp. 548, 552</a:t>
            </a:r>
            <a:r>
              <a:rPr lang="en-AU" sz="1200" baseline="0" smtClean="0"/>
              <a:t> and used with permission.</a:t>
            </a:r>
            <a:endParaRPr lang="en-AU" sz="12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8669E-D587-41B0-8E68-17D392E8664E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2350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mtClean="0"/>
              <a:t>Chart based very closely on</a:t>
            </a:r>
            <a:r>
              <a:rPr lang="en-AU" baseline="0" smtClean="0"/>
              <a:t> </a:t>
            </a:r>
            <a:r>
              <a:rPr lang="en-AU" sz="1200" smtClean="0"/>
              <a:t>Celce-Murcia, M., &amp; Larsen-Freeman, D. (1999). </a:t>
            </a:r>
            <a:r>
              <a:rPr lang="en-AU" sz="1200" i="1" smtClean="0"/>
              <a:t>The grammar book</a:t>
            </a:r>
            <a:r>
              <a:rPr lang="en-AU" sz="1200" smtClean="0"/>
              <a:t> (2nd ed). US: Heinle &amp; Heinle. pp. 548, 552</a:t>
            </a:r>
            <a:r>
              <a:rPr lang="en-AU" sz="1200" baseline="0" smtClean="0"/>
              <a:t> and used with permission.</a:t>
            </a:r>
            <a:endParaRPr lang="en-AU" sz="1200" smtClean="0"/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8669E-D587-41B0-8E68-17D392E8664E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958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Exercise 1 from the website. Do this online, or work through in class</a:t>
            </a:r>
            <a:r>
              <a:rPr lang="en-AU" baseline="0" smtClean="0"/>
              <a:t> using the downloadable exercise and suggested answers.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8669E-D587-41B0-8E68-17D392E8664E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0470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Watch the teaching</a:t>
            </a:r>
            <a:r>
              <a:rPr lang="en-AU" baseline="0" smtClean="0"/>
              <a:t> section of the video story. Click on picture to go to YouTube clip, or copy and paste this link:</a:t>
            </a:r>
            <a:endParaRPr lang="en-AU" smtClean="0"/>
          </a:p>
          <a:p>
            <a:r>
              <a:rPr lang="en-AU" smtClean="0"/>
              <a:t>https://www.youtube.com/watch?v=ZBL2vGaChm4&amp;feature=youtu.be&amp;list=PLrj2iJKdUdbzz1VPbd2RpcAEdsyXy3tik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8669E-D587-41B0-8E68-17D392E8664E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559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Click on the photo to go straight to the </a:t>
            </a:r>
            <a:r>
              <a:rPr lang="en-AU" i="1" dirty="0" smtClean="0"/>
              <a:t>If</a:t>
            </a:r>
            <a:r>
              <a:rPr lang="en-AU" i="1" baseline="0" dirty="0" smtClean="0"/>
              <a:t> You Love Me</a:t>
            </a:r>
            <a:r>
              <a:rPr lang="en-AU" i="0" baseline="0" dirty="0" smtClean="0"/>
              <a:t>  TV show video on YouTube: https://www.youtube.com/watch?v=Rzvj__F4nCc&amp;feature=youtu.be&amp;list=PLrj2iJKdUdbzz1VPbd2RpcAEdsyXy3tik</a:t>
            </a:r>
          </a:p>
          <a:p>
            <a:r>
              <a:rPr lang="en-AU" i="0" baseline="0" dirty="0" smtClean="0"/>
              <a:t>You will need to change the link to this one (http://v.youku.com/v_show/id_XODUxNDgzOTQ4.html) to see the whole video on </a:t>
            </a:r>
            <a:r>
              <a:rPr lang="en-AU" i="0" baseline="0" dirty="0" err="1" smtClean="0"/>
              <a:t>youku</a:t>
            </a:r>
            <a:r>
              <a:rPr lang="en-AU" i="0" baseline="0" dirty="0" smtClean="0"/>
              <a:t>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</a:t>
            </a:r>
            <a:r>
              <a:rPr lang="en-A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Love Me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 story up to the end of the dating show (4:34).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8669E-D587-41B0-8E68-17D392E8664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5129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Click to see each line appear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8669E-D587-41B0-8E68-17D392E8664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196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story again from 0:20 to 0:46 (‘If you were there, you might have seen me’.) Discuss this sentence. 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8669E-D587-41B0-8E68-17D392E8664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025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Click</a:t>
            </a:r>
            <a:r>
              <a:rPr lang="en-AU" baseline="0" smtClean="0"/>
              <a:t> the picture to start the YouTube clip at 0:18 seconds. http://www.youtube.com/watch?v=Rzvj__F4nCc&amp;t=0m18s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8669E-D587-41B0-8E68-17D392E8664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2460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8669E-D587-41B0-8E68-17D392E8664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2171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8669E-D587-41B0-8E68-17D392E8664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001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mtClean="0"/>
              <a:t>Chart based very closely on</a:t>
            </a:r>
            <a:r>
              <a:rPr lang="en-AU" baseline="0" smtClean="0"/>
              <a:t> </a:t>
            </a:r>
            <a:r>
              <a:rPr lang="en-AU" sz="1200" smtClean="0"/>
              <a:t>Celce-Murcia, M., &amp; Larsen-Freeman, D. (1999). </a:t>
            </a:r>
            <a:r>
              <a:rPr lang="en-AU" sz="1200" i="1" smtClean="0"/>
              <a:t>The grammar book</a:t>
            </a:r>
            <a:r>
              <a:rPr lang="en-AU" sz="1200" smtClean="0"/>
              <a:t> (2nd ed). US: Heinle &amp; Heinle. pp. 548, 552</a:t>
            </a:r>
            <a:r>
              <a:rPr lang="en-AU" sz="1200" baseline="0" smtClean="0"/>
              <a:t> and used with permission.</a:t>
            </a:r>
            <a:endParaRPr lang="en-AU" sz="12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8669E-D587-41B0-8E68-17D392E8664E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0919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mtClean="0"/>
              <a:t>Chart based very closely on</a:t>
            </a:r>
            <a:r>
              <a:rPr lang="en-AU" baseline="0" smtClean="0"/>
              <a:t> </a:t>
            </a:r>
            <a:r>
              <a:rPr lang="en-AU" sz="1200" smtClean="0"/>
              <a:t>Celce-Murcia, M., &amp; Larsen-Freeman, D. (1999). </a:t>
            </a:r>
            <a:r>
              <a:rPr lang="en-AU" sz="1200" i="1" smtClean="0"/>
              <a:t>The grammar book</a:t>
            </a:r>
            <a:r>
              <a:rPr lang="en-AU" sz="1200" smtClean="0"/>
              <a:t> (2nd ed). US: Heinle &amp; Heinle. pp. 548, 552</a:t>
            </a:r>
            <a:r>
              <a:rPr lang="en-AU" sz="1200" baseline="0" smtClean="0"/>
              <a:t> and used with permission.</a:t>
            </a:r>
            <a:endParaRPr lang="en-AU" sz="12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8669E-D587-41B0-8E68-17D392E8664E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074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www.adelaide.edu.au/english-for-uni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Dr Julia Miller</a:t>
            </a:r>
          </a:p>
          <a:p>
            <a:r>
              <a:rPr lang="en-US" smtClean="0"/>
              <a:t>www.adelaide.edu.au/english-for-uni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04800"/>
            <a:ext cx="1943101" cy="129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BL2vGaChm4&amp;feature=youtu.be&amp;list=PLrj2iJKdUdbzz1VPbd2RpcAEdsyXy3ti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zvj__F4nCc&amp;feature=youtu.be&amp;list=PLrj2iJKdUdbzz1VPbd2RpcAEdsyXy3ti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zvj__F4nCc&amp;t=0m18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mtClean="0"/>
              <a:t>Conditional forms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>
                <a:solidFill>
                  <a:schemeClr val="tx1"/>
                </a:solidFill>
              </a:rPr>
              <a:t>Dr Julia </a:t>
            </a:r>
            <a:r>
              <a:rPr lang="en-AU" smtClean="0">
                <a:solidFill>
                  <a:schemeClr val="tx1"/>
                </a:solidFill>
              </a:rPr>
              <a:t>Miller</a:t>
            </a:r>
            <a:endParaRPr lang="en-AU" smtClean="0"/>
          </a:p>
          <a:p>
            <a:r>
              <a:rPr lang="en-AU">
                <a:solidFill>
                  <a:schemeClr val="tx1"/>
                </a:solidFill>
              </a:rPr>
              <a:t>English for Uni</a:t>
            </a:r>
          </a:p>
          <a:p>
            <a:r>
              <a:rPr lang="en-AU">
                <a:solidFill>
                  <a:schemeClr val="tx1"/>
                </a:solidFill>
              </a:rPr>
              <a:t>www.adelaide.edu.au/english-for-uni</a:t>
            </a:r>
          </a:p>
        </p:txBody>
      </p:sp>
    </p:spTree>
    <p:extLst>
      <p:ext uri="{BB962C8B-B14F-4D97-AF65-F5344CB8AC3E}">
        <p14:creationId xmlns:p14="http://schemas.microsoft.com/office/powerpoint/2010/main" val="18828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AU" sz="2300" dirty="0" smtClean="0"/>
              <a:t>Did you notice any conditional expressions that used words other than </a:t>
            </a:r>
            <a:r>
              <a:rPr lang="en-AU" sz="2300" i="1" dirty="0" smtClean="0"/>
              <a:t>if</a:t>
            </a:r>
            <a:r>
              <a:rPr lang="en-AU" sz="2300" dirty="0" smtClean="0"/>
              <a:t>?</a:t>
            </a:r>
          </a:p>
          <a:p>
            <a:r>
              <a:rPr lang="en-AU" sz="2300" dirty="0"/>
              <a:t>I like you, </a:t>
            </a:r>
            <a:r>
              <a:rPr lang="en-AU" sz="2300" i="1" dirty="0">
                <a:solidFill>
                  <a:srgbClr val="FF0000"/>
                </a:solidFill>
              </a:rPr>
              <a:t>even though </a:t>
            </a:r>
            <a:r>
              <a:rPr lang="en-AU" sz="2300" dirty="0"/>
              <a:t>you studied maths and I studied </a:t>
            </a:r>
            <a:r>
              <a:rPr lang="en-AU" sz="2300" dirty="0" smtClean="0"/>
              <a:t>history.</a:t>
            </a:r>
          </a:p>
          <a:p>
            <a:r>
              <a:rPr lang="en-AU" sz="2300" i="1" dirty="0">
                <a:solidFill>
                  <a:srgbClr val="FF0000"/>
                </a:solidFill>
              </a:rPr>
              <a:t>Even if </a:t>
            </a:r>
            <a:r>
              <a:rPr lang="en-AU" sz="2300" dirty="0"/>
              <a:t>I had homework, I still helped them with their fish farm</a:t>
            </a:r>
            <a:r>
              <a:rPr lang="en-AU" sz="2300" dirty="0" smtClean="0"/>
              <a:t>.</a:t>
            </a:r>
          </a:p>
          <a:p>
            <a:r>
              <a:rPr lang="en-AU" sz="2300" i="1" dirty="0">
                <a:solidFill>
                  <a:srgbClr val="FF0000"/>
                </a:solidFill>
              </a:rPr>
              <a:t>whenever</a:t>
            </a:r>
            <a:r>
              <a:rPr lang="en-AU" sz="2300" dirty="0"/>
              <a:t> I see someone in trouble, I like to help them. </a:t>
            </a:r>
            <a:r>
              <a:rPr lang="en-AU" sz="2300" dirty="0" smtClean="0"/>
              <a:t> </a:t>
            </a:r>
          </a:p>
          <a:p>
            <a:r>
              <a:rPr lang="en-AU" sz="2300" dirty="0"/>
              <a:t>I think you should always stop and help someone, </a:t>
            </a:r>
            <a:r>
              <a:rPr lang="en-AU" sz="2300" i="1" dirty="0">
                <a:solidFill>
                  <a:srgbClr val="FF0000"/>
                </a:solidFill>
              </a:rPr>
              <a:t>unless</a:t>
            </a:r>
            <a:r>
              <a:rPr lang="en-AU" sz="2300" dirty="0"/>
              <a:t> they are too dangerous. </a:t>
            </a:r>
            <a:endParaRPr lang="en-AU" sz="2300" dirty="0" smtClean="0"/>
          </a:p>
          <a:p>
            <a:r>
              <a:rPr lang="en-AU" sz="2300" dirty="0"/>
              <a:t>I want to find a girlfriend, </a:t>
            </a:r>
            <a:r>
              <a:rPr lang="en-AU" sz="2300" i="1" dirty="0">
                <a:solidFill>
                  <a:srgbClr val="FF0000"/>
                </a:solidFill>
              </a:rPr>
              <a:t>otherwise</a:t>
            </a:r>
            <a:r>
              <a:rPr lang="en-AU" sz="2300" dirty="0"/>
              <a:t> I will be lonely. </a:t>
            </a:r>
            <a:endParaRPr lang="en-AU" sz="2300" dirty="0" smtClean="0"/>
          </a:p>
          <a:p>
            <a:r>
              <a:rPr lang="en-AU" sz="2300" i="1" dirty="0">
                <a:solidFill>
                  <a:srgbClr val="FF0000"/>
                </a:solidFill>
              </a:rPr>
              <a:t>Provided that </a:t>
            </a:r>
            <a:r>
              <a:rPr lang="en-AU" sz="2300" dirty="0"/>
              <a:t>we are both honest with each other and communicate well, I think we could be very happy</a:t>
            </a:r>
            <a:r>
              <a:rPr lang="en-AU" sz="2300" dirty="0" smtClean="0"/>
              <a:t>.</a:t>
            </a:r>
            <a:r>
              <a:rPr lang="en-AU" sz="2300" dirty="0"/>
              <a:t> </a:t>
            </a:r>
            <a:endParaRPr lang="en-AU" sz="2300" dirty="0" smtClean="0"/>
          </a:p>
          <a:p>
            <a:r>
              <a:rPr lang="en-AU" sz="2300" i="1" dirty="0" smtClean="0">
                <a:solidFill>
                  <a:srgbClr val="FF0000"/>
                </a:solidFill>
              </a:rPr>
              <a:t>As </a:t>
            </a:r>
            <a:r>
              <a:rPr lang="en-AU" sz="2300" i="1" dirty="0">
                <a:solidFill>
                  <a:srgbClr val="FF0000"/>
                </a:solidFill>
              </a:rPr>
              <a:t>long as </a:t>
            </a:r>
            <a:r>
              <a:rPr lang="en-AU" sz="2300" dirty="0"/>
              <a:t>she doesn’t bring her pet snake to live with us, she’s the one for me</a:t>
            </a:r>
            <a:r>
              <a:rPr lang="en-AU" sz="23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22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AU" sz="3600" b="1" smtClean="0"/>
              <a:t>How do we use conditional</a:t>
            </a:r>
            <a:br>
              <a:rPr lang="en-AU" sz="3600" b="1" smtClean="0"/>
            </a:br>
            <a:r>
              <a:rPr lang="en-AU" sz="3600" b="1" smtClean="0"/>
              <a:t> forms in English?</a:t>
            </a:r>
            <a:endParaRPr lang="en-AU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AU" sz="2800" b="1"/>
              <a:t>Factual </a:t>
            </a:r>
            <a:r>
              <a:rPr lang="en-AU" sz="2800"/>
              <a:t>conditionals can be timeless (outside time, expressing habits or scientific facts) or time-bound (referring to present, past or different times</a:t>
            </a:r>
            <a:r>
              <a:rPr lang="en-AU" sz="2800" smtClean="0"/>
              <a:t>).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AU" sz="2800" b="1"/>
              <a:t>Future </a:t>
            </a:r>
            <a:r>
              <a:rPr lang="en-AU" sz="2800"/>
              <a:t>conditionals can express a strong or weak condition or result (something will happen or may happen) or be used to give advice or commands</a:t>
            </a:r>
            <a:r>
              <a:rPr lang="en-AU" sz="2800" smtClean="0"/>
              <a:t>.</a:t>
            </a:r>
          </a:p>
          <a:p>
            <a:pPr marL="0" indent="0">
              <a:buNone/>
            </a:pPr>
            <a:r>
              <a:rPr lang="en-AU" sz="2800" b="1"/>
              <a:t>Imaginative </a:t>
            </a:r>
            <a:r>
              <a:rPr lang="en-AU" sz="2800"/>
              <a:t>conditionals can be hypothetical (unlikely but possible in the present or future) or counterfactual (impossible, </a:t>
            </a:r>
            <a:r>
              <a:rPr lang="en-AU" sz="2800" smtClean="0"/>
              <a:t>referring </a:t>
            </a:r>
            <a:r>
              <a:rPr lang="en-AU" sz="2800"/>
              <a:t>to present or past time</a:t>
            </a:r>
            <a:r>
              <a:rPr lang="en-AU" sz="2800" smtClean="0"/>
              <a:t>).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AU" sz="2000" smtClean="0"/>
              <a:t>(</a:t>
            </a:r>
            <a:r>
              <a:rPr lang="en-AU" sz="2000"/>
              <a:t>Celce-Murcia, M., &amp; Larsen-Freeman, D. (1999). </a:t>
            </a:r>
            <a:r>
              <a:rPr lang="en-AU" sz="2000" i="1"/>
              <a:t>The grammar book</a:t>
            </a:r>
            <a:r>
              <a:rPr lang="en-AU" sz="2000"/>
              <a:t> (2nd ed). US: Heinle &amp; Heinle. pp. 548, </a:t>
            </a:r>
            <a:r>
              <a:rPr lang="en-AU" sz="2000" smtClean="0"/>
              <a:t>552)</a:t>
            </a:r>
            <a:endParaRPr lang="en-AU" sz="2000"/>
          </a:p>
        </p:txBody>
      </p:sp>
    </p:spTree>
    <p:extLst>
      <p:ext uri="{BB962C8B-B14F-4D97-AF65-F5344CB8AC3E}">
        <p14:creationId xmlns:p14="http://schemas.microsoft.com/office/powerpoint/2010/main" val="22999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3600" b="1" smtClean="0"/>
              <a:t>Factual conditionals</a:t>
            </a:r>
            <a:endParaRPr lang="en-AU" sz="3600" b="1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968107"/>
              </p:ext>
            </p:extLst>
          </p:nvPr>
        </p:nvGraphicFramePr>
        <p:xfrm>
          <a:off x="457200" y="2057400"/>
          <a:ext cx="8280000" cy="406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0"/>
                <a:gridCol w="1080000"/>
                <a:gridCol w="36000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smtClean="0"/>
                        <a:t>Factual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Timeless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A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Generic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Habitual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mtClean="0"/>
                        <a:t>Outside time</a:t>
                      </a:r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mtClean="0"/>
                        <a:t>Present or past time</a:t>
                      </a:r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mtClean="0"/>
                        <a:t>Present tense</a:t>
                      </a:r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mtClean="0"/>
                        <a:t>Present or past tense; or would + infinitive</a:t>
                      </a:r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mtClean="0"/>
                        <a:t>e.g.  If you heat water to 100°C, it boils.</a:t>
                      </a:r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mtClean="0"/>
                        <a:t>e.g. If I estimate the results first, it always helps.  If we misinterpreted the results, we indicated this immediately.</a:t>
                      </a:r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Scientific facts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Habits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1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2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3600" b="1" smtClean="0"/>
              <a:t>Factual conditionals</a:t>
            </a:r>
            <a:endParaRPr lang="en-AU" sz="3600" b="1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279007"/>
              </p:ext>
            </p:extLst>
          </p:nvPr>
        </p:nvGraphicFramePr>
        <p:xfrm>
          <a:off x="457200" y="2057400"/>
          <a:ext cx="8280000" cy="451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0"/>
                <a:gridCol w="1080000"/>
                <a:gridCol w="36000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smtClean="0"/>
                        <a:t>Factual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Time-bound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A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smtClean="0"/>
                        <a:t>All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smtClean="0"/>
                        <a:t> Past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89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mtClean="0"/>
                        <a:t>Same or different tenses or modals</a:t>
                      </a:r>
                    </a:p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mtClean="0"/>
                        <a:t>Present or past tense; or would + infinitive</a:t>
                      </a:r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e.g. If you create a spreadsheet, you can formulate the results more easily.   If you legislate for xxx, it could occur.    If you researched the area, you must have realised the problem before we did.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e.g. If they financed the project, they may have distributed the product too.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Implications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Inferences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3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4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4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3600" b="1" smtClean="0"/>
              <a:t>Factual conditionals</a:t>
            </a:r>
            <a:endParaRPr lang="en-AU" sz="3600" b="1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657335"/>
              </p:ext>
            </p:extLst>
          </p:nvPr>
        </p:nvGraphicFramePr>
        <p:xfrm>
          <a:off x="457200" y="2057400"/>
          <a:ext cx="8496000" cy="4500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000"/>
                <a:gridCol w="1296000"/>
                <a:gridCol w="36000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0713" algn="l"/>
                        </a:tabLst>
                        <a:defRPr/>
                      </a:pPr>
                      <a:r>
                        <a:rPr lang="en-AU" b="1" smtClean="0"/>
                        <a:t>Future (predictive)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Strong condition or result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Weakened condition or result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mtClean="0"/>
                        <a:t>Future time</a:t>
                      </a:r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mtClean="0"/>
                        <a:t>Present or future time</a:t>
                      </a:r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mtClean="0"/>
                        <a:t>Present + future tenses; or present + imperative</a:t>
                      </a:r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mtClean="0"/>
                        <a:t>Present tense + other modal + infinitive</a:t>
                      </a:r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mtClean="0"/>
                        <a:t>e.g. If you analyse the results, you will define the problem more clearly.  If you proceed with the experiment, interpret the findings carefully. </a:t>
                      </a:r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mtClean="0"/>
                        <a:t>e.g.  If you assess the data thoroughly, you might establish the cause of the problem.      If you benefit from the study, you should identify the key factors in its success.</a:t>
                      </a:r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Predictions.  Commands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Possible plans.  Advice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5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6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3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3600" b="1" smtClean="0"/>
              <a:t>Imaginative conditionals</a:t>
            </a:r>
            <a:endParaRPr lang="en-AU" sz="3600" b="1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224539"/>
              </p:ext>
            </p:extLst>
          </p:nvPr>
        </p:nvGraphicFramePr>
        <p:xfrm>
          <a:off x="457200" y="2057400"/>
          <a:ext cx="7772400" cy="423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8769"/>
                <a:gridCol w="1793631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smtClean="0"/>
                        <a:t>Imaginative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Hypothetical (unlikely but possible)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A7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mtClean="0"/>
                        <a:t>Present or future time</a:t>
                      </a:r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mtClean="0"/>
                        <a:t>Past tense + modal + infinitive; or were to + infinitive + modal + infinitive</a:t>
                      </a:r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mtClean="0"/>
                        <a:t>e.g.  If you exported the table,  it would require too much data.          </a:t>
                      </a:r>
                    </a:p>
                    <a:p>
                      <a:r>
                        <a:rPr lang="en-AU" smtClean="0"/>
                        <a:t>If I were to process all this data, I would structure the resulting graph very carefully.</a:t>
                      </a:r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Present or future dream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7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3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3600" b="1"/>
              <a:t>Imaginative conditionals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581439"/>
              </p:ext>
            </p:extLst>
          </p:nvPr>
        </p:nvGraphicFramePr>
        <p:xfrm>
          <a:off x="270000" y="1981200"/>
          <a:ext cx="8604000" cy="432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2000"/>
                <a:gridCol w="1620000"/>
                <a:gridCol w="349200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smtClean="0"/>
                        <a:t>Factual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Counterfactual (impossible)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A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Present time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Past time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mtClean="0"/>
                        <a:t>Past tense+ modal + infinitive</a:t>
                      </a:r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mtClean="0"/>
                        <a:t>Past perfect tense + modal + have + past participle</a:t>
                      </a:r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mtClean="0"/>
                        <a:t>Present tense</a:t>
                      </a:r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mtClean="0"/>
                        <a:t>Present or past tense; or would + infinitive</a:t>
                      </a:r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mtClean="0"/>
                        <a:t>e.g. If Einstein were alive today, he would solve the problem.</a:t>
                      </a:r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mtClean="0"/>
                        <a:t>e.g.   If you had contextualised the argument it would have been more useful.</a:t>
                      </a:r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. . . but he isn't.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. . . but you didn’t.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8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smtClean="0"/>
                        <a:t>9</a:t>
                      </a:r>
                      <a:endParaRPr lang="en-A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3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477000" cy="1249362"/>
          </a:xfrm>
        </p:spPr>
        <p:txBody>
          <a:bodyPr>
            <a:noAutofit/>
          </a:bodyPr>
          <a:lstStyle/>
          <a:p>
            <a:pPr algn="l"/>
            <a:endParaRPr lang="en-AU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AU" sz="2400" b="1" smtClean="0"/>
              <a:t>Exercise 1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AU" sz="2400" b="1" smtClean="0"/>
              <a:t>How </a:t>
            </a:r>
            <a:r>
              <a:rPr lang="en-AU" sz="2400" b="1"/>
              <a:t>could you rewrite the following sentences using the suggested alternative conditional words? There are many possible answers.</a:t>
            </a:r>
            <a:endParaRPr lang="en-AU" sz="2400" smtClean="0"/>
          </a:p>
          <a:p>
            <a:pPr marL="0" indent="0">
              <a:spcBef>
                <a:spcPts val="1200"/>
              </a:spcBef>
              <a:buNone/>
            </a:pPr>
            <a:r>
              <a:rPr lang="en-AU" sz="2400" smtClean="0"/>
              <a:t>e.g</a:t>
            </a:r>
            <a:r>
              <a:rPr lang="en-AU" sz="2400"/>
              <a:t>. </a:t>
            </a:r>
            <a:r>
              <a:rPr lang="en-AU" sz="2400" b="1"/>
              <a:t>as long as</a:t>
            </a:r>
            <a:r>
              <a:rPr lang="en-AU" sz="2400"/>
              <a:t/>
            </a:r>
            <a:br>
              <a:rPr lang="en-AU" sz="2400"/>
            </a:br>
            <a:r>
              <a:rPr lang="en-AU" sz="2400"/>
              <a:t>I'll go </a:t>
            </a:r>
            <a:r>
              <a:rPr lang="en-AU" sz="2400" b="1"/>
              <a:t>if</a:t>
            </a:r>
            <a:r>
              <a:rPr lang="en-AU" sz="2400"/>
              <a:t> you go too</a:t>
            </a:r>
            <a:br>
              <a:rPr lang="en-AU" sz="2400"/>
            </a:br>
            <a:r>
              <a:rPr lang="en-AU" sz="2400" u="sng"/>
              <a:t>Answer:</a:t>
            </a:r>
            <a:r>
              <a:rPr lang="en-AU" sz="2400"/>
              <a:t> I'll go </a:t>
            </a:r>
            <a:r>
              <a:rPr lang="en-AU" sz="2400" b="1" smtClean="0"/>
              <a:t>as </a:t>
            </a:r>
            <a:r>
              <a:rPr lang="en-AU" sz="2400" b="1"/>
              <a:t>long as</a:t>
            </a:r>
            <a:r>
              <a:rPr lang="en-AU" sz="2400"/>
              <a:t> you go too</a:t>
            </a:r>
            <a:r>
              <a:rPr lang="en-AU" sz="2400" smtClean="0"/>
              <a:t>.</a:t>
            </a:r>
          </a:p>
          <a:p>
            <a:pPr marL="0" indent="0">
              <a:buNone/>
            </a:pPr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12854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1143000"/>
          </a:xfrm>
        </p:spPr>
        <p:txBody>
          <a:bodyPr>
            <a:normAutofit/>
          </a:bodyPr>
          <a:lstStyle/>
          <a:p>
            <a:pPr algn="l"/>
            <a:r>
              <a:rPr lang="en-AU" sz="3600" b="1" smtClean="0"/>
              <a:t>Teaching on conditionals</a:t>
            </a:r>
            <a:endParaRPr lang="en-AU" sz="3600" b="1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61" y="2286000"/>
            <a:ext cx="5547078" cy="3120232"/>
          </a:xfrm>
        </p:spPr>
      </p:pic>
    </p:spTree>
    <p:extLst>
      <p:ext uri="{BB962C8B-B14F-4D97-AF65-F5344CB8AC3E}">
        <p14:creationId xmlns:p14="http://schemas.microsoft.com/office/powerpoint/2010/main" val="14006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smtClean="0"/>
              <a:t>The teaching materials in this PowerPoint presentation have been developed by Dr Julia Miller and are available on the English for Uni website.</a:t>
            </a:r>
          </a:p>
          <a:p>
            <a:pPr marL="0" indent="0">
              <a:buNone/>
            </a:pPr>
            <a:endParaRPr lang="en-AU" sz="2400"/>
          </a:p>
          <a:p>
            <a:pPr marL="0" indent="0">
              <a:buNone/>
            </a:pPr>
            <a:r>
              <a:rPr lang="en-AU" sz="2400"/>
              <a:t>The grammatical content of the materials is largely based on Celce-Murcia, M., &amp; Larsen-Freeman, D. (1999). </a:t>
            </a:r>
            <a:r>
              <a:rPr lang="en-AU" sz="2400" i="1"/>
              <a:t>The grammar book</a:t>
            </a:r>
            <a:r>
              <a:rPr lang="en-AU" sz="2400"/>
              <a:t> (2nd ed). US: </a:t>
            </a:r>
            <a:r>
              <a:rPr lang="en-AU" sz="2400" smtClean="0"/>
              <a:t>Heinle </a:t>
            </a:r>
            <a:r>
              <a:rPr lang="en-AU" sz="2400"/>
              <a:t>&amp; Heinle. pp. 548, </a:t>
            </a:r>
            <a:r>
              <a:rPr lang="en-AU" sz="2400" smtClean="0"/>
              <a:t>552.</a:t>
            </a:r>
          </a:p>
          <a:p>
            <a:pPr marL="0" indent="0">
              <a:buNone/>
            </a:pPr>
            <a:endParaRPr lang="en-AU" sz="2400"/>
          </a:p>
          <a:p>
            <a:pPr marL="0" indent="0">
              <a:buNone/>
            </a:pPr>
            <a:endParaRPr lang="en-AU" sz="240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144" y="5640024"/>
            <a:ext cx="3645408" cy="1213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093296"/>
            <a:ext cx="500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smtClean="0"/>
              <a:t>Funded </a:t>
            </a:r>
            <a:r>
              <a:rPr lang="en-AU" i="1"/>
              <a:t>by </a:t>
            </a:r>
            <a:r>
              <a:rPr lang="en-AU" i="1" smtClean="0"/>
              <a:t>the </a:t>
            </a:r>
            <a:r>
              <a:rPr lang="en-AU" i="1"/>
              <a:t>Australian Government Office for Learning and Teaching.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67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3600" b="1" dirty="0" smtClean="0"/>
              <a:t>If You Love Me</a:t>
            </a:r>
            <a:endParaRPr lang="en-AU" sz="3600" b="1" dirty="0"/>
          </a:p>
        </p:txBody>
      </p:sp>
      <p:pic>
        <p:nvPicPr>
          <p:cNvPr id="6" name="Content Placeholder 5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828800"/>
            <a:ext cx="6788944" cy="4525963"/>
          </a:xfrm>
        </p:spPr>
      </p:pic>
      <p:sp>
        <p:nvSpPr>
          <p:cNvPr id="3" name="TextBox 2"/>
          <p:cNvSpPr txBox="1"/>
          <p:nvPr/>
        </p:nvSpPr>
        <p:spPr>
          <a:xfrm>
            <a:off x="1828800" y="6400800"/>
            <a:ext cx="601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Please click </a:t>
            </a:r>
            <a:r>
              <a:rPr lang="en-AU" sz="1400" dirty="0" smtClean="0"/>
              <a:t>on the </a:t>
            </a:r>
            <a:r>
              <a:rPr lang="en-AU" sz="1400" dirty="0" smtClean="0"/>
              <a:t>photo above to go to the </a:t>
            </a:r>
            <a:r>
              <a:rPr lang="en-AU" sz="1400" i="1" dirty="0" smtClean="0"/>
              <a:t>If You Love Me</a:t>
            </a:r>
            <a:r>
              <a:rPr lang="en-AU" sz="1400" dirty="0" smtClean="0"/>
              <a:t> TV show video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9946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mtClean="0"/>
              <a:t>What language feature was the focus of that story?</a:t>
            </a:r>
          </a:p>
          <a:p>
            <a:pPr marL="0" indent="0">
              <a:buNone/>
            </a:pPr>
            <a:r>
              <a:rPr lang="en-AU" smtClean="0"/>
              <a:t>Look at the title again: </a:t>
            </a:r>
            <a:r>
              <a:rPr lang="en-AU" i="1" smtClean="0"/>
              <a:t>If You Love Me</a:t>
            </a:r>
          </a:p>
          <a:p>
            <a:pPr marL="0" indent="0">
              <a:buNone/>
            </a:pPr>
            <a:r>
              <a:rPr lang="en-AU" smtClean="0"/>
              <a:t>What language form is </a:t>
            </a:r>
            <a:r>
              <a:rPr lang="en-AU" i="1" smtClean="0"/>
              <a:t>if</a:t>
            </a:r>
            <a:r>
              <a:rPr lang="en-AU" smtClean="0"/>
              <a:t>? </a:t>
            </a:r>
          </a:p>
          <a:p>
            <a:pPr marL="400050" lvl="1" indent="0">
              <a:buNone/>
            </a:pPr>
            <a:r>
              <a:rPr lang="en-AU" smtClean="0"/>
              <a:t>Answer: a conditional form</a:t>
            </a:r>
          </a:p>
          <a:p>
            <a:pPr marL="0" indent="0">
              <a:buNone/>
            </a:pPr>
            <a:r>
              <a:rPr lang="en-AU" smtClean="0"/>
              <a:t>When do we use a conditional form in English?</a:t>
            </a:r>
          </a:p>
          <a:p>
            <a:pPr marL="400050" lvl="1" indent="0">
              <a:buNone/>
            </a:pPr>
            <a:r>
              <a:rPr lang="en-AU" smtClean="0"/>
              <a:t>Answer: when we are not certain if something has happened or will happen</a:t>
            </a:r>
          </a:p>
          <a:p>
            <a:pPr marL="0" indent="0">
              <a:buNone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140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AU" dirty="0"/>
              <a:t>W</a:t>
            </a:r>
            <a:r>
              <a:rPr lang="en-AU" dirty="0" smtClean="0"/>
              <a:t>ong says: </a:t>
            </a:r>
            <a:r>
              <a:rPr lang="en-AU" dirty="0"/>
              <a:t>I studied maths at the University of </a:t>
            </a:r>
            <a:r>
              <a:rPr lang="en-AU" dirty="0" err="1"/>
              <a:t>TransOceania</a:t>
            </a:r>
            <a:r>
              <a:rPr lang="en-AU" dirty="0"/>
              <a:t> last year. If you were there, you might have seen me</a:t>
            </a:r>
            <a:r>
              <a:rPr lang="en-AU" dirty="0" smtClean="0"/>
              <a:t>.</a:t>
            </a:r>
            <a:endParaRPr lang="en-AU" dirty="0"/>
          </a:p>
          <a:p>
            <a:r>
              <a:rPr lang="en-AU" dirty="0"/>
              <a:t>Were you there? </a:t>
            </a:r>
            <a:endParaRPr lang="en-AU" dirty="0" smtClean="0"/>
          </a:p>
          <a:p>
            <a:pPr lvl="1"/>
            <a:r>
              <a:rPr lang="en-AU" dirty="0" smtClean="0"/>
              <a:t>No</a:t>
            </a:r>
            <a:r>
              <a:rPr lang="en-AU" dirty="0"/>
              <a:t>. </a:t>
            </a:r>
          </a:p>
          <a:p>
            <a:r>
              <a:rPr lang="en-AU" dirty="0" smtClean="0"/>
              <a:t>Did </a:t>
            </a:r>
            <a:r>
              <a:rPr lang="en-AU" dirty="0"/>
              <a:t>you see him? </a:t>
            </a:r>
            <a:endParaRPr lang="en-AU" dirty="0" smtClean="0"/>
          </a:p>
          <a:p>
            <a:pPr lvl="1"/>
            <a:r>
              <a:rPr lang="en-AU" dirty="0" smtClean="0"/>
              <a:t>No</a:t>
            </a:r>
            <a:r>
              <a:rPr lang="en-AU" dirty="0"/>
              <a:t>.</a:t>
            </a:r>
          </a:p>
          <a:p>
            <a:r>
              <a:rPr lang="en-AU" dirty="0" smtClean="0"/>
              <a:t>Could </a:t>
            </a:r>
            <a:r>
              <a:rPr lang="en-AU" dirty="0"/>
              <a:t>you possibly have seen him? </a:t>
            </a:r>
            <a:endParaRPr lang="en-AU" dirty="0" smtClean="0"/>
          </a:p>
          <a:p>
            <a:pPr lvl="1"/>
            <a:r>
              <a:rPr lang="en-AU" dirty="0" smtClean="0"/>
              <a:t>Yes</a:t>
            </a:r>
            <a:r>
              <a:rPr lang="en-AU" dirty="0"/>
              <a:t>, but only if you had been there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417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3600" i="1"/>
              <a:t>If you were there, you might have seen me</a:t>
            </a:r>
            <a:r>
              <a:rPr lang="en-AU" sz="3600" i="1" smtClean="0"/>
              <a:t>.</a:t>
            </a:r>
          </a:p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r>
              <a:rPr lang="en-AU" smtClean="0"/>
              <a:t>This </a:t>
            </a:r>
            <a:r>
              <a:rPr lang="en-AU"/>
              <a:t>sentence describes a possible, hypothetical situation</a:t>
            </a:r>
            <a:r>
              <a:rPr lang="en-AU" smtClean="0"/>
              <a:t>. It’s a situation that did not happen.</a:t>
            </a:r>
          </a:p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r>
              <a:rPr lang="en-AU" smtClean="0"/>
              <a:t>What other situations can you describe with </a:t>
            </a:r>
            <a:r>
              <a:rPr lang="en-AU" i="1" smtClean="0"/>
              <a:t>if</a:t>
            </a:r>
            <a:r>
              <a:rPr lang="en-AU" smtClean="0"/>
              <a:t> sentences?</a:t>
            </a:r>
            <a:endParaRPr lang="en-AU"/>
          </a:p>
          <a:p>
            <a:pPr marL="0" indent="0">
              <a:buNone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15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mtClean="0"/>
              <a:t>Now watch the rest of the video story again and note down any </a:t>
            </a:r>
            <a:r>
              <a:rPr lang="en-AU" i="1" smtClean="0"/>
              <a:t>if</a:t>
            </a:r>
            <a:r>
              <a:rPr lang="en-AU" smtClean="0"/>
              <a:t> expressions.</a:t>
            </a:r>
          </a:p>
          <a:p>
            <a:pPr marL="0" indent="0">
              <a:buNone/>
            </a:pPr>
            <a:endParaRPr lang="en-AU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2895600"/>
            <a:ext cx="5105400" cy="340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6324600"/>
            <a:ext cx="567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Please </a:t>
            </a:r>
            <a:r>
              <a:rPr lang="en-AU" sz="1400" dirty="0" smtClean="0"/>
              <a:t>click on  </a:t>
            </a:r>
            <a:r>
              <a:rPr lang="en-AU" sz="1400" dirty="0" smtClean="0"/>
              <a:t>the photo above to go to the </a:t>
            </a:r>
            <a:r>
              <a:rPr lang="en-AU" sz="1400" i="1" dirty="0" smtClean="0"/>
              <a:t>If You Love Me</a:t>
            </a:r>
            <a:r>
              <a:rPr lang="en-AU" sz="1400" dirty="0" smtClean="0"/>
              <a:t> TV show video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3109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smtClean="0"/>
              <a:t>What </a:t>
            </a:r>
            <a:r>
              <a:rPr lang="en-AU" sz="2400" i="1" smtClean="0"/>
              <a:t>if </a:t>
            </a:r>
            <a:r>
              <a:rPr lang="en-AU" sz="2400" smtClean="0"/>
              <a:t>expressions did you find?</a:t>
            </a:r>
          </a:p>
          <a:p>
            <a:r>
              <a:rPr lang="en-AU" sz="2400"/>
              <a:t>I</a:t>
            </a:r>
            <a:r>
              <a:rPr lang="en-AU" sz="2400" smtClean="0"/>
              <a:t>f </a:t>
            </a:r>
            <a:r>
              <a:rPr lang="en-AU" sz="2400"/>
              <a:t>you like this man, please vote now</a:t>
            </a:r>
            <a:r>
              <a:rPr lang="en-AU" sz="2400" smtClean="0"/>
              <a:t>.</a:t>
            </a:r>
          </a:p>
          <a:p>
            <a:r>
              <a:rPr lang="en-AU" sz="2400"/>
              <a:t>If my mother were here, she would say you are a nice boy! </a:t>
            </a:r>
            <a:endParaRPr lang="en-AU" sz="2400" smtClean="0"/>
          </a:p>
          <a:p>
            <a:r>
              <a:rPr lang="en-AU" sz="2400"/>
              <a:t>Even if I had homework, I still helped them with their fish farm. </a:t>
            </a:r>
            <a:endParaRPr lang="en-AU" sz="2400" smtClean="0"/>
          </a:p>
          <a:p>
            <a:r>
              <a:rPr lang="en-AU" sz="2400"/>
              <a:t>If I can look after a fish, I can look after a girl</a:t>
            </a:r>
            <a:r>
              <a:rPr lang="en-AU" sz="2400" smtClean="0"/>
              <a:t>!</a:t>
            </a:r>
          </a:p>
          <a:p>
            <a:r>
              <a:rPr lang="en-AU" sz="2400" smtClean="0"/>
              <a:t>If </a:t>
            </a:r>
            <a:r>
              <a:rPr lang="en-AU" sz="2400"/>
              <a:t>you had had more money when you were younger, would you have bought a fast car</a:t>
            </a:r>
            <a:r>
              <a:rPr lang="en-AU" sz="2400" smtClean="0"/>
              <a:t>?</a:t>
            </a:r>
          </a:p>
          <a:p>
            <a:r>
              <a:rPr lang="en-AU" sz="2400"/>
              <a:t>If I had had more money, I would have given it to my </a:t>
            </a:r>
            <a:r>
              <a:rPr lang="en-AU" sz="2400" smtClean="0"/>
              <a:t>parents.</a:t>
            </a:r>
          </a:p>
          <a:p>
            <a:r>
              <a:rPr lang="en-AU" sz="2400"/>
              <a:t>If you always give, you will always have</a:t>
            </a:r>
            <a:r>
              <a:rPr lang="en-AU" sz="2400" smtClean="0"/>
              <a:t>.</a:t>
            </a:r>
          </a:p>
          <a:p>
            <a:pPr marL="0" indent="0">
              <a:buNone/>
            </a:pPr>
            <a:endParaRPr lang="en-AU" sz="1200"/>
          </a:p>
        </p:txBody>
      </p:sp>
    </p:spTree>
    <p:extLst>
      <p:ext uri="{BB962C8B-B14F-4D97-AF65-F5344CB8AC3E}">
        <p14:creationId xmlns:p14="http://schemas.microsoft.com/office/powerpoint/2010/main" val="3885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smtClean="0"/>
              <a:t>If </a:t>
            </a:r>
            <a:r>
              <a:rPr lang="en-AU" sz="2800"/>
              <a:t>you walk on snow, you cannot hide your footprints. </a:t>
            </a:r>
          </a:p>
          <a:p>
            <a:r>
              <a:rPr lang="en-AU" sz="2800"/>
              <a:t>What would you do if you found your ideal girl?</a:t>
            </a:r>
          </a:p>
          <a:p>
            <a:r>
              <a:rPr lang="en-AU" sz="2800"/>
              <a:t>I always try to be honest and kind, if I can be. If I’m correct, you have no more questions for him. </a:t>
            </a:r>
          </a:p>
          <a:p>
            <a:r>
              <a:rPr lang="en-AU" sz="2800"/>
              <a:t>If you heat water to 100°C it boils. </a:t>
            </a:r>
          </a:p>
          <a:p>
            <a:r>
              <a:rPr lang="en-AU" sz="2800"/>
              <a:t>If you see the right girl, you know. </a:t>
            </a:r>
          </a:p>
          <a:p>
            <a:r>
              <a:rPr lang="en-AU" sz="2800"/>
              <a:t>Go and take her hand if you want to go with her.  </a:t>
            </a:r>
          </a:p>
          <a:p>
            <a:r>
              <a:rPr lang="en-AU" sz="2800"/>
              <a:t>If not, say ‘thank you’ and leave without her.</a:t>
            </a:r>
          </a:p>
          <a:p>
            <a:endParaRPr lang="en-AU" sz="2800"/>
          </a:p>
        </p:txBody>
      </p:sp>
    </p:spTree>
    <p:extLst>
      <p:ext uri="{BB962C8B-B14F-4D97-AF65-F5344CB8AC3E}">
        <p14:creationId xmlns:p14="http://schemas.microsoft.com/office/powerpoint/2010/main" val="82154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1552</Words>
  <Application>Microsoft Office PowerPoint</Application>
  <PresentationFormat>On-screen Show (4:3)</PresentationFormat>
  <Paragraphs>157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Conditional forms</vt:lpstr>
      <vt:lpstr>PowerPoint Presentation</vt:lpstr>
      <vt:lpstr>If You Love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we use conditional  forms in English?</vt:lpstr>
      <vt:lpstr>Factual conditionals</vt:lpstr>
      <vt:lpstr>Factual conditionals</vt:lpstr>
      <vt:lpstr>Factual conditionals</vt:lpstr>
      <vt:lpstr>Imaginative conditionals</vt:lpstr>
      <vt:lpstr>Imaginative conditionals</vt:lpstr>
      <vt:lpstr>PowerPoint Presentation</vt:lpstr>
      <vt:lpstr>Teaching on conditionals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 forms</dc:title>
  <dc:creator>Julia Miller</dc:creator>
  <cp:lastModifiedBy>Joseph Miller</cp:lastModifiedBy>
  <cp:revision>53</cp:revision>
  <dcterms:created xsi:type="dcterms:W3CDTF">2006-08-16T00:00:00Z</dcterms:created>
  <dcterms:modified xsi:type="dcterms:W3CDTF">2015-03-06T03:22:30Z</dcterms:modified>
</cp:coreProperties>
</file>