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64" r:id="rId4"/>
    <p:sldId id="257" r:id="rId5"/>
    <p:sldId id="258" r:id="rId6"/>
    <p:sldId id="259" r:id="rId7"/>
    <p:sldId id="261" r:id="rId8"/>
    <p:sldId id="260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24" autoAdjust="0"/>
  </p:normalViewPr>
  <p:slideViewPr>
    <p:cSldViewPr>
      <p:cViewPr varScale="1">
        <p:scale>
          <a:sx n="76" d="100"/>
          <a:sy n="76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58F8E-A2B2-4550-89D0-4D544FF1EC83}" type="datetimeFigureOut">
              <a:rPr lang="en-AU" smtClean="0"/>
              <a:t>6/03/2015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068F8-002C-4D31-81CB-074E2903E0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50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start of the video story using excerpt/chapter 2, </a:t>
            </a:r>
            <a:r>
              <a:rPr lang="en-AU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Passives Story</a:t>
            </a:r>
            <a:r>
              <a:rPr lang="en-A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a warm-up for the class. (N.B. If you are using the complete video, rather than the video chapters, start at 1:15 after the passives song.) Stop part way through the story, at the point where Professor Grahamarian says “Dear dear. I think we should get Ms Parrot to come and help”. (This is at 2:34 in the chapter 2 video, or 3:49 in the complete video.)</a:t>
            </a:r>
          </a:p>
          <a:p>
            <a:r>
              <a:rPr lang="en-A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photo to start, or paste</a:t>
            </a:r>
            <a:r>
              <a:rPr lang="en-AU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link into your browser:</a:t>
            </a:r>
            <a:endParaRPr lang="en-AU" smtClean="0"/>
          </a:p>
          <a:p>
            <a:r>
              <a:rPr lang="en-AU" smtClean="0"/>
              <a:t>https://www.youtube.com/watch?v=j8eIWG3Bf-w&amp;feature=youtu.be&amp;list=PLrj2iJKdUdbzmSkwVoc03-UBGwuIZUj7g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68F8-002C-4D31-81CB-074E2903E02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491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68F8-002C-4D31-81CB-074E2903E02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053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for passive voice examples in the rest of the story.</a:t>
            </a:r>
            <a:r>
              <a:rPr lang="en-AU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en-A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 the story through to the end and stop at the teaching section.</a:t>
            </a:r>
          </a:p>
          <a:p>
            <a:r>
              <a:rPr lang="en-A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photo to start, or use this link:</a:t>
            </a:r>
          </a:p>
          <a:p>
            <a:r>
              <a:rPr lang="en-AU" smtClean="0"/>
              <a:t>http://www.youtube.com/watch?v=j8eIWG3Bf-w&amp;t=2m34s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68F8-002C-4D31-81CB-074E2903E02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5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Play the passives song. What other type of verb is there? Click</a:t>
            </a:r>
            <a:r>
              <a:rPr lang="en-AU" baseline="0" smtClean="0"/>
              <a:t> on photo to show song, or paste this link into your browser:</a:t>
            </a:r>
            <a:endParaRPr lang="en-AU" smtClean="0"/>
          </a:p>
          <a:p>
            <a:r>
              <a:rPr lang="en-AU" smtClean="0"/>
              <a:t>https://www.youtube.com/watch?v=WekIFyO5OLI&amp;feature=youtu.be&amp;list=PLrj2iJKdUdbzmSkwVoc03-UBGwuIZUj7g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68F8-002C-4D31-81CB-074E2903E02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12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68F8-002C-4D31-81CB-074E2903E02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83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68F8-002C-4D31-81CB-074E2903E02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545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68F8-002C-4D31-81CB-074E2903E02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734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Play the teaching section of the video. Click on the photo to go</a:t>
            </a:r>
            <a:r>
              <a:rPr lang="en-AU" baseline="0" smtClean="0"/>
              <a:t> to the video online, or paste this link into your browser:</a:t>
            </a:r>
            <a:endParaRPr lang="en-AU" smtClean="0"/>
          </a:p>
          <a:p>
            <a:r>
              <a:rPr lang="en-AU" smtClean="0"/>
              <a:t>http://www.youtube.com/watch?v=PYNFhaeFPfk&amp;t=4m55s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68F8-002C-4D31-81CB-074E2903E02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38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4799"/>
            <a:ext cx="2047999" cy="11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elaide.edu.au/english-for-un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8eIWG3Bf-w&amp;t=2m34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ekIFyO5OLI&amp;feature=youtu.be&amp;list=PLrj2iJKdUdbzmSkwVoc03-UBGwuIZUj7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YNFhaeFPfk&amp;t=4m55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8eIWG3Bf-w&amp;feature=youtu.be&amp;list=PLrj2iJKdUdbzmSkwVoc03-UBGwuIZUj7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Active and Passive Voice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3581400"/>
            <a:ext cx="6934200" cy="1752600"/>
          </a:xfrm>
        </p:spPr>
        <p:txBody>
          <a:bodyPr/>
          <a:lstStyle/>
          <a:p>
            <a:r>
              <a:rPr lang="en-AU">
                <a:solidFill>
                  <a:schemeClr val="tx1"/>
                </a:solidFill>
              </a:rPr>
              <a:t>Dr Julia Miller</a:t>
            </a:r>
          </a:p>
          <a:p>
            <a:r>
              <a:rPr lang="en-AU" smtClean="0">
                <a:solidFill>
                  <a:schemeClr val="tx1"/>
                </a:solidFill>
              </a:rPr>
              <a:t>English for Uni</a:t>
            </a:r>
          </a:p>
          <a:p>
            <a:r>
              <a:rPr lang="en-AU" smtClean="0">
                <a:hlinkClick r:id="rId2"/>
              </a:rPr>
              <a:t>www.adelaide.edu.au/english-for-uni</a:t>
            </a:r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067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324600" cy="1143000"/>
          </a:xfrm>
        </p:spPr>
        <p:txBody>
          <a:bodyPr>
            <a:noAutofit/>
          </a:bodyPr>
          <a:lstStyle/>
          <a:p>
            <a:pPr algn="l"/>
            <a:r>
              <a:rPr lang="en-AU" sz="3600" b="1" smtClean="0"/>
              <a:t>What other examples of the passive voice can you find in the story?</a:t>
            </a:r>
            <a:endParaRPr lang="en-AU" sz="3600" b="1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129999" cy="3420000"/>
          </a:xfrm>
        </p:spPr>
      </p:pic>
      <p:sp>
        <p:nvSpPr>
          <p:cNvPr id="5" name="TextBox 4"/>
          <p:cNvSpPr txBox="1"/>
          <p:nvPr/>
        </p:nvSpPr>
        <p:spPr>
          <a:xfrm>
            <a:off x="1537570" y="57150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Please </a:t>
            </a:r>
            <a:r>
              <a:rPr lang="en-AU" sz="1400" dirty="0" smtClean="0"/>
              <a:t>click on </a:t>
            </a:r>
            <a:r>
              <a:rPr lang="en-AU" sz="1400" dirty="0" smtClean="0"/>
              <a:t>the photo above to go to the </a:t>
            </a:r>
            <a:r>
              <a:rPr lang="en-AU" sz="1400" i="1" dirty="0" smtClean="0"/>
              <a:t>Stolen on the Outback Express</a:t>
            </a:r>
            <a:r>
              <a:rPr lang="en-AU" sz="1400" dirty="0" smtClean="0"/>
              <a:t> video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9705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>
            <a:noAutofit/>
          </a:bodyPr>
          <a:lstStyle/>
          <a:p>
            <a:pPr algn="l"/>
            <a:r>
              <a:rPr lang="en-AU" sz="3600" b="1" smtClean="0"/>
              <a:t>What verbs are in this song? How are they used?</a:t>
            </a:r>
            <a:endParaRPr lang="en-AU" sz="3600" b="1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00" y="2286000"/>
            <a:ext cx="5130000" cy="3420000"/>
          </a:xfrm>
        </p:spPr>
      </p:pic>
      <p:sp>
        <p:nvSpPr>
          <p:cNvPr id="5" name="TextBox 4"/>
          <p:cNvSpPr txBox="1"/>
          <p:nvPr/>
        </p:nvSpPr>
        <p:spPr>
          <a:xfrm>
            <a:off x="1371600" y="5712023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	</a:t>
            </a:r>
            <a:r>
              <a:rPr lang="en-AU" sz="1400" dirty="0" smtClean="0"/>
              <a:t>Please click </a:t>
            </a:r>
            <a:r>
              <a:rPr lang="en-AU" sz="1400" dirty="0" smtClean="0"/>
              <a:t>on the </a:t>
            </a:r>
            <a:r>
              <a:rPr lang="en-AU" sz="1400" dirty="0" smtClean="0"/>
              <a:t>photo above to listen to the passives song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5850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smtClean="0"/>
              <a:t>The verbs in the passives song</a:t>
            </a:r>
            <a:endParaRPr lang="en-AU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AU" sz="2400"/>
              <a:t>I used to be so passive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AU" sz="2400"/>
              <a:t>Every door </a:t>
            </a:r>
            <a:r>
              <a:rPr lang="en-AU" sz="2400" i="1"/>
              <a:t>was closed</a:t>
            </a:r>
            <a:r>
              <a:rPr lang="en-AU" sz="2400"/>
              <a:t> to me.                     (passive)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AU" sz="2400"/>
              <a:t>I used to be so passive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AU" sz="2400"/>
              <a:t>No door </a:t>
            </a:r>
            <a:r>
              <a:rPr lang="en-AU" sz="2400" i="1"/>
              <a:t>was opened</a:t>
            </a:r>
            <a:r>
              <a:rPr lang="en-AU" sz="2400"/>
              <a:t> to me.                        (passive)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AU" sz="2400"/>
              <a:t>Then the door </a:t>
            </a:r>
            <a:r>
              <a:rPr lang="en-AU" sz="2400" i="1"/>
              <a:t>opened                                  </a:t>
            </a:r>
            <a:r>
              <a:rPr lang="en-AU" sz="2400"/>
              <a:t>(ergative)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AU" sz="2400"/>
              <a:t>It </a:t>
            </a:r>
            <a:r>
              <a:rPr lang="en-AU" sz="2400" i="1"/>
              <a:t>opened </a:t>
            </a:r>
            <a:r>
              <a:rPr lang="en-AU" sz="2400"/>
              <a:t>ergatively.                                     </a:t>
            </a:r>
            <a:r>
              <a:rPr lang="en-AU" sz="2400" smtClean="0"/>
              <a:t> (</a:t>
            </a:r>
            <a:r>
              <a:rPr lang="en-AU" sz="2400"/>
              <a:t>ergative)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AU" sz="2400"/>
              <a:t>So I</a:t>
            </a:r>
            <a:r>
              <a:rPr lang="en-AU" sz="2400" i="1"/>
              <a:t> pushed </a:t>
            </a:r>
            <a:r>
              <a:rPr lang="en-AU" sz="2400"/>
              <a:t>it open                                        (active)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AU" sz="2400"/>
              <a:t>I </a:t>
            </a:r>
            <a:r>
              <a:rPr lang="en-AU" sz="2400" i="1"/>
              <a:t>opened</a:t>
            </a:r>
            <a:r>
              <a:rPr lang="en-AU" sz="2400"/>
              <a:t> it actively.                                      </a:t>
            </a:r>
            <a:r>
              <a:rPr lang="en-AU" sz="2400" smtClean="0"/>
              <a:t>  </a:t>
            </a:r>
            <a:r>
              <a:rPr lang="en-AU" sz="2400"/>
              <a:t>(active)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AU" sz="2400"/>
              <a:t>Now I'm no longer passive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AU" sz="2400"/>
              <a:t>I </a:t>
            </a:r>
            <a:r>
              <a:rPr lang="en-AU" sz="2400" i="1"/>
              <a:t>open</a:t>
            </a:r>
            <a:r>
              <a:rPr lang="en-AU" sz="2400"/>
              <a:t> every door that I </a:t>
            </a:r>
            <a:r>
              <a:rPr lang="en-AU" sz="2400" smtClean="0"/>
              <a:t>see.</a:t>
            </a:r>
            <a:r>
              <a:rPr lang="en-AU" sz="2400"/>
              <a:t>                         (active)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AU" sz="2400"/>
              <a:t>No, I'm no longer passive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AU" sz="2400"/>
              <a:t>The door is wide open for me.                        </a:t>
            </a:r>
          </a:p>
          <a:p>
            <a:pPr marL="0" indent="0">
              <a:buNone/>
            </a:pP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37987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smtClean="0"/>
              <a:t>Ergative verbs/The middle voice</a:t>
            </a:r>
            <a:endParaRPr lang="en-AU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/>
              <a:t>1) </a:t>
            </a:r>
            <a:r>
              <a:rPr lang="en-AU" sz="2400" i="1"/>
              <a:t>Robin </a:t>
            </a:r>
            <a:r>
              <a:rPr lang="en-AU" sz="2400" b="1" i="1"/>
              <a:t>started</a:t>
            </a:r>
            <a:r>
              <a:rPr lang="en-AU" sz="2400" i="1"/>
              <a:t> the group project.</a:t>
            </a:r>
            <a:r>
              <a:rPr lang="en-AU" sz="2400"/>
              <a:t>		– Active</a:t>
            </a:r>
          </a:p>
          <a:p>
            <a:pPr marL="0" indent="0">
              <a:buNone/>
            </a:pPr>
            <a:r>
              <a:rPr lang="en-AU" sz="2400"/>
              <a:t>2) </a:t>
            </a:r>
            <a:r>
              <a:rPr lang="en-AU" sz="2400" i="1"/>
              <a:t>The group project </a:t>
            </a:r>
            <a:r>
              <a:rPr lang="en-AU" sz="2400" b="1" i="1"/>
              <a:t>was started</a:t>
            </a:r>
            <a:r>
              <a:rPr lang="en-AU" sz="2400" i="1"/>
              <a:t> by Robin.</a:t>
            </a:r>
            <a:r>
              <a:rPr lang="en-AU" sz="2400"/>
              <a:t>	– Passive</a:t>
            </a:r>
          </a:p>
          <a:p>
            <a:pPr marL="0" indent="0">
              <a:buNone/>
            </a:pPr>
            <a:r>
              <a:rPr lang="en-AU" sz="2400"/>
              <a:t>3) </a:t>
            </a:r>
            <a:r>
              <a:rPr lang="en-AU" sz="2400" i="1"/>
              <a:t>The group project </a:t>
            </a:r>
            <a:r>
              <a:rPr lang="en-AU" sz="2400" b="1" i="1"/>
              <a:t>started</a:t>
            </a:r>
            <a:r>
              <a:rPr lang="en-AU" sz="2400" i="1"/>
              <a:t>.	</a:t>
            </a:r>
            <a:r>
              <a:rPr lang="en-AU" sz="2400"/>
              <a:t>		– ?</a:t>
            </a:r>
          </a:p>
          <a:p>
            <a:pPr marL="0" indent="0">
              <a:buNone/>
            </a:pPr>
            <a:r>
              <a:rPr lang="en-AU" sz="2400"/>
              <a:t> </a:t>
            </a:r>
          </a:p>
          <a:p>
            <a:pPr marL="0" indent="0">
              <a:buNone/>
            </a:pPr>
            <a:r>
              <a:rPr lang="en-AU" sz="2400"/>
              <a:t>Sentence 3 uses an </a:t>
            </a:r>
            <a:r>
              <a:rPr lang="en-AU" sz="2400" b="1"/>
              <a:t>ergative verb</a:t>
            </a:r>
            <a:r>
              <a:rPr lang="en-AU" sz="2400"/>
              <a:t>. An ergative verb can change an object into a subject without needing to use a passive. This is sometimes called the ‘middle voice’.</a:t>
            </a:r>
          </a:p>
          <a:p>
            <a:pPr marL="0" indent="0">
              <a:buNone/>
            </a:pP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26005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989653" cy="358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5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b="1" smtClean="0"/>
              <a:t>Why do I need to use ergative verbs?</a:t>
            </a:r>
            <a:endParaRPr lang="en-AU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2400" smtClean="0"/>
              <a:t>Sound more like a native speaker of English.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40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400"/>
              <a:t>1) </a:t>
            </a:r>
            <a:r>
              <a:rPr lang="en-AU" sz="2400" i="1"/>
              <a:t>Robin started the group project.</a:t>
            </a:r>
            <a:r>
              <a:rPr lang="en-AU" sz="2400"/>
              <a:t>	</a:t>
            </a:r>
            <a:r>
              <a:rPr lang="en-AU" sz="2400" i="1"/>
              <a:t>	</a:t>
            </a:r>
            <a:r>
              <a:rPr lang="en-AU" sz="2400"/>
              <a:t>– Active.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400"/>
              <a:t>E</a:t>
            </a:r>
            <a:r>
              <a:rPr lang="en-AU" sz="2400" smtClean="0"/>
              <a:t>mphasis on the </a:t>
            </a:r>
            <a:r>
              <a:rPr lang="en-AU" sz="2400"/>
              <a:t>person responsible </a:t>
            </a:r>
            <a:r>
              <a:rPr lang="en-AU" sz="2400" smtClean="0"/>
              <a:t>who started </a:t>
            </a:r>
            <a:r>
              <a:rPr lang="en-AU" sz="2400"/>
              <a:t>the </a:t>
            </a:r>
            <a:r>
              <a:rPr lang="en-AU" sz="2400" smtClean="0"/>
              <a:t>project</a:t>
            </a:r>
            <a:r>
              <a:rPr lang="en-AU" sz="2400"/>
              <a:t>. </a:t>
            </a:r>
            <a:endParaRPr lang="en-AU" sz="2400" smtClean="0"/>
          </a:p>
          <a:p>
            <a:pPr marL="0" indent="0">
              <a:spcBef>
                <a:spcPts val="0"/>
              </a:spcBef>
              <a:buNone/>
            </a:pPr>
            <a:endParaRPr lang="en-AU" sz="2400"/>
          </a:p>
          <a:p>
            <a:pPr marL="0" indent="0">
              <a:spcBef>
                <a:spcPts val="0"/>
              </a:spcBef>
              <a:buNone/>
            </a:pPr>
            <a:r>
              <a:rPr lang="en-AU" sz="2400"/>
              <a:t>2) </a:t>
            </a:r>
            <a:r>
              <a:rPr lang="en-AU" sz="2400" i="1"/>
              <a:t>The group project was started by Robin.</a:t>
            </a:r>
            <a:r>
              <a:rPr lang="en-AU" sz="2400"/>
              <a:t>	– Passive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400"/>
              <a:t>E</a:t>
            </a:r>
            <a:r>
              <a:rPr lang="en-AU" sz="2400" smtClean="0"/>
              <a:t>mphasis on </a:t>
            </a:r>
            <a:r>
              <a:rPr lang="en-AU" sz="2400"/>
              <a:t>the group project and on the fact that someone started it, rather than on the person who started it.  </a:t>
            </a:r>
            <a:endParaRPr lang="en-AU" sz="2400" smtClean="0"/>
          </a:p>
          <a:p>
            <a:pPr marL="0" indent="0">
              <a:spcBef>
                <a:spcPts val="0"/>
              </a:spcBef>
              <a:buNone/>
            </a:pPr>
            <a:endParaRPr lang="en-AU" sz="2400"/>
          </a:p>
          <a:p>
            <a:pPr marL="0" indent="0">
              <a:spcBef>
                <a:spcPts val="0"/>
              </a:spcBef>
              <a:buNone/>
            </a:pPr>
            <a:r>
              <a:rPr lang="en-AU" sz="2400"/>
              <a:t>3) </a:t>
            </a:r>
            <a:r>
              <a:rPr lang="en-AU" sz="2400" i="1"/>
              <a:t>The group project started.</a:t>
            </a:r>
            <a:r>
              <a:rPr lang="en-AU" sz="2400"/>
              <a:t>			– Ergative verb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400"/>
              <a:t>E</a:t>
            </a:r>
            <a:r>
              <a:rPr lang="en-AU" sz="2400" smtClean="0"/>
              <a:t>mphasis entirely </a:t>
            </a:r>
            <a:r>
              <a:rPr lang="en-AU" sz="2400"/>
              <a:t>on the action. We do not know who is responsible.  </a:t>
            </a:r>
          </a:p>
          <a:p>
            <a:pPr marL="0" indent="0">
              <a:spcBef>
                <a:spcPts val="0"/>
              </a:spcBef>
              <a:buNone/>
            </a:pP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23770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7928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teaching materials in this PowerPoint presentation have been developed by Dr Julia Miller and are available on the English for </a:t>
            </a:r>
            <a:r>
              <a:rPr lang="en-AU" dirty="0" err="1"/>
              <a:t>Uni</a:t>
            </a:r>
            <a:r>
              <a:rPr lang="en-AU" dirty="0"/>
              <a:t> website.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44" y="5640024"/>
            <a:ext cx="3645408" cy="1213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93296"/>
            <a:ext cx="500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smtClean="0"/>
              <a:t>Funded </a:t>
            </a:r>
            <a:r>
              <a:rPr lang="en-AU" i="1"/>
              <a:t>by </a:t>
            </a:r>
            <a:r>
              <a:rPr lang="en-AU" i="1" smtClean="0"/>
              <a:t>the </a:t>
            </a:r>
            <a:r>
              <a:rPr lang="en-AU" i="1"/>
              <a:t>Australian Government Office for Learning and Teaching.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9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/>
          </a:bodyPr>
          <a:lstStyle/>
          <a:p>
            <a:pPr algn="l"/>
            <a:r>
              <a:rPr lang="en-AU" sz="3600" b="1" smtClean="0"/>
              <a:t>Stolen on the Outback Express</a:t>
            </a:r>
            <a:endParaRPr lang="en-AU" sz="3600" b="1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8681"/>
            <a:ext cx="6080000" cy="3420000"/>
          </a:xfrm>
        </p:spPr>
      </p:pic>
      <p:sp>
        <p:nvSpPr>
          <p:cNvPr id="5" name="TextBox 4"/>
          <p:cNvSpPr txBox="1"/>
          <p:nvPr/>
        </p:nvSpPr>
        <p:spPr>
          <a:xfrm>
            <a:off x="533400" y="5867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smtClean="0"/>
              <a:t>What grammatical feature is the focus of this story?</a:t>
            </a:r>
            <a:endParaRPr lang="en-AU" sz="2800"/>
          </a:p>
        </p:txBody>
      </p:sp>
      <p:sp>
        <p:nvSpPr>
          <p:cNvPr id="6" name="TextBox 5"/>
          <p:cNvSpPr txBox="1"/>
          <p:nvPr/>
        </p:nvSpPr>
        <p:spPr>
          <a:xfrm>
            <a:off x="1600200" y="5562600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Please click </a:t>
            </a:r>
            <a:r>
              <a:rPr lang="en-AU" sz="1400" dirty="0" smtClean="0"/>
              <a:t>on the </a:t>
            </a:r>
            <a:r>
              <a:rPr lang="en-AU" sz="1400" dirty="0" smtClean="0"/>
              <a:t>photo above to go to the </a:t>
            </a:r>
            <a:r>
              <a:rPr lang="en-AU" sz="1400" i="1" dirty="0" smtClean="0"/>
              <a:t>Stolen on the Outback Express</a:t>
            </a:r>
            <a:r>
              <a:rPr lang="en-AU" sz="1400" dirty="0" smtClean="0"/>
              <a:t> video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6258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smtClean="0"/>
              <a:t>Active and passive</a:t>
            </a:r>
            <a:endParaRPr lang="en-AU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/>
              <a:t>The active voice tells you what the subject of a sentence does. </a:t>
            </a:r>
            <a:endParaRPr lang="en-AU" sz="2800" smtClean="0"/>
          </a:p>
          <a:p>
            <a:r>
              <a:rPr lang="en-AU" sz="2800"/>
              <a:t>The passive voice creates a new subject. </a:t>
            </a:r>
            <a:endParaRPr lang="en-AU" sz="2800" smtClean="0"/>
          </a:p>
          <a:p>
            <a:r>
              <a:rPr lang="en-AU" sz="2800" smtClean="0"/>
              <a:t>The </a:t>
            </a:r>
            <a:r>
              <a:rPr lang="en-AU" sz="2800"/>
              <a:t>active voice is more common than the passive. </a:t>
            </a:r>
            <a:endParaRPr lang="en-AU" sz="2800" smtClean="0"/>
          </a:p>
          <a:p>
            <a:pPr marL="0" indent="0">
              <a:buNone/>
            </a:pPr>
            <a:r>
              <a:rPr lang="en-AU" sz="2800" smtClean="0">
                <a:solidFill>
                  <a:srgbClr val="FF0000"/>
                </a:solidFill>
              </a:rPr>
              <a:t>Active: Robin started the group project.</a:t>
            </a:r>
          </a:p>
          <a:p>
            <a:pPr marL="0" indent="0">
              <a:buNone/>
            </a:pPr>
            <a:r>
              <a:rPr lang="en-AU" sz="2800" smtClean="0">
                <a:solidFill>
                  <a:srgbClr val="FF0000"/>
                </a:solidFill>
              </a:rPr>
              <a:t>Passive: The </a:t>
            </a:r>
            <a:r>
              <a:rPr lang="en-AU" sz="2800">
                <a:solidFill>
                  <a:srgbClr val="FF0000"/>
                </a:solidFill>
              </a:rPr>
              <a:t>group </a:t>
            </a:r>
            <a:r>
              <a:rPr lang="en-AU" sz="2800" smtClean="0">
                <a:solidFill>
                  <a:srgbClr val="FF0000"/>
                </a:solidFill>
              </a:rPr>
              <a:t>project was started by Robin.</a:t>
            </a:r>
            <a:endParaRPr lang="en-AU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smtClean="0"/>
              <a:t>Transitive and intransitive</a:t>
            </a:r>
            <a:endParaRPr lang="en-AU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/>
              <a:t>Only transitive verbs (verbs which take a direct object) can be made passive</a:t>
            </a:r>
            <a:r>
              <a:rPr lang="en-AU" sz="2800" smtClean="0"/>
              <a:t>.</a:t>
            </a:r>
          </a:p>
          <a:p>
            <a:r>
              <a:rPr lang="en-AU" sz="2800"/>
              <a:t>If you are not sure if a verb is transitive or intransitive in English, try putting an object after it.</a:t>
            </a:r>
          </a:p>
          <a:p>
            <a:pPr marL="0" indent="0">
              <a:buNone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1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smtClean="0"/>
              <a:t>Transitive</a:t>
            </a:r>
            <a:endParaRPr lang="en-AU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smtClean="0"/>
              <a:t>SUBJECT	VERB		OBJECT</a:t>
            </a:r>
          </a:p>
          <a:p>
            <a:pPr marL="0" indent="0">
              <a:buNone/>
            </a:pPr>
            <a:r>
              <a:rPr lang="en-AU" sz="2800"/>
              <a:t>		</a:t>
            </a:r>
            <a:r>
              <a:rPr lang="en-AU" sz="2800" smtClean="0"/>
              <a:t>started	</a:t>
            </a:r>
          </a:p>
          <a:p>
            <a:pPr marL="0" indent="0">
              <a:buNone/>
            </a:pPr>
            <a:endParaRPr lang="en-AU" sz="2800" smtClean="0"/>
          </a:p>
          <a:p>
            <a:pPr marL="0" indent="0">
              <a:buNone/>
            </a:pPr>
            <a:endParaRPr lang="en-AU" sz="2800" smtClean="0"/>
          </a:p>
          <a:p>
            <a:pPr marL="0" indent="0">
              <a:buNone/>
            </a:pPr>
            <a:r>
              <a:rPr lang="en-AU" sz="2800" smtClean="0"/>
              <a:t>What did Robin start? </a:t>
            </a:r>
          </a:p>
          <a:p>
            <a:pPr marL="0" indent="0">
              <a:buNone/>
            </a:pPr>
            <a:r>
              <a:rPr lang="en-AU" sz="2800" smtClean="0"/>
              <a:t>Answer: the group project</a:t>
            </a:r>
          </a:p>
          <a:p>
            <a:pPr marL="0" indent="0">
              <a:buNone/>
            </a:pPr>
            <a:r>
              <a:rPr lang="en-AU" sz="2800" smtClean="0"/>
              <a:t>The verb ‘start’ can take an object, so it is transitive.</a:t>
            </a:r>
            <a:endParaRPr lang="en-AU" sz="2800"/>
          </a:p>
          <a:p>
            <a:pPr marL="0" indent="0">
              <a:buNone/>
            </a:pPr>
            <a:endParaRPr lang="en-AU" b="1" smtClean="0"/>
          </a:p>
          <a:p>
            <a:pPr marL="0" indent="0">
              <a:buNone/>
            </a:pPr>
            <a:endParaRPr lang="en-AU" b="1"/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447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smtClean="0">
                <a:solidFill>
                  <a:schemeClr val="tx1"/>
                </a:solidFill>
              </a:rPr>
              <a:t>Robin</a:t>
            </a:r>
            <a:endParaRPr lang="en-AU" sz="28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2481" y="2133600"/>
            <a:ext cx="28956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>
                <a:solidFill>
                  <a:schemeClr val="tx1"/>
                </a:solidFill>
              </a:rPr>
              <a:t>t</a:t>
            </a:r>
            <a:r>
              <a:rPr lang="en-AU" sz="2800" smtClean="0">
                <a:solidFill>
                  <a:schemeClr val="tx1"/>
                </a:solidFill>
              </a:rPr>
              <a:t>he group project</a:t>
            </a:r>
            <a:endParaRPr lang="en-AU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smtClean="0"/>
              <a:t>Intransitive</a:t>
            </a:r>
            <a:endParaRPr lang="en-AU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/>
              <a:t>SUBJECT	VERB		OBJECT</a:t>
            </a:r>
          </a:p>
          <a:p>
            <a:pPr marL="0" indent="0">
              <a:buNone/>
            </a:pPr>
            <a:r>
              <a:rPr lang="en-AU" smtClean="0"/>
              <a:t>		</a:t>
            </a:r>
            <a:r>
              <a:rPr lang="en-AU" sz="2800" smtClean="0"/>
              <a:t>laughed.</a:t>
            </a:r>
          </a:p>
          <a:p>
            <a:pPr marL="0" indent="0">
              <a:buNone/>
            </a:pPr>
            <a:endParaRPr lang="en-AU" sz="2800"/>
          </a:p>
          <a:p>
            <a:pPr marL="0" indent="0">
              <a:buNone/>
            </a:pPr>
            <a:r>
              <a:rPr lang="en-AU" sz="2800" smtClean="0"/>
              <a:t>What did Robin laugh?</a:t>
            </a:r>
          </a:p>
          <a:p>
            <a:pPr marL="0" indent="0">
              <a:buNone/>
            </a:pPr>
            <a:r>
              <a:rPr lang="en-AU" sz="2800" smtClean="0"/>
              <a:t>Answer: Nothing. You cannot laugh something.</a:t>
            </a:r>
          </a:p>
          <a:p>
            <a:pPr marL="0" indent="0">
              <a:buNone/>
            </a:pPr>
            <a:r>
              <a:rPr lang="en-AU" sz="2800" smtClean="0"/>
              <a:t>The verb ‘laugh’ cannot take an object, so is intransitive.</a:t>
            </a:r>
            <a:endParaRPr lang="en-AU" sz="2800"/>
          </a:p>
        </p:txBody>
      </p:sp>
      <p:sp>
        <p:nvSpPr>
          <p:cNvPr id="7" name="Rectangle 6"/>
          <p:cNvSpPr/>
          <p:nvPr/>
        </p:nvSpPr>
        <p:spPr>
          <a:xfrm>
            <a:off x="540099" y="2096756"/>
            <a:ext cx="1447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smtClean="0">
                <a:solidFill>
                  <a:schemeClr val="tx1"/>
                </a:solidFill>
              </a:rPr>
              <a:t>Robin</a:t>
            </a:r>
            <a:endParaRPr lang="en-AU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>
            <a:noAutofit/>
          </a:bodyPr>
          <a:lstStyle/>
          <a:p>
            <a:pPr algn="l"/>
            <a:r>
              <a:rPr lang="en-AU" sz="3600" b="1" smtClean="0"/>
              <a:t>Some verbs are transitive </a:t>
            </a:r>
            <a:r>
              <a:rPr lang="en-AU" sz="3600" b="1" i="1" smtClean="0"/>
              <a:t>and</a:t>
            </a:r>
            <a:r>
              <a:rPr lang="en-AU" sz="3600" b="1" smtClean="0"/>
              <a:t> intransitive</a:t>
            </a:r>
            <a:endParaRPr lang="en-AU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smtClean="0"/>
              <a:t>I </a:t>
            </a:r>
            <a:r>
              <a:rPr lang="en-AU" i="1"/>
              <a:t>ran the race</a:t>
            </a:r>
            <a:r>
              <a:rPr lang="en-AU"/>
              <a:t> (transitive</a:t>
            </a:r>
            <a:r>
              <a:rPr lang="en-AU" smtClean="0"/>
              <a:t>)</a:t>
            </a:r>
          </a:p>
          <a:p>
            <a:r>
              <a:rPr lang="en-AU" i="1" smtClean="0"/>
              <a:t>I </a:t>
            </a:r>
            <a:r>
              <a:rPr lang="en-AU" i="1"/>
              <a:t>ran</a:t>
            </a:r>
            <a:r>
              <a:rPr lang="en-AU"/>
              <a:t> (intransitive) </a:t>
            </a:r>
            <a:r>
              <a:rPr lang="en-AU" smtClean="0"/>
              <a:t> </a:t>
            </a:r>
          </a:p>
          <a:p>
            <a:pPr marL="0" indent="0">
              <a:buNone/>
            </a:pPr>
            <a:r>
              <a:rPr lang="en-AU" smtClean="0"/>
              <a:t>If </a:t>
            </a:r>
            <a:r>
              <a:rPr lang="en-AU"/>
              <a:t>you want to know if a verb is transitive or intransitive, look in a learner’s dictionary of English. </a:t>
            </a:r>
          </a:p>
        </p:txBody>
      </p:sp>
    </p:spTree>
    <p:extLst>
      <p:ext uri="{BB962C8B-B14F-4D97-AF65-F5344CB8AC3E}">
        <p14:creationId xmlns:p14="http://schemas.microsoft.com/office/powerpoint/2010/main" val="26834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>
            <a:noAutofit/>
          </a:bodyPr>
          <a:lstStyle/>
          <a:p>
            <a:pPr algn="l"/>
            <a:r>
              <a:rPr lang="en-AU" sz="3600" b="1"/>
              <a:t>T</a:t>
            </a:r>
            <a:r>
              <a:rPr lang="en-AU" sz="3600" b="1" smtClean="0"/>
              <a:t>he </a:t>
            </a:r>
            <a:r>
              <a:rPr lang="en-AU" sz="3600" b="1"/>
              <a:t>object of the active sentence becomes the subject of the passive sentence.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   SUBJECT	  VERB		    OBJECT</a:t>
            </a:r>
          </a:p>
          <a:p>
            <a:pPr marL="0" indent="0">
              <a:buNone/>
            </a:pPr>
            <a:r>
              <a:rPr lang="en-AU" dirty="0" smtClean="0"/>
              <a:t>		</a:t>
            </a:r>
            <a:r>
              <a:rPr lang="en-AU" sz="2800" dirty="0" smtClean="0"/>
              <a:t>started	</a:t>
            </a:r>
            <a:r>
              <a:rPr lang="en-AU" dirty="0" smtClean="0"/>
              <a:t>				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2400" dirty="0"/>
              <a:t>SUBJECT	</a:t>
            </a:r>
            <a:r>
              <a:rPr lang="en-AU" sz="2400" dirty="0" smtClean="0"/>
              <a:t>	        VERB</a:t>
            </a:r>
            <a:r>
              <a:rPr lang="en-AU" sz="2400" dirty="0"/>
              <a:t>		</a:t>
            </a:r>
            <a:r>
              <a:rPr lang="en-AU" dirty="0" smtClean="0"/>
              <a:t>			    		</a:t>
            </a:r>
            <a:r>
              <a:rPr lang="en-AU" sz="2800" dirty="0" smtClean="0"/>
              <a:t>     was started</a:t>
            </a:r>
            <a:endParaRPr lang="en-AU" sz="2800" dirty="0"/>
          </a:p>
        </p:txBody>
      </p:sp>
      <p:sp>
        <p:nvSpPr>
          <p:cNvPr id="4" name="Rectangle 3"/>
          <p:cNvSpPr/>
          <p:nvPr/>
        </p:nvSpPr>
        <p:spPr>
          <a:xfrm>
            <a:off x="565230" y="2514600"/>
            <a:ext cx="1447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smtClean="0">
                <a:solidFill>
                  <a:schemeClr val="tx1"/>
                </a:solidFill>
              </a:rPr>
              <a:t>Robin</a:t>
            </a:r>
            <a:endParaRPr lang="en-AU" sz="28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2514600"/>
            <a:ext cx="28956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>
                <a:solidFill>
                  <a:schemeClr val="tx1"/>
                </a:solidFill>
              </a:rPr>
              <a:t>t</a:t>
            </a:r>
            <a:r>
              <a:rPr lang="en-AU" sz="2800" smtClean="0">
                <a:solidFill>
                  <a:schemeClr val="tx1"/>
                </a:solidFill>
              </a:rPr>
              <a:t>he group project.</a:t>
            </a:r>
            <a:endParaRPr lang="en-AU" sz="28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278" y="4953000"/>
            <a:ext cx="28956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chemeClr val="tx1"/>
                </a:solidFill>
              </a:rPr>
              <a:t>The group project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4950625"/>
            <a:ext cx="19050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chemeClr val="tx1"/>
                </a:solidFill>
              </a:rPr>
              <a:t>b</a:t>
            </a:r>
            <a:r>
              <a:rPr lang="en-AU" sz="2800" dirty="0" smtClean="0">
                <a:solidFill>
                  <a:schemeClr val="tx1"/>
                </a:solidFill>
              </a:rPr>
              <a:t>y Robin.</a:t>
            </a:r>
            <a:endParaRPr lang="en-AU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38400" y="3276600"/>
            <a:ext cx="1905000" cy="15240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1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559</Words>
  <Application>Microsoft Office PowerPoint</Application>
  <PresentationFormat>On-screen Show (4:3)</PresentationFormat>
  <Paragraphs>103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Active and Passive Voice</vt:lpstr>
      <vt:lpstr>PowerPoint Presentation</vt:lpstr>
      <vt:lpstr>Stolen on the Outback Express</vt:lpstr>
      <vt:lpstr>Active and passive</vt:lpstr>
      <vt:lpstr>Transitive and intransitive</vt:lpstr>
      <vt:lpstr>Transitive</vt:lpstr>
      <vt:lpstr>Intransitive</vt:lpstr>
      <vt:lpstr>Some verbs are transitive and intransitive</vt:lpstr>
      <vt:lpstr>The object of the active sentence becomes the subject of the passive sentence. </vt:lpstr>
      <vt:lpstr>What other examples of the passive voice can you find in the story?</vt:lpstr>
      <vt:lpstr>What verbs are in this song? How are they used?</vt:lpstr>
      <vt:lpstr>The verbs in the passives song</vt:lpstr>
      <vt:lpstr>Ergative verbs/The middle voice</vt:lpstr>
      <vt:lpstr>PowerPoint Presentation</vt:lpstr>
      <vt:lpstr>Why do I need to use ergative verbs?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Miller</dc:creator>
  <cp:lastModifiedBy>Joseph Miller</cp:lastModifiedBy>
  <cp:revision>37</cp:revision>
  <dcterms:created xsi:type="dcterms:W3CDTF">2006-08-16T00:00:00Z</dcterms:created>
  <dcterms:modified xsi:type="dcterms:W3CDTF">2015-03-06T03:19:26Z</dcterms:modified>
</cp:coreProperties>
</file>