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2" r:id="rId3"/>
    <p:sldId id="257" r:id="rId4"/>
    <p:sldId id="258" r:id="rId5"/>
    <p:sldId id="259" r:id="rId6"/>
    <p:sldId id="260" r:id="rId7"/>
    <p:sldId id="261"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751" autoAdjust="0"/>
  </p:normalViewPr>
  <p:slideViewPr>
    <p:cSldViewPr>
      <p:cViewPr varScale="1">
        <p:scale>
          <a:sx n="78" d="100"/>
          <a:sy n="78" d="100"/>
        </p:scale>
        <p:origin x="-173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509591-2B86-4B33-BFA2-F762967F8835}" type="datetimeFigureOut">
              <a:rPr lang="en-AU" smtClean="0"/>
              <a:t>6/03/2015</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809A8C-BA09-4CDB-AC66-842D9624520C}" type="slidenum">
              <a:rPr lang="en-AU" smtClean="0"/>
              <a:t>‹#›</a:t>
            </a:fld>
            <a:endParaRPr lang="en-AU"/>
          </a:p>
        </p:txBody>
      </p:sp>
    </p:spTree>
    <p:extLst>
      <p:ext uri="{BB962C8B-B14F-4D97-AF65-F5344CB8AC3E}">
        <p14:creationId xmlns:p14="http://schemas.microsoft.com/office/powerpoint/2010/main" val="1289882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mtClean="0"/>
              <a:t>Click on photo to go to prepositions song online,</a:t>
            </a:r>
            <a:r>
              <a:rPr lang="en-AU" baseline="0" smtClean="0"/>
              <a:t> or paste this link into your browser:</a:t>
            </a:r>
          </a:p>
          <a:p>
            <a:r>
              <a:rPr lang="en-AU" baseline="0" smtClean="0"/>
              <a:t>http://www.youtube.com/watch?v=HQfrsOggk8c&amp;t=0m35s</a:t>
            </a:r>
          </a:p>
          <a:p>
            <a:endParaRPr lang="en-AU"/>
          </a:p>
        </p:txBody>
      </p:sp>
      <p:sp>
        <p:nvSpPr>
          <p:cNvPr id="4" name="Slide Number Placeholder 3"/>
          <p:cNvSpPr>
            <a:spLocks noGrp="1"/>
          </p:cNvSpPr>
          <p:nvPr>
            <p:ph type="sldNum" sz="quarter" idx="10"/>
          </p:nvPr>
        </p:nvSpPr>
        <p:spPr/>
        <p:txBody>
          <a:bodyPr/>
          <a:lstStyle/>
          <a:p>
            <a:fld id="{80809A8C-BA09-4CDB-AC66-842D9624520C}" type="slidenum">
              <a:rPr lang="en-AU" smtClean="0"/>
              <a:t>6</a:t>
            </a:fld>
            <a:endParaRPr lang="en-AU"/>
          </a:p>
        </p:txBody>
      </p:sp>
    </p:spTree>
    <p:extLst>
      <p:ext uri="{BB962C8B-B14F-4D97-AF65-F5344CB8AC3E}">
        <p14:creationId xmlns:p14="http://schemas.microsoft.com/office/powerpoint/2010/main" val="3374574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smtClean="0">
                <a:solidFill>
                  <a:schemeClr val="tx1"/>
                </a:solidFill>
                <a:effectLst/>
                <a:latin typeface="+mn-lt"/>
                <a:ea typeface="+mn-ea"/>
                <a:cs typeface="+mn-cs"/>
              </a:rPr>
              <a:t>Use the chart to prompt discussion about prepositions and their alternatives (either different prepositions or different ways of expressing the relationship between two things) in other languages.</a:t>
            </a:r>
            <a:endParaRPr lang="en-AU"/>
          </a:p>
        </p:txBody>
      </p:sp>
      <p:sp>
        <p:nvSpPr>
          <p:cNvPr id="4" name="Slide Number Placeholder 3"/>
          <p:cNvSpPr>
            <a:spLocks noGrp="1"/>
          </p:cNvSpPr>
          <p:nvPr>
            <p:ph type="sldNum" sz="quarter" idx="10"/>
          </p:nvPr>
        </p:nvSpPr>
        <p:spPr/>
        <p:txBody>
          <a:bodyPr/>
          <a:lstStyle/>
          <a:p>
            <a:fld id="{80809A8C-BA09-4CDB-AC66-842D9624520C}" type="slidenum">
              <a:rPr lang="en-AU" smtClean="0"/>
              <a:t>7</a:t>
            </a:fld>
            <a:endParaRPr lang="en-AU"/>
          </a:p>
        </p:txBody>
      </p:sp>
    </p:spTree>
    <p:extLst>
      <p:ext uri="{BB962C8B-B14F-4D97-AF65-F5344CB8AC3E}">
        <p14:creationId xmlns:p14="http://schemas.microsoft.com/office/powerpoint/2010/main" val="1101867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mtClean="0"/>
              <a:t>Click on picture to go to video online, or paste</a:t>
            </a:r>
            <a:r>
              <a:rPr lang="en-AU" baseline="0" smtClean="0"/>
              <a:t> this link into your browser:</a:t>
            </a:r>
            <a:endParaRPr lang="en-AU" smtClean="0"/>
          </a:p>
          <a:p>
            <a:r>
              <a:rPr lang="en-AU" smtClean="0"/>
              <a:t>http://www.youtube.com/watch?v=HQfrsOggk8c&amp;t=1m32s</a:t>
            </a:r>
          </a:p>
          <a:p>
            <a:r>
              <a:rPr lang="en-AU" smtClean="0"/>
              <a:t>There</a:t>
            </a:r>
            <a:r>
              <a:rPr lang="en-AU" baseline="0" smtClean="0"/>
              <a:t> is a video transcript on the English for Uni website: http://www.adelaide.edu.au/english-for-uni/prepositions/</a:t>
            </a:r>
            <a:endParaRPr lang="en-AU"/>
          </a:p>
        </p:txBody>
      </p:sp>
      <p:sp>
        <p:nvSpPr>
          <p:cNvPr id="4" name="Slide Number Placeholder 3"/>
          <p:cNvSpPr>
            <a:spLocks noGrp="1"/>
          </p:cNvSpPr>
          <p:nvPr>
            <p:ph type="sldNum" sz="quarter" idx="10"/>
          </p:nvPr>
        </p:nvSpPr>
        <p:spPr/>
        <p:txBody>
          <a:bodyPr/>
          <a:lstStyle/>
          <a:p>
            <a:fld id="{80809A8C-BA09-4CDB-AC66-842D9624520C}" type="slidenum">
              <a:rPr lang="en-AU" smtClean="0"/>
              <a:t>9</a:t>
            </a:fld>
            <a:endParaRPr lang="en-AU"/>
          </a:p>
        </p:txBody>
      </p:sp>
    </p:spTree>
    <p:extLst>
      <p:ext uri="{BB962C8B-B14F-4D97-AF65-F5344CB8AC3E}">
        <p14:creationId xmlns:p14="http://schemas.microsoft.com/office/powerpoint/2010/main" val="2072190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mtClean="0"/>
              <a:t>This</a:t>
            </a:r>
            <a:r>
              <a:rPr lang="en-AU" baseline="0" smtClean="0"/>
              <a:t> is Exercise 1 on the website and the printed exercise handout.</a:t>
            </a:r>
            <a:endParaRPr lang="en-AU"/>
          </a:p>
        </p:txBody>
      </p:sp>
      <p:sp>
        <p:nvSpPr>
          <p:cNvPr id="4" name="Slide Number Placeholder 3"/>
          <p:cNvSpPr>
            <a:spLocks noGrp="1"/>
          </p:cNvSpPr>
          <p:nvPr>
            <p:ph type="sldNum" sz="quarter" idx="10"/>
          </p:nvPr>
        </p:nvSpPr>
        <p:spPr/>
        <p:txBody>
          <a:bodyPr/>
          <a:lstStyle/>
          <a:p>
            <a:fld id="{80809A8C-BA09-4CDB-AC66-842D9624520C}" type="slidenum">
              <a:rPr lang="en-AU" smtClean="0"/>
              <a:t>10</a:t>
            </a:fld>
            <a:endParaRPr lang="en-AU"/>
          </a:p>
        </p:txBody>
      </p:sp>
    </p:spTree>
    <p:extLst>
      <p:ext uri="{BB962C8B-B14F-4D97-AF65-F5344CB8AC3E}">
        <p14:creationId xmlns:p14="http://schemas.microsoft.com/office/powerpoint/2010/main" val="1507618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5BD7AA11-5990-4F1F-8687-4F5096AAFED9}" type="datetimeFigureOut">
              <a:rPr lang="en-AU" smtClean="0"/>
              <a:t>6/03/2015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1BAA7FD-403A-4227-96E6-70854B4DE4BF}" type="slidenum">
              <a:rPr lang="en-AU" smtClean="0"/>
              <a:t>‹#›</a:t>
            </a:fld>
            <a:endParaRPr lang="en-AU"/>
          </a:p>
        </p:txBody>
      </p:sp>
    </p:spTree>
    <p:extLst>
      <p:ext uri="{BB962C8B-B14F-4D97-AF65-F5344CB8AC3E}">
        <p14:creationId xmlns:p14="http://schemas.microsoft.com/office/powerpoint/2010/main" val="1616794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BD7AA11-5990-4F1F-8687-4F5096AAFED9}" type="datetimeFigureOut">
              <a:rPr lang="en-AU" smtClean="0"/>
              <a:t>6/03/2015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1BAA7FD-403A-4227-96E6-70854B4DE4BF}" type="slidenum">
              <a:rPr lang="en-AU" smtClean="0"/>
              <a:t>‹#›</a:t>
            </a:fld>
            <a:endParaRPr lang="en-AU"/>
          </a:p>
        </p:txBody>
      </p:sp>
    </p:spTree>
    <p:extLst>
      <p:ext uri="{BB962C8B-B14F-4D97-AF65-F5344CB8AC3E}">
        <p14:creationId xmlns:p14="http://schemas.microsoft.com/office/powerpoint/2010/main" val="3523900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BD7AA11-5990-4F1F-8687-4F5096AAFED9}" type="datetimeFigureOut">
              <a:rPr lang="en-AU" smtClean="0"/>
              <a:t>6/03/2015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1BAA7FD-403A-4227-96E6-70854B4DE4BF}" type="slidenum">
              <a:rPr lang="en-AU" smtClean="0"/>
              <a:t>‹#›</a:t>
            </a:fld>
            <a:endParaRPr lang="en-AU"/>
          </a:p>
        </p:txBody>
      </p:sp>
    </p:spTree>
    <p:extLst>
      <p:ext uri="{BB962C8B-B14F-4D97-AF65-F5344CB8AC3E}">
        <p14:creationId xmlns:p14="http://schemas.microsoft.com/office/powerpoint/2010/main" val="2049392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520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BD7AA11-5990-4F1F-8687-4F5096AAFED9}" type="datetimeFigureOut">
              <a:rPr lang="en-AU" smtClean="0"/>
              <a:t>6/03/2015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1BAA7FD-403A-4227-96E6-70854B4DE4BF}" type="slidenum">
              <a:rPr lang="en-AU" smtClean="0"/>
              <a:t>‹#›</a:t>
            </a:fld>
            <a:endParaRPr lang="en-AU"/>
          </a:p>
        </p:txBody>
      </p:sp>
    </p:spTree>
    <p:extLst>
      <p:ext uri="{BB962C8B-B14F-4D97-AF65-F5344CB8AC3E}">
        <p14:creationId xmlns:p14="http://schemas.microsoft.com/office/powerpoint/2010/main" val="4018008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D7AA11-5990-4F1F-8687-4F5096AAFED9}" type="datetimeFigureOut">
              <a:rPr lang="en-AU" smtClean="0"/>
              <a:t>6/03/2015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1BAA7FD-403A-4227-96E6-70854B4DE4BF}" type="slidenum">
              <a:rPr lang="en-AU" smtClean="0"/>
              <a:t>‹#›</a:t>
            </a:fld>
            <a:endParaRPr lang="en-AU"/>
          </a:p>
        </p:txBody>
      </p:sp>
    </p:spTree>
    <p:extLst>
      <p:ext uri="{BB962C8B-B14F-4D97-AF65-F5344CB8AC3E}">
        <p14:creationId xmlns:p14="http://schemas.microsoft.com/office/powerpoint/2010/main" val="1490816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5BD7AA11-5990-4F1F-8687-4F5096AAFED9}" type="datetimeFigureOut">
              <a:rPr lang="en-AU" smtClean="0"/>
              <a:t>6/03/2015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1BAA7FD-403A-4227-96E6-70854B4DE4BF}" type="slidenum">
              <a:rPr lang="en-AU" smtClean="0"/>
              <a:t>‹#›</a:t>
            </a:fld>
            <a:endParaRPr lang="en-AU"/>
          </a:p>
        </p:txBody>
      </p:sp>
    </p:spTree>
    <p:extLst>
      <p:ext uri="{BB962C8B-B14F-4D97-AF65-F5344CB8AC3E}">
        <p14:creationId xmlns:p14="http://schemas.microsoft.com/office/powerpoint/2010/main" val="632631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5BD7AA11-5990-4F1F-8687-4F5096AAFED9}" type="datetimeFigureOut">
              <a:rPr lang="en-AU" smtClean="0"/>
              <a:t>6/03/2015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1BAA7FD-403A-4227-96E6-70854B4DE4BF}" type="slidenum">
              <a:rPr lang="en-AU" smtClean="0"/>
              <a:t>‹#›</a:t>
            </a:fld>
            <a:endParaRPr lang="en-AU"/>
          </a:p>
        </p:txBody>
      </p:sp>
    </p:spTree>
    <p:extLst>
      <p:ext uri="{BB962C8B-B14F-4D97-AF65-F5344CB8AC3E}">
        <p14:creationId xmlns:p14="http://schemas.microsoft.com/office/powerpoint/2010/main" val="3887222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5BD7AA11-5990-4F1F-8687-4F5096AAFED9}" type="datetimeFigureOut">
              <a:rPr lang="en-AU" smtClean="0"/>
              <a:t>6/03/2015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1BAA7FD-403A-4227-96E6-70854B4DE4BF}" type="slidenum">
              <a:rPr lang="en-AU" smtClean="0"/>
              <a:t>‹#›</a:t>
            </a:fld>
            <a:endParaRPr lang="en-AU"/>
          </a:p>
        </p:txBody>
      </p:sp>
    </p:spTree>
    <p:extLst>
      <p:ext uri="{BB962C8B-B14F-4D97-AF65-F5344CB8AC3E}">
        <p14:creationId xmlns:p14="http://schemas.microsoft.com/office/powerpoint/2010/main" val="949106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D7AA11-5990-4F1F-8687-4F5096AAFED9}" type="datetimeFigureOut">
              <a:rPr lang="en-AU" smtClean="0"/>
              <a:t>6/03/2015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A1BAA7FD-403A-4227-96E6-70854B4DE4BF}" type="slidenum">
              <a:rPr lang="en-AU" smtClean="0"/>
              <a:t>‹#›</a:t>
            </a:fld>
            <a:endParaRPr lang="en-AU"/>
          </a:p>
        </p:txBody>
      </p:sp>
    </p:spTree>
    <p:extLst>
      <p:ext uri="{BB962C8B-B14F-4D97-AF65-F5344CB8AC3E}">
        <p14:creationId xmlns:p14="http://schemas.microsoft.com/office/powerpoint/2010/main" val="2189895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D7AA11-5990-4F1F-8687-4F5096AAFED9}" type="datetimeFigureOut">
              <a:rPr lang="en-AU" smtClean="0"/>
              <a:t>6/03/2015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1BAA7FD-403A-4227-96E6-70854B4DE4BF}" type="slidenum">
              <a:rPr lang="en-AU" smtClean="0"/>
              <a:t>‹#›</a:t>
            </a:fld>
            <a:endParaRPr lang="en-AU"/>
          </a:p>
        </p:txBody>
      </p:sp>
    </p:spTree>
    <p:extLst>
      <p:ext uri="{BB962C8B-B14F-4D97-AF65-F5344CB8AC3E}">
        <p14:creationId xmlns:p14="http://schemas.microsoft.com/office/powerpoint/2010/main" val="279532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D7AA11-5990-4F1F-8687-4F5096AAFED9}" type="datetimeFigureOut">
              <a:rPr lang="en-AU" smtClean="0"/>
              <a:t>6/03/2015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1BAA7FD-403A-4227-96E6-70854B4DE4BF}" type="slidenum">
              <a:rPr lang="en-AU" smtClean="0"/>
              <a:t>‹#›</a:t>
            </a:fld>
            <a:endParaRPr lang="en-AU"/>
          </a:p>
        </p:txBody>
      </p:sp>
    </p:spTree>
    <p:extLst>
      <p:ext uri="{BB962C8B-B14F-4D97-AF65-F5344CB8AC3E}">
        <p14:creationId xmlns:p14="http://schemas.microsoft.com/office/powerpoint/2010/main" val="2278278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D7AA11-5990-4F1F-8687-4F5096AAFED9}" type="datetimeFigureOut">
              <a:rPr lang="en-AU" smtClean="0"/>
              <a:t>6/03/2015</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BAA7FD-403A-4227-96E6-70854B4DE4BF}" type="slidenum">
              <a:rPr lang="en-AU" smtClean="0"/>
              <a:t>‹#›</a:t>
            </a:fld>
            <a:endParaRPr lang="en-AU"/>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660232" y="260648"/>
            <a:ext cx="2048000" cy="1152000"/>
          </a:xfrm>
          <a:prstGeom prst="rect">
            <a:avLst/>
          </a:prstGeom>
        </p:spPr>
      </p:pic>
    </p:spTree>
    <p:extLst>
      <p:ext uri="{BB962C8B-B14F-4D97-AF65-F5344CB8AC3E}">
        <p14:creationId xmlns:p14="http://schemas.microsoft.com/office/powerpoint/2010/main" val="825358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adelaide.edu.au/english-for-uni"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HQfrsOggk8c&amp;t=0m35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youtube.com/watch?v=HQfrsOggk8c&amp;t=1m32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smtClean="0"/>
              <a:t>Prepositions</a:t>
            </a:r>
            <a:endParaRPr lang="en-AU"/>
          </a:p>
        </p:txBody>
      </p:sp>
      <p:sp>
        <p:nvSpPr>
          <p:cNvPr id="3" name="Subtitle 2"/>
          <p:cNvSpPr>
            <a:spLocks noGrp="1"/>
          </p:cNvSpPr>
          <p:nvPr>
            <p:ph type="subTitle" idx="1"/>
          </p:nvPr>
        </p:nvSpPr>
        <p:spPr/>
        <p:txBody>
          <a:bodyPr/>
          <a:lstStyle/>
          <a:p>
            <a:r>
              <a:rPr lang="en-AU" smtClean="0">
                <a:solidFill>
                  <a:schemeClr val="tx1"/>
                </a:solidFill>
              </a:rPr>
              <a:t>Dr Julia Miller</a:t>
            </a:r>
          </a:p>
          <a:p>
            <a:r>
              <a:rPr lang="en-AU" smtClean="0">
                <a:solidFill>
                  <a:schemeClr val="tx1"/>
                </a:solidFill>
              </a:rPr>
              <a:t>English for Uni</a:t>
            </a:r>
          </a:p>
          <a:p>
            <a:r>
              <a:rPr lang="en-AU" smtClean="0">
                <a:hlinkClick r:id="rId2"/>
              </a:rPr>
              <a:t>www.adelaide.edu.au/english-for-uni</a:t>
            </a:r>
            <a:endParaRPr lang="en-AU" smtClean="0"/>
          </a:p>
          <a:p>
            <a:endParaRPr lang="en-AU"/>
          </a:p>
        </p:txBody>
      </p:sp>
    </p:spTree>
    <p:extLst>
      <p:ext uri="{BB962C8B-B14F-4D97-AF65-F5344CB8AC3E}">
        <p14:creationId xmlns:p14="http://schemas.microsoft.com/office/powerpoint/2010/main" val="8478994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3600" b="1" smtClean="0"/>
              <a:t>Prepositions exercise</a:t>
            </a:r>
            <a:endParaRPr lang="en-AU" sz="3600" b="1"/>
          </a:p>
        </p:txBody>
      </p:sp>
      <p:sp>
        <p:nvSpPr>
          <p:cNvPr id="3" name="Content Placeholder 2"/>
          <p:cNvSpPr>
            <a:spLocks noGrp="1"/>
          </p:cNvSpPr>
          <p:nvPr>
            <p:ph idx="1"/>
          </p:nvPr>
        </p:nvSpPr>
        <p:spPr>
          <a:xfrm>
            <a:off x="467544" y="1484784"/>
            <a:ext cx="8229600" cy="4525963"/>
          </a:xfrm>
        </p:spPr>
        <p:txBody>
          <a:bodyPr>
            <a:noAutofit/>
          </a:bodyPr>
          <a:lstStyle/>
          <a:p>
            <a:pPr marL="0" indent="0">
              <a:buNone/>
            </a:pPr>
            <a:r>
              <a:rPr lang="en-AU" sz="2400" b="1"/>
              <a:t>Please choose the correct preposition (</a:t>
            </a:r>
            <a:r>
              <a:rPr lang="en-AU" sz="2400" b="1" i="1"/>
              <a:t>in</a:t>
            </a:r>
            <a:r>
              <a:rPr lang="en-AU" sz="2400" b="1"/>
              <a:t>/</a:t>
            </a:r>
            <a:r>
              <a:rPr lang="en-AU" sz="2400" b="1" i="1"/>
              <a:t>of</a:t>
            </a:r>
            <a:r>
              <a:rPr lang="en-AU" sz="2400" b="1"/>
              <a:t>/</a:t>
            </a:r>
            <a:r>
              <a:rPr lang="en-AU" sz="2400" b="1" i="1"/>
              <a:t>on</a:t>
            </a:r>
            <a:r>
              <a:rPr lang="en-AU" sz="2400" b="1"/>
              <a:t>) for the sentences in this exercise</a:t>
            </a:r>
            <a:r>
              <a:rPr lang="en-AU" sz="2400" b="1" smtClean="0"/>
              <a:t>.</a:t>
            </a:r>
            <a:endParaRPr lang="en-AU" sz="2400"/>
          </a:p>
          <a:p>
            <a:pPr marL="0" indent="0">
              <a:buNone/>
            </a:pPr>
            <a:r>
              <a:rPr lang="en-AU" sz="2400"/>
              <a:t>Here is a reminder of some uses of these prepositions</a:t>
            </a:r>
            <a:r>
              <a:rPr lang="en-AU" sz="2400" smtClean="0"/>
              <a:t>:</a:t>
            </a:r>
            <a:endParaRPr lang="en-AU" sz="2400"/>
          </a:p>
          <a:p>
            <a:pPr marL="0" indent="0">
              <a:buNone/>
            </a:pPr>
            <a:r>
              <a:rPr lang="en-AU" sz="2400" i="1"/>
              <a:t>in</a:t>
            </a:r>
            <a:r>
              <a:rPr lang="en-AU" sz="2400"/>
              <a:t> 	– completely or partly enclosed by something</a:t>
            </a:r>
          </a:p>
          <a:p>
            <a:pPr marL="0" indent="0">
              <a:buNone/>
            </a:pPr>
            <a:r>
              <a:rPr lang="en-AU" sz="2400" i="1"/>
              <a:t>of</a:t>
            </a:r>
            <a:r>
              <a:rPr lang="en-AU" sz="2400"/>
              <a:t> 	– belonging to something or someone; contained in </a:t>
            </a:r>
            <a:r>
              <a:rPr lang="en-AU" sz="2400" smtClean="0"/>
              <a:t>	    something</a:t>
            </a:r>
            <a:endParaRPr lang="en-AU" sz="2400"/>
          </a:p>
          <a:p>
            <a:pPr marL="0" indent="0">
              <a:buNone/>
            </a:pPr>
            <a:r>
              <a:rPr lang="en-AU" sz="2400" i="1"/>
              <a:t>on</a:t>
            </a:r>
            <a:r>
              <a:rPr lang="en-AU" sz="2400"/>
              <a:t> 	– the basis for something</a:t>
            </a:r>
          </a:p>
          <a:p>
            <a:pPr marL="0" indent="0">
              <a:buNone/>
            </a:pPr>
            <a:r>
              <a:rPr lang="en-AU" sz="2400"/>
              <a:t> </a:t>
            </a:r>
          </a:p>
          <a:p>
            <a:pPr marL="0" indent="0">
              <a:spcAft>
                <a:spcPts val="600"/>
              </a:spcAft>
              <a:buNone/>
            </a:pPr>
            <a:r>
              <a:rPr lang="en-AU" sz="2400"/>
              <a:t>1. All the students will work ___  a collaborative environment</a:t>
            </a:r>
            <a:r>
              <a:rPr lang="en-AU" sz="2400" smtClean="0"/>
              <a:t>.</a:t>
            </a:r>
            <a:endParaRPr lang="en-AU" sz="2400"/>
          </a:p>
          <a:p>
            <a:pPr marL="0" indent="0">
              <a:spcAft>
                <a:spcPts val="600"/>
              </a:spcAft>
              <a:buNone/>
            </a:pPr>
            <a:r>
              <a:rPr lang="en-AU" sz="2400"/>
              <a:t>2. They need to concentrate ___ their studies</a:t>
            </a:r>
            <a:r>
              <a:rPr lang="en-AU" sz="2400" smtClean="0"/>
              <a:t>.</a:t>
            </a:r>
            <a:endParaRPr lang="en-AU" sz="2400"/>
          </a:p>
          <a:p>
            <a:pPr marL="0" indent="0">
              <a:spcAft>
                <a:spcPts val="600"/>
              </a:spcAft>
              <a:buNone/>
            </a:pPr>
            <a:r>
              <a:rPr lang="en-AU" sz="2400"/>
              <a:t>3. They will be placed ___</a:t>
            </a:r>
            <a:r>
              <a:rPr lang="en-AU" sz="2400" b="1"/>
              <a:t> </a:t>
            </a:r>
            <a:r>
              <a:rPr lang="en-AU" sz="2400"/>
              <a:t>a range of community </a:t>
            </a:r>
            <a:r>
              <a:rPr lang="en-AU" sz="2400" smtClean="0"/>
              <a:t>settings</a:t>
            </a:r>
            <a:r>
              <a:rPr lang="en-AU" sz="2400"/>
              <a:t>.</a:t>
            </a:r>
          </a:p>
        </p:txBody>
      </p:sp>
    </p:spTree>
    <p:extLst>
      <p:ext uri="{BB962C8B-B14F-4D97-AF65-F5344CB8AC3E}">
        <p14:creationId xmlns:p14="http://schemas.microsoft.com/office/powerpoint/2010/main" val="2084044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203032" cy="1152000"/>
          </a:xfrm>
        </p:spPr>
        <p:txBody>
          <a:bodyPr>
            <a:normAutofit/>
          </a:bodyPr>
          <a:lstStyle/>
          <a:p>
            <a:pPr algn="l"/>
            <a:r>
              <a:rPr lang="en-AU" sz="3600" b="1" smtClean="0"/>
              <a:t>Prepositions exercise continued</a:t>
            </a:r>
            <a:endParaRPr lang="en-AU" sz="3600"/>
          </a:p>
        </p:txBody>
      </p:sp>
      <p:sp>
        <p:nvSpPr>
          <p:cNvPr id="3" name="Content Placeholder 2"/>
          <p:cNvSpPr>
            <a:spLocks noGrp="1"/>
          </p:cNvSpPr>
          <p:nvPr>
            <p:ph idx="1"/>
          </p:nvPr>
        </p:nvSpPr>
        <p:spPr/>
        <p:txBody>
          <a:bodyPr>
            <a:noAutofit/>
          </a:bodyPr>
          <a:lstStyle/>
          <a:p>
            <a:pPr marL="0" indent="0">
              <a:spcAft>
                <a:spcPts val="600"/>
              </a:spcAft>
              <a:buNone/>
            </a:pPr>
            <a:r>
              <a:rPr lang="en-AU" sz="2400" dirty="0"/>
              <a:t>4. We examined the scientific basis ___</a:t>
            </a:r>
            <a:r>
              <a:rPr lang="en-AU" sz="2400" b="1" dirty="0"/>
              <a:t> </a:t>
            </a:r>
            <a:r>
              <a:rPr lang="en-AU" sz="2400" dirty="0"/>
              <a:t>dental practice</a:t>
            </a:r>
            <a:r>
              <a:rPr lang="en-AU" sz="2400" dirty="0" smtClean="0"/>
              <a:t>.</a:t>
            </a:r>
            <a:endParaRPr lang="en-AU" sz="2400" dirty="0"/>
          </a:p>
          <a:p>
            <a:pPr marL="0" indent="0">
              <a:spcAft>
                <a:spcPts val="600"/>
              </a:spcAft>
              <a:buNone/>
            </a:pPr>
            <a:r>
              <a:rPr lang="en-AU" sz="2400" dirty="0"/>
              <a:t>5. This degree appeals to students who are interested ___  working in the new fields and occupations created by </a:t>
            </a:r>
            <a:r>
              <a:rPr lang="en-AU" sz="2400" dirty="0" smtClean="0"/>
              <a:t>digitisation.</a:t>
            </a:r>
            <a:endParaRPr lang="en-AU" sz="2400" dirty="0"/>
          </a:p>
          <a:p>
            <a:pPr marL="0" indent="0">
              <a:spcAft>
                <a:spcPts val="600"/>
              </a:spcAft>
              <a:buNone/>
            </a:pPr>
            <a:r>
              <a:rPr lang="en-AU" sz="2400" dirty="0"/>
              <a:t>6. The essay will be ___  a topic you have studied recently</a:t>
            </a:r>
            <a:r>
              <a:rPr lang="en-AU" sz="2400" dirty="0" smtClean="0"/>
              <a:t>.</a:t>
            </a:r>
            <a:endParaRPr lang="en-AU" sz="2400" dirty="0"/>
          </a:p>
          <a:p>
            <a:pPr marL="0" indent="0">
              <a:spcAft>
                <a:spcPts val="600"/>
              </a:spcAft>
              <a:buNone/>
            </a:pPr>
            <a:r>
              <a:rPr lang="en-AU" sz="2400" dirty="0"/>
              <a:t>7. These are the cultural processes ___  globalisation</a:t>
            </a:r>
            <a:r>
              <a:rPr lang="en-AU" sz="2400" dirty="0" smtClean="0"/>
              <a:t>.</a:t>
            </a:r>
            <a:endParaRPr lang="en-AU" sz="2400" dirty="0"/>
          </a:p>
          <a:p>
            <a:pPr marL="0" indent="0">
              <a:spcAft>
                <a:spcPts val="600"/>
              </a:spcAft>
              <a:buNone/>
            </a:pPr>
            <a:r>
              <a:rPr lang="en-AU" sz="2400" dirty="0"/>
              <a:t>8. Here is a simple analysis ___ </a:t>
            </a:r>
            <a:r>
              <a:rPr lang="en-AU" sz="2400" b="1" dirty="0"/>
              <a:t> </a:t>
            </a:r>
            <a:r>
              <a:rPr lang="en-AU" sz="2400" dirty="0"/>
              <a:t>algorithms</a:t>
            </a:r>
            <a:r>
              <a:rPr lang="en-AU" sz="2400" dirty="0" smtClean="0"/>
              <a:t>.</a:t>
            </a:r>
            <a:endParaRPr lang="en-AU" sz="2400" dirty="0"/>
          </a:p>
          <a:p>
            <a:pPr marL="0" indent="0">
              <a:spcAft>
                <a:spcPts val="600"/>
              </a:spcAft>
              <a:buNone/>
            </a:pPr>
            <a:r>
              <a:rPr lang="en-AU" sz="2400" dirty="0"/>
              <a:t>9. The researchers are reliant ___  external funding</a:t>
            </a:r>
            <a:r>
              <a:rPr lang="en-AU" sz="2400" dirty="0" smtClean="0"/>
              <a:t>.</a:t>
            </a:r>
          </a:p>
          <a:p>
            <a:pPr marL="0" indent="0">
              <a:spcAft>
                <a:spcPts val="600"/>
              </a:spcAft>
              <a:buNone/>
            </a:pPr>
            <a:r>
              <a:rPr lang="en-AU" sz="2400" dirty="0" smtClean="0"/>
              <a:t>10. This course provides the opportunity to focus ___  your major area of interest.</a:t>
            </a:r>
          </a:p>
          <a:p>
            <a:pPr marL="0" indent="0">
              <a:spcAft>
                <a:spcPts val="600"/>
              </a:spcAft>
              <a:buNone/>
            </a:pPr>
            <a:endParaRPr lang="en-AU" sz="2400" dirty="0"/>
          </a:p>
          <a:p>
            <a:pPr marL="0" indent="0">
              <a:buNone/>
            </a:pPr>
            <a:endParaRPr lang="en-AU" sz="2400" dirty="0"/>
          </a:p>
        </p:txBody>
      </p:sp>
    </p:spTree>
    <p:extLst>
      <p:ext uri="{BB962C8B-B14F-4D97-AF65-F5344CB8AC3E}">
        <p14:creationId xmlns:p14="http://schemas.microsoft.com/office/powerpoint/2010/main" val="2781946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sz="3600" b="1">
                <a:solidFill>
                  <a:prstClr val="black"/>
                </a:solidFill>
              </a:rPr>
              <a:t>Prepositions exercise continued</a:t>
            </a:r>
            <a:endParaRPr lang="en-AU"/>
          </a:p>
        </p:txBody>
      </p:sp>
      <p:sp>
        <p:nvSpPr>
          <p:cNvPr id="3" name="Content Placeholder 2"/>
          <p:cNvSpPr>
            <a:spLocks noGrp="1"/>
          </p:cNvSpPr>
          <p:nvPr>
            <p:ph idx="1"/>
          </p:nvPr>
        </p:nvSpPr>
        <p:spPr/>
        <p:txBody>
          <a:bodyPr>
            <a:normAutofit/>
          </a:bodyPr>
          <a:lstStyle/>
          <a:p>
            <a:pPr marL="0" indent="0">
              <a:spcAft>
                <a:spcPts val="600"/>
              </a:spcAft>
              <a:buNone/>
            </a:pPr>
            <a:r>
              <a:rPr lang="en-AU" sz="2400" smtClean="0"/>
              <a:t>11</a:t>
            </a:r>
            <a:r>
              <a:rPr lang="en-AU" sz="2400"/>
              <a:t>. You will study this</a:t>
            </a:r>
            <a:r>
              <a:rPr lang="en-AU" sz="2400" b="1"/>
              <a:t> </a:t>
            </a:r>
            <a:r>
              <a:rPr lang="en-AU" sz="2400"/>
              <a:t>___  a social context</a:t>
            </a:r>
            <a:r>
              <a:rPr lang="en-AU" sz="2400" smtClean="0"/>
              <a:t>.</a:t>
            </a:r>
            <a:endParaRPr lang="en-AU" sz="2400"/>
          </a:p>
          <a:p>
            <a:pPr marL="0" indent="0">
              <a:spcAft>
                <a:spcPts val="600"/>
              </a:spcAft>
              <a:buNone/>
            </a:pPr>
            <a:r>
              <a:rPr lang="en-AU" sz="2400"/>
              <a:t>12. You will study the important causes ___ environmental change</a:t>
            </a:r>
            <a:r>
              <a:rPr lang="en-AU" sz="2400" smtClean="0"/>
              <a:t>.</a:t>
            </a:r>
            <a:endParaRPr lang="en-AU" sz="2400"/>
          </a:p>
          <a:p>
            <a:pPr marL="0" indent="0">
              <a:spcAft>
                <a:spcPts val="600"/>
              </a:spcAft>
              <a:buNone/>
            </a:pPr>
            <a:r>
              <a:rPr lang="en-AU" sz="2400"/>
              <a:t>13. The course is ___  the boundary of advanced engineering and science</a:t>
            </a:r>
            <a:r>
              <a:rPr lang="en-AU" sz="2400" smtClean="0"/>
              <a:t>.</a:t>
            </a:r>
            <a:endParaRPr lang="en-AU" sz="2400"/>
          </a:p>
          <a:p>
            <a:pPr marL="0" indent="0">
              <a:spcAft>
                <a:spcPts val="600"/>
              </a:spcAft>
              <a:buNone/>
            </a:pPr>
            <a:r>
              <a:rPr lang="en-AU" sz="2400"/>
              <a:t>14. This program offers a broad education in areas relevant to the study ___  human health</a:t>
            </a:r>
            <a:r>
              <a:rPr lang="en-AU" sz="2400" smtClean="0"/>
              <a:t>.</a:t>
            </a:r>
            <a:endParaRPr lang="en-AU" sz="2400"/>
          </a:p>
          <a:p>
            <a:pPr marL="0" indent="0">
              <a:spcAft>
                <a:spcPts val="600"/>
              </a:spcAft>
              <a:buNone/>
            </a:pPr>
            <a:r>
              <a:rPr lang="en-AU" sz="2400"/>
              <a:t>15. Evolutionary Biology involves the study ___ information contained in living plants and animals.</a:t>
            </a:r>
          </a:p>
          <a:p>
            <a:pPr marL="0" indent="0">
              <a:buNone/>
            </a:pPr>
            <a:endParaRPr lang="en-AU" sz="2400"/>
          </a:p>
        </p:txBody>
      </p:sp>
    </p:spTree>
    <p:extLst>
      <p:ext uri="{BB962C8B-B14F-4D97-AF65-F5344CB8AC3E}">
        <p14:creationId xmlns:p14="http://schemas.microsoft.com/office/powerpoint/2010/main" val="1751038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3500" b="1" dirty="0" smtClean="0"/>
              <a:t>Answers to prepositions exercise</a:t>
            </a:r>
            <a:endParaRPr lang="en-AU" sz="3500" b="1" dirty="0"/>
          </a:p>
        </p:txBody>
      </p:sp>
      <p:sp>
        <p:nvSpPr>
          <p:cNvPr id="3" name="Content Placeholder 2"/>
          <p:cNvSpPr>
            <a:spLocks noGrp="1"/>
          </p:cNvSpPr>
          <p:nvPr>
            <p:ph idx="1"/>
          </p:nvPr>
        </p:nvSpPr>
        <p:spPr/>
        <p:txBody>
          <a:bodyPr>
            <a:noAutofit/>
          </a:bodyPr>
          <a:lstStyle/>
          <a:p>
            <a:pPr marL="0" indent="0">
              <a:buNone/>
            </a:pPr>
            <a:r>
              <a:rPr lang="en-AU" sz="2400"/>
              <a:t>1. All the students will work </a:t>
            </a:r>
            <a:r>
              <a:rPr lang="en-AU" sz="2400" b="1"/>
              <a:t>in</a:t>
            </a:r>
            <a:r>
              <a:rPr lang="en-AU" sz="2400"/>
              <a:t> a collaborative environment.</a:t>
            </a:r>
          </a:p>
          <a:p>
            <a:pPr marL="0" indent="0">
              <a:spcAft>
                <a:spcPts val="600"/>
              </a:spcAft>
              <a:buNone/>
            </a:pPr>
            <a:r>
              <a:rPr lang="en-AU" sz="2400"/>
              <a:t>Details: The students will be surrounded by a collaborative atmosphere</a:t>
            </a:r>
            <a:r>
              <a:rPr lang="en-AU" sz="2400" smtClean="0"/>
              <a:t>.</a:t>
            </a:r>
            <a:endParaRPr lang="en-AU" sz="2400"/>
          </a:p>
          <a:p>
            <a:pPr marL="0" indent="0">
              <a:buNone/>
            </a:pPr>
            <a:r>
              <a:rPr lang="en-AU" sz="2400"/>
              <a:t>2. They need to concentrate </a:t>
            </a:r>
            <a:r>
              <a:rPr lang="en-AU" sz="2400" b="1"/>
              <a:t>on</a:t>
            </a:r>
            <a:r>
              <a:rPr lang="en-AU" sz="2400"/>
              <a:t> their studies.</a:t>
            </a:r>
          </a:p>
          <a:p>
            <a:pPr marL="0" indent="0">
              <a:spcAft>
                <a:spcPts val="600"/>
              </a:spcAft>
              <a:buNone/>
            </a:pPr>
            <a:r>
              <a:rPr lang="en-AU" sz="2400"/>
              <a:t>Details:  The studies are the basis for their concentration</a:t>
            </a:r>
            <a:r>
              <a:rPr lang="en-AU" sz="2400" smtClean="0"/>
              <a:t>.</a:t>
            </a:r>
            <a:endParaRPr lang="en-AU" sz="2400"/>
          </a:p>
          <a:p>
            <a:pPr marL="0" indent="0">
              <a:buNone/>
            </a:pPr>
            <a:r>
              <a:rPr lang="en-AU" sz="2400"/>
              <a:t>3. They will be placed </a:t>
            </a:r>
            <a:r>
              <a:rPr lang="en-AU" sz="2400" b="1"/>
              <a:t>in</a:t>
            </a:r>
            <a:r>
              <a:rPr lang="en-AU" sz="2400"/>
              <a:t> a range of community settings.</a:t>
            </a:r>
          </a:p>
          <a:p>
            <a:pPr marL="0" indent="0">
              <a:spcAft>
                <a:spcPts val="600"/>
              </a:spcAft>
              <a:buNone/>
            </a:pPr>
            <a:r>
              <a:rPr lang="en-AU" sz="2400"/>
              <a:t>Details: They will be partly enclosed by the community settings</a:t>
            </a:r>
            <a:r>
              <a:rPr lang="en-AU" sz="2400" smtClean="0"/>
              <a:t>.</a:t>
            </a:r>
            <a:endParaRPr lang="en-AU" sz="2400"/>
          </a:p>
          <a:p>
            <a:pPr marL="0" indent="0">
              <a:buNone/>
            </a:pPr>
            <a:r>
              <a:rPr lang="en-AU" sz="2400"/>
              <a:t>4. We examined the scientific basis </a:t>
            </a:r>
            <a:r>
              <a:rPr lang="en-AU" sz="2400" b="1"/>
              <a:t>of </a:t>
            </a:r>
            <a:r>
              <a:rPr lang="en-AU" sz="2400"/>
              <a:t>dental practice.</a:t>
            </a:r>
          </a:p>
          <a:p>
            <a:pPr marL="0" indent="0">
              <a:buNone/>
            </a:pPr>
            <a:r>
              <a:rPr lang="en-AU" sz="2400"/>
              <a:t>Details: The basis belongs to dental practice</a:t>
            </a:r>
            <a:r>
              <a:rPr lang="en-AU" sz="2400" smtClean="0"/>
              <a:t>.</a:t>
            </a:r>
            <a:endParaRPr lang="en-AU" sz="2400"/>
          </a:p>
          <a:p>
            <a:pPr marL="0" indent="0">
              <a:buNone/>
            </a:pPr>
            <a:endParaRPr lang="en-AU" sz="2400"/>
          </a:p>
        </p:txBody>
      </p:sp>
    </p:spTree>
    <p:extLst>
      <p:ext uri="{BB962C8B-B14F-4D97-AF65-F5344CB8AC3E}">
        <p14:creationId xmlns:p14="http://schemas.microsoft.com/office/powerpoint/2010/main" val="1415314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r>
              <a:rPr lang="en-AU" sz="2400" dirty="0" smtClean="0"/>
              <a:t>5. This degree appeals to students who are interested </a:t>
            </a:r>
            <a:r>
              <a:rPr lang="en-AU" sz="2400" b="1" dirty="0" smtClean="0"/>
              <a:t>in</a:t>
            </a:r>
            <a:r>
              <a:rPr lang="en-AU" sz="2400" dirty="0" smtClean="0"/>
              <a:t> working in the new fields and occupations created by digitisation.</a:t>
            </a:r>
          </a:p>
          <a:p>
            <a:pPr marL="0" indent="0">
              <a:spcAft>
                <a:spcPts val="600"/>
              </a:spcAft>
              <a:buNone/>
            </a:pPr>
            <a:r>
              <a:rPr lang="en-AU" sz="2400" dirty="0" smtClean="0"/>
              <a:t>Details: The students are surrounded by their interest.</a:t>
            </a:r>
          </a:p>
          <a:p>
            <a:pPr marL="0" indent="0">
              <a:buNone/>
            </a:pPr>
            <a:r>
              <a:rPr lang="en-AU" sz="2400" dirty="0"/>
              <a:t>6. The essay will be </a:t>
            </a:r>
            <a:r>
              <a:rPr lang="en-AU" sz="2400" b="1" dirty="0"/>
              <a:t>on</a:t>
            </a:r>
            <a:r>
              <a:rPr lang="en-AU" sz="2400" dirty="0"/>
              <a:t> a topic you have studied recently.</a:t>
            </a:r>
          </a:p>
          <a:p>
            <a:pPr marL="0" indent="0">
              <a:spcAft>
                <a:spcPts val="600"/>
              </a:spcAft>
              <a:buNone/>
            </a:pPr>
            <a:r>
              <a:rPr lang="en-AU" sz="2400" dirty="0"/>
              <a:t>Details: The topic will be the basis for the essay</a:t>
            </a:r>
            <a:r>
              <a:rPr lang="en-AU" sz="2400" dirty="0" smtClean="0"/>
              <a:t>.</a:t>
            </a:r>
            <a:endParaRPr lang="en-AU" sz="2400" dirty="0"/>
          </a:p>
          <a:p>
            <a:pPr marL="0" indent="0">
              <a:buNone/>
            </a:pPr>
            <a:r>
              <a:rPr lang="en-AU" sz="2400" dirty="0"/>
              <a:t>7. These are the cultural processes </a:t>
            </a:r>
            <a:r>
              <a:rPr lang="en-AU" sz="2400" b="1" dirty="0"/>
              <a:t>of</a:t>
            </a:r>
            <a:r>
              <a:rPr lang="en-AU" sz="2400" dirty="0"/>
              <a:t> globalisation.</a:t>
            </a:r>
          </a:p>
          <a:p>
            <a:pPr marL="0" indent="0">
              <a:spcAft>
                <a:spcPts val="600"/>
              </a:spcAft>
              <a:buNone/>
            </a:pPr>
            <a:r>
              <a:rPr lang="en-AU" sz="2400" dirty="0"/>
              <a:t>Details: The processes belong to globalisation</a:t>
            </a:r>
            <a:r>
              <a:rPr lang="en-AU" sz="2400" dirty="0" smtClean="0"/>
              <a:t>.</a:t>
            </a:r>
            <a:endParaRPr lang="en-AU" sz="2400" dirty="0"/>
          </a:p>
          <a:p>
            <a:pPr marL="0" indent="0">
              <a:buNone/>
            </a:pPr>
            <a:r>
              <a:rPr lang="en-AU" sz="2400" dirty="0"/>
              <a:t>8. Here is a simple analysis </a:t>
            </a:r>
            <a:r>
              <a:rPr lang="en-AU" sz="2400" b="1" dirty="0"/>
              <a:t>of </a:t>
            </a:r>
            <a:r>
              <a:rPr lang="en-AU" sz="2400" dirty="0"/>
              <a:t>algorithms.</a:t>
            </a:r>
          </a:p>
          <a:p>
            <a:pPr marL="0" indent="0">
              <a:buNone/>
            </a:pPr>
            <a:r>
              <a:rPr lang="en-AU" sz="2400" dirty="0"/>
              <a:t>Details: The algorithms belong to the analysis</a:t>
            </a:r>
            <a:r>
              <a:rPr lang="en-AU" sz="2400" dirty="0" smtClean="0"/>
              <a:t>.</a:t>
            </a:r>
            <a:endParaRPr lang="en-AU" sz="2400" dirty="0"/>
          </a:p>
          <a:p>
            <a:pPr marL="0" indent="0">
              <a:buNone/>
            </a:pPr>
            <a:endParaRPr lang="en-AU" sz="2400" dirty="0" smtClean="0"/>
          </a:p>
          <a:p>
            <a:pPr marL="0" indent="0">
              <a:buNone/>
            </a:pPr>
            <a:endParaRPr lang="en-AU" sz="2400" dirty="0"/>
          </a:p>
        </p:txBody>
      </p:sp>
    </p:spTree>
    <p:extLst>
      <p:ext uri="{BB962C8B-B14F-4D97-AF65-F5344CB8AC3E}">
        <p14:creationId xmlns:p14="http://schemas.microsoft.com/office/powerpoint/2010/main" val="1541289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spcAft>
                <a:spcPts val="0"/>
              </a:spcAft>
              <a:buNone/>
            </a:pPr>
            <a:r>
              <a:rPr lang="en-AU" sz="2400">
                <a:ea typeface="Times New Roman"/>
              </a:rPr>
              <a:t>9. The researchers are reliant </a:t>
            </a:r>
            <a:r>
              <a:rPr lang="en-AU" sz="2400" b="1">
                <a:ea typeface="Times New Roman"/>
              </a:rPr>
              <a:t>on</a:t>
            </a:r>
            <a:r>
              <a:rPr lang="en-AU" sz="2400">
                <a:ea typeface="Times New Roman"/>
              </a:rPr>
              <a:t> external funding.</a:t>
            </a:r>
            <a:endParaRPr lang="en-AU" sz="2400" smtClean="0">
              <a:effectLst/>
              <a:latin typeface="Times New Roman"/>
              <a:ea typeface="Times New Roman"/>
            </a:endParaRPr>
          </a:p>
          <a:p>
            <a:pPr marL="0" indent="0">
              <a:spcAft>
                <a:spcPts val="600"/>
              </a:spcAft>
              <a:buNone/>
            </a:pPr>
            <a:r>
              <a:rPr lang="en-AU" sz="2400">
                <a:ea typeface="Times New Roman"/>
              </a:rPr>
              <a:t>Details: External funding is the basis for the researchers’ work</a:t>
            </a:r>
            <a:r>
              <a:rPr lang="en-AU" sz="2400" smtClean="0">
                <a:ea typeface="Times New Roman"/>
              </a:rPr>
              <a:t>.</a:t>
            </a:r>
            <a:endParaRPr lang="en-AU" sz="2400" smtClean="0">
              <a:effectLst/>
              <a:latin typeface="Times New Roman"/>
              <a:ea typeface="Times New Roman"/>
            </a:endParaRPr>
          </a:p>
          <a:p>
            <a:pPr marL="0" indent="0">
              <a:spcAft>
                <a:spcPts val="0"/>
              </a:spcAft>
              <a:buNone/>
            </a:pPr>
            <a:r>
              <a:rPr lang="en-AU" sz="2400">
                <a:ea typeface="Times New Roman"/>
              </a:rPr>
              <a:t>10. This course provides the opportunity to focus </a:t>
            </a:r>
            <a:r>
              <a:rPr lang="en-AU" sz="2400" b="1">
                <a:ea typeface="Times New Roman"/>
              </a:rPr>
              <a:t>on</a:t>
            </a:r>
            <a:r>
              <a:rPr lang="en-AU" sz="2400">
                <a:ea typeface="Times New Roman"/>
              </a:rPr>
              <a:t> your major area of interest.</a:t>
            </a:r>
            <a:endParaRPr lang="en-AU" sz="2400" smtClean="0">
              <a:effectLst/>
              <a:latin typeface="Times New Roman"/>
              <a:ea typeface="Times New Roman"/>
            </a:endParaRPr>
          </a:p>
          <a:p>
            <a:pPr marL="0" indent="0">
              <a:spcAft>
                <a:spcPts val="600"/>
              </a:spcAft>
              <a:buNone/>
            </a:pPr>
            <a:r>
              <a:rPr lang="en-AU" sz="2400">
                <a:ea typeface="Times New Roman"/>
              </a:rPr>
              <a:t>Details: The major area of interest will be the basis for a student’s work in this course</a:t>
            </a:r>
            <a:r>
              <a:rPr lang="en-AU" sz="2400" smtClean="0">
                <a:ea typeface="Times New Roman"/>
              </a:rPr>
              <a:t>.</a:t>
            </a:r>
            <a:endParaRPr lang="en-AU" sz="2400" smtClean="0">
              <a:effectLst/>
              <a:latin typeface="Times New Roman"/>
              <a:ea typeface="Times New Roman"/>
            </a:endParaRPr>
          </a:p>
          <a:p>
            <a:pPr marL="0" indent="0">
              <a:spcAft>
                <a:spcPts val="0"/>
              </a:spcAft>
              <a:buNone/>
            </a:pPr>
            <a:r>
              <a:rPr lang="en-AU" sz="2400">
                <a:ea typeface="Times New Roman"/>
              </a:rPr>
              <a:t>11. You will study this</a:t>
            </a:r>
            <a:r>
              <a:rPr lang="en-AU" sz="2400" b="1">
                <a:ea typeface="Times New Roman"/>
              </a:rPr>
              <a:t> in</a:t>
            </a:r>
            <a:r>
              <a:rPr lang="en-AU" sz="2400">
                <a:ea typeface="Times New Roman"/>
              </a:rPr>
              <a:t> a social context.</a:t>
            </a:r>
            <a:endParaRPr lang="en-AU" sz="2400" smtClean="0">
              <a:effectLst/>
              <a:latin typeface="Times New Roman"/>
              <a:ea typeface="Times New Roman"/>
            </a:endParaRPr>
          </a:p>
          <a:p>
            <a:pPr marL="0" indent="0">
              <a:spcAft>
                <a:spcPts val="600"/>
              </a:spcAft>
              <a:buNone/>
            </a:pPr>
            <a:r>
              <a:rPr lang="en-AU" sz="2400">
                <a:ea typeface="Times New Roman"/>
              </a:rPr>
              <a:t>Details: A social context will surround this </a:t>
            </a:r>
            <a:r>
              <a:rPr lang="en-AU" sz="2400" smtClean="0">
                <a:ea typeface="Times New Roman"/>
              </a:rPr>
              <a:t>study</a:t>
            </a:r>
            <a:r>
              <a:rPr lang="en-AU" sz="2400">
                <a:ea typeface="Times New Roman"/>
              </a:rPr>
              <a:t>.</a:t>
            </a:r>
            <a:endParaRPr lang="en-AU" sz="2400" smtClean="0">
              <a:effectLst/>
              <a:latin typeface="Times New Roman"/>
              <a:ea typeface="Times New Roman"/>
            </a:endParaRPr>
          </a:p>
          <a:p>
            <a:pPr marL="0" indent="0">
              <a:spcAft>
                <a:spcPts val="0"/>
              </a:spcAft>
              <a:buNone/>
            </a:pPr>
            <a:r>
              <a:rPr lang="en-AU" sz="2400">
                <a:ea typeface="Times New Roman"/>
              </a:rPr>
              <a:t>12. You will study the important causes </a:t>
            </a:r>
            <a:r>
              <a:rPr lang="en-AU" sz="2400" b="1">
                <a:ea typeface="Times New Roman"/>
              </a:rPr>
              <a:t>of</a:t>
            </a:r>
            <a:r>
              <a:rPr lang="en-AU" sz="2400">
                <a:ea typeface="Times New Roman"/>
              </a:rPr>
              <a:t> environmental change.</a:t>
            </a:r>
            <a:endParaRPr lang="en-AU" sz="2400" smtClean="0">
              <a:effectLst/>
              <a:latin typeface="Times New Roman"/>
              <a:ea typeface="Times New Roman"/>
            </a:endParaRPr>
          </a:p>
          <a:p>
            <a:pPr marL="0" indent="0">
              <a:spcAft>
                <a:spcPts val="0"/>
              </a:spcAft>
              <a:buNone/>
            </a:pPr>
            <a:r>
              <a:rPr lang="en-AU" sz="2400">
                <a:ea typeface="Times New Roman"/>
              </a:rPr>
              <a:t>Details: You will study the causes that belong to environmental change.</a:t>
            </a:r>
            <a:endParaRPr lang="en-AU" sz="2400" smtClean="0">
              <a:effectLst/>
              <a:latin typeface="Times New Roman"/>
              <a:ea typeface="Times New Roman"/>
            </a:endParaRPr>
          </a:p>
          <a:p>
            <a:pPr marL="0" indent="0">
              <a:buNone/>
            </a:pPr>
            <a:endParaRPr lang="en-AU" sz="2400"/>
          </a:p>
        </p:txBody>
      </p:sp>
    </p:spTree>
    <p:extLst>
      <p:ext uri="{BB962C8B-B14F-4D97-AF65-F5344CB8AC3E}">
        <p14:creationId xmlns:p14="http://schemas.microsoft.com/office/powerpoint/2010/main" val="3447790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r>
              <a:rPr lang="en-AU" sz="2400" dirty="0"/>
              <a:t>13. The course is </a:t>
            </a:r>
            <a:r>
              <a:rPr lang="en-AU" sz="2400" b="1" dirty="0"/>
              <a:t>on</a:t>
            </a:r>
            <a:r>
              <a:rPr lang="en-AU" sz="2400" dirty="0"/>
              <a:t> the boundary of advanced engineering and science.</a:t>
            </a:r>
          </a:p>
          <a:p>
            <a:pPr marL="0" indent="0">
              <a:spcAft>
                <a:spcPts val="600"/>
              </a:spcAft>
              <a:buNone/>
            </a:pPr>
            <a:r>
              <a:rPr lang="en-AU" sz="2400" dirty="0"/>
              <a:t>Details: The boundary of these two subjects is the basis for the course</a:t>
            </a:r>
            <a:r>
              <a:rPr lang="en-AU" sz="2400" dirty="0" smtClean="0"/>
              <a:t>.</a:t>
            </a:r>
            <a:endParaRPr lang="en-AU" sz="2400" dirty="0"/>
          </a:p>
          <a:p>
            <a:pPr marL="0" indent="0">
              <a:buNone/>
            </a:pPr>
            <a:r>
              <a:rPr lang="en-AU" sz="2400" dirty="0"/>
              <a:t>14. This program offers a broad education in areas relevant to the study </a:t>
            </a:r>
            <a:r>
              <a:rPr lang="en-AU" sz="2400" b="1" dirty="0"/>
              <a:t>of</a:t>
            </a:r>
            <a:r>
              <a:rPr lang="en-AU" sz="2400" dirty="0"/>
              <a:t> human health.</a:t>
            </a:r>
          </a:p>
          <a:p>
            <a:pPr marL="0" indent="0">
              <a:spcAft>
                <a:spcPts val="600"/>
              </a:spcAft>
              <a:buNone/>
            </a:pPr>
            <a:r>
              <a:rPr lang="en-AU" sz="2400" dirty="0"/>
              <a:t>Details: Human health is an area that belongs to the study</a:t>
            </a:r>
            <a:r>
              <a:rPr lang="en-AU" sz="2400" dirty="0" smtClean="0"/>
              <a:t>.</a:t>
            </a:r>
            <a:endParaRPr lang="en-AU" sz="2400" dirty="0"/>
          </a:p>
          <a:p>
            <a:pPr marL="0" indent="0">
              <a:buNone/>
            </a:pPr>
            <a:r>
              <a:rPr lang="en-AU" sz="2400" dirty="0"/>
              <a:t>15. Evolutionary Biology involves the study </a:t>
            </a:r>
            <a:r>
              <a:rPr lang="en-AU" sz="2400" b="1" dirty="0"/>
              <a:t>of</a:t>
            </a:r>
            <a:r>
              <a:rPr lang="en-AU" sz="2400" dirty="0"/>
              <a:t> information contained in living plants and animals.</a:t>
            </a:r>
          </a:p>
          <a:p>
            <a:pPr marL="0" indent="0">
              <a:buNone/>
            </a:pPr>
            <a:r>
              <a:rPr lang="en-AU" sz="2400" dirty="0"/>
              <a:t>Details: The information belongs to the study.</a:t>
            </a:r>
          </a:p>
          <a:p>
            <a:pPr marL="0" indent="0">
              <a:buNone/>
            </a:pPr>
            <a:endParaRPr lang="en-AU" sz="2400" dirty="0"/>
          </a:p>
        </p:txBody>
      </p:sp>
    </p:spTree>
    <p:extLst>
      <p:ext uri="{BB962C8B-B14F-4D97-AF65-F5344CB8AC3E}">
        <p14:creationId xmlns:p14="http://schemas.microsoft.com/office/powerpoint/2010/main" val="2715869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pPr marL="0" indent="0">
              <a:buNone/>
            </a:pPr>
            <a:r>
              <a:rPr lang="en-AU" sz="2400" smtClean="0"/>
              <a:t>The teaching materials in this PowerPoint presentation have been developed by Dr Julia Miller and are available on the English for Uni website.</a:t>
            </a:r>
          </a:p>
          <a:p>
            <a:pPr marL="0" indent="0">
              <a:buNone/>
            </a:pPr>
            <a:endParaRPr lang="en-AU"/>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2144" y="5640024"/>
            <a:ext cx="3645408" cy="1213104"/>
          </a:xfrm>
          <a:prstGeom prst="rect">
            <a:avLst/>
          </a:prstGeom>
        </p:spPr>
      </p:pic>
      <p:sp>
        <p:nvSpPr>
          <p:cNvPr id="5" name="TextBox 4"/>
          <p:cNvSpPr txBox="1"/>
          <p:nvPr/>
        </p:nvSpPr>
        <p:spPr>
          <a:xfrm>
            <a:off x="323528" y="6093296"/>
            <a:ext cx="5004048" cy="646331"/>
          </a:xfrm>
          <a:prstGeom prst="rect">
            <a:avLst/>
          </a:prstGeom>
          <a:noFill/>
        </p:spPr>
        <p:txBody>
          <a:bodyPr wrap="square" rtlCol="0">
            <a:spAutoFit/>
          </a:bodyPr>
          <a:lstStyle/>
          <a:p>
            <a:r>
              <a:rPr lang="en-AU" i="1" smtClean="0"/>
              <a:t>Funded </a:t>
            </a:r>
            <a:r>
              <a:rPr lang="en-AU" i="1"/>
              <a:t>by </a:t>
            </a:r>
            <a:r>
              <a:rPr lang="en-AU" i="1" smtClean="0"/>
              <a:t>the </a:t>
            </a:r>
            <a:r>
              <a:rPr lang="en-AU" i="1"/>
              <a:t>Australian Government Office for Learning and Teaching. </a:t>
            </a:r>
            <a:endParaRPr lang="en-AU"/>
          </a:p>
        </p:txBody>
      </p:sp>
    </p:spTree>
    <p:extLst>
      <p:ext uri="{BB962C8B-B14F-4D97-AF65-F5344CB8AC3E}">
        <p14:creationId xmlns:p14="http://schemas.microsoft.com/office/powerpoint/2010/main" val="737110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lnSpcReduction="10000"/>
          </a:bodyPr>
          <a:lstStyle/>
          <a:p>
            <a:pPr marL="0" indent="0">
              <a:buNone/>
            </a:pPr>
            <a:r>
              <a:rPr lang="en-AU" sz="2400" dirty="0"/>
              <a:t>Prepositions are small words that show a relationship between one word and another word in English. They may not exist in another language, or they may be used differently. For example, we can say ‘The banana is in the bowl’ in this picture,</a:t>
            </a:r>
          </a:p>
          <a:p>
            <a:pPr marL="0" indent="0">
              <a:buNone/>
            </a:pPr>
            <a:r>
              <a:rPr lang="en-AU" sz="2400" dirty="0"/>
              <a:t> </a:t>
            </a:r>
          </a:p>
          <a:p>
            <a:pPr marL="0" indent="0">
              <a:buNone/>
            </a:pPr>
            <a:endParaRPr lang="en-AU" sz="2400" dirty="0" smtClean="0"/>
          </a:p>
          <a:p>
            <a:pPr marL="0" indent="0">
              <a:buNone/>
            </a:pPr>
            <a:endParaRPr lang="en-AU" sz="2400" dirty="0"/>
          </a:p>
          <a:p>
            <a:pPr marL="0" indent="0">
              <a:buNone/>
            </a:pPr>
            <a:endParaRPr lang="en-AU" sz="2400" dirty="0" smtClean="0"/>
          </a:p>
          <a:p>
            <a:pPr marL="0" indent="0">
              <a:buNone/>
            </a:pPr>
            <a:r>
              <a:rPr lang="en-AU" sz="2400" dirty="0" smtClean="0"/>
              <a:t>even </a:t>
            </a:r>
            <a:r>
              <a:rPr lang="en-AU" sz="2400" dirty="0"/>
              <a:t>though it is not actually in the bowl but is sitting on top of the other fruit. We can say ‘in the bowl’ because we think of the banana as part of the whole collection of fruit, not as a separate item. </a:t>
            </a:r>
          </a:p>
          <a:p>
            <a:pPr marL="0" indent="0">
              <a:buNone/>
            </a:pPr>
            <a:endParaRPr lang="en-AU" sz="2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99892" y="3074198"/>
            <a:ext cx="1944216" cy="1458162"/>
          </a:xfrm>
          <a:prstGeom prst="rect">
            <a:avLst/>
          </a:prstGeom>
        </p:spPr>
      </p:pic>
    </p:spTree>
    <p:extLst>
      <p:ext uri="{BB962C8B-B14F-4D97-AF65-F5344CB8AC3E}">
        <p14:creationId xmlns:p14="http://schemas.microsoft.com/office/powerpoint/2010/main" val="38454168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AU" sz="2400"/>
              <a:t>In English, we often see things as concepts and do not examine them literally. That means we can use many prepositions in academic writing. For example, we can talk about an </a:t>
            </a:r>
            <a:r>
              <a:rPr lang="en-AU" sz="2400" i="1"/>
              <a:t>essay </a:t>
            </a:r>
            <a:r>
              <a:rPr lang="en-AU" sz="2400" i="1" u="sng"/>
              <a:t>on</a:t>
            </a:r>
            <a:r>
              <a:rPr lang="en-AU" sz="2400" i="1"/>
              <a:t> chocolate</a:t>
            </a:r>
            <a:r>
              <a:rPr lang="en-AU" sz="2400"/>
              <a:t>. Perhaps we think of the essay as sitting </a:t>
            </a:r>
            <a:r>
              <a:rPr lang="en-AU" sz="2400" i="1"/>
              <a:t>on</a:t>
            </a:r>
            <a:r>
              <a:rPr lang="en-AU" sz="2400"/>
              <a:t> the topic of chocolate. </a:t>
            </a:r>
            <a:endParaRPr lang="en-AU" sz="2400" smtClean="0"/>
          </a:p>
          <a:p>
            <a:pPr marL="0" indent="0">
              <a:buNone/>
            </a:pPr>
            <a:endParaRPr lang="en-AU" sz="2400"/>
          </a:p>
          <a:p>
            <a:pPr marL="0" indent="0">
              <a:buNone/>
            </a:pPr>
            <a:endParaRPr lang="en-AU" sz="2400" smtClean="0"/>
          </a:p>
          <a:p>
            <a:pPr marL="0" indent="0">
              <a:buNone/>
            </a:pPr>
            <a:endParaRPr lang="en-AU" sz="2400"/>
          </a:p>
          <a:p>
            <a:pPr marL="0" indent="0">
              <a:buNone/>
            </a:pPr>
            <a:r>
              <a:rPr lang="en-AU" sz="2400"/>
              <a:t> </a:t>
            </a:r>
          </a:p>
          <a:p>
            <a:pPr marL="0" indent="0">
              <a:buNone/>
            </a:pPr>
            <a:endParaRPr lang="en-AU" sz="2400" smtClean="0"/>
          </a:p>
          <a:p>
            <a:pPr marL="0" indent="0">
              <a:buNone/>
            </a:pPr>
            <a:r>
              <a:rPr lang="en-AU" sz="2400" smtClean="0"/>
              <a:t>We </a:t>
            </a:r>
            <a:r>
              <a:rPr lang="en-AU" sz="2400"/>
              <a:t>use </a:t>
            </a:r>
            <a:r>
              <a:rPr lang="en-AU" sz="2400" i="1"/>
              <a:t>on</a:t>
            </a:r>
            <a:r>
              <a:rPr lang="en-AU" sz="2400"/>
              <a:t> because it is the basis for something.</a:t>
            </a:r>
          </a:p>
          <a:p>
            <a:pPr marL="0" indent="0">
              <a:buNone/>
            </a:pPr>
            <a:endParaRPr lang="en-AU" sz="2400"/>
          </a:p>
        </p:txBody>
      </p:sp>
      <p:pic>
        <p:nvPicPr>
          <p:cNvPr id="7" name="Picture 6"/>
          <p:cNvPicPr>
            <a:picLocks noChangeAspect="1"/>
          </p:cNvPicPr>
          <p:nvPr/>
        </p:nvPicPr>
        <p:blipFill>
          <a:blip r:embed="rId2" cstate="print">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3311860" y="3330320"/>
            <a:ext cx="2520280" cy="1890210"/>
          </a:xfrm>
          <a:prstGeom prst="rect">
            <a:avLst/>
          </a:prstGeom>
        </p:spPr>
      </p:pic>
    </p:spTree>
    <p:extLst>
      <p:ext uri="{BB962C8B-B14F-4D97-AF65-F5344CB8AC3E}">
        <p14:creationId xmlns:p14="http://schemas.microsoft.com/office/powerpoint/2010/main" val="14708050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203032" cy="1152000"/>
          </a:xfrm>
        </p:spPr>
        <p:txBody>
          <a:bodyPr>
            <a:noAutofit/>
          </a:bodyPr>
          <a:lstStyle/>
          <a:p>
            <a:pPr algn="l"/>
            <a:r>
              <a:rPr lang="en-AU" sz="3600" b="1"/>
              <a:t>P</a:t>
            </a:r>
            <a:r>
              <a:rPr lang="en-AU" sz="3600" b="1" smtClean="0"/>
              <a:t>repositions commonly used in academic writing</a:t>
            </a:r>
            <a:endParaRPr lang="en-AU" sz="3600" b="1"/>
          </a:p>
        </p:txBody>
      </p:sp>
      <p:sp>
        <p:nvSpPr>
          <p:cNvPr id="3" name="Content Placeholder 2"/>
          <p:cNvSpPr>
            <a:spLocks noGrp="1"/>
          </p:cNvSpPr>
          <p:nvPr>
            <p:ph idx="1"/>
          </p:nvPr>
        </p:nvSpPr>
        <p:spPr/>
        <p:txBody>
          <a:bodyPr>
            <a:normAutofit/>
          </a:bodyPr>
          <a:lstStyle/>
          <a:p>
            <a:pPr marL="0" indent="0">
              <a:spcBef>
                <a:spcPts val="0"/>
              </a:spcBef>
              <a:buNone/>
            </a:pPr>
            <a:r>
              <a:rPr lang="en-AU" sz="2400" i="1" smtClean="0"/>
              <a:t>about</a:t>
            </a:r>
            <a:r>
              <a:rPr lang="en-AU" sz="2400" smtClean="0"/>
              <a:t> </a:t>
            </a:r>
            <a:r>
              <a:rPr lang="en-AU" sz="2400"/>
              <a:t>	– around something or enclosing something</a:t>
            </a:r>
          </a:p>
          <a:p>
            <a:pPr marL="0" indent="0">
              <a:spcBef>
                <a:spcPts val="0"/>
              </a:spcBef>
              <a:buNone/>
            </a:pPr>
            <a:r>
              <a:rPr lang="en-AU" sz="2400" i="1"/>
              <a:t>at</a:t>
            </a:r>
            <a:r>
              <a:rPr lang="en-AU" sz="2400"/>
              <a:t> 	– connected to a location</a:t>
            </a:r>
          </a:p>
          <a:p>
            <a:pPr marL="0" indent="0">
              <a:spcBef>
                <a:spcPts val="0"/>
              </a:spcBef>
              <a:buNone/>
            </a:pPr>
            <a:r>
              <a:rPr lang="en-AU" sz="2400" i="1"/>
              <a:t>for	</a:t>
            </a:r>
            <a:r>
              <a:rPr lang="en-AU" sz="2400"/>
              <a:t>– with a purpose or giving a reason</a:t>
            </a:r>
          </a:p>
          <a:p>
            <a:pPr marL="0" indent="0">
              <a:spcBef>
                <a:spcPts val="0"/>
              </a:spcBef>
              <a:buNone/>
            </a:pPr>
            <a:r>
              <a:rPr lang="en-AU" sz="2400" i="1"/>
              <a:t>from</a:t>
            </a:r>
            <a:r>
              <a:rPr lang="en-AU" sz="2400"/>
              <a:t>	– the origin of something</a:t>
            </a:r>
          </a:p>
          <a:p>
            <a:pPr marL="0" indent="0">
              <a:spcBef>
                <a:spcPts val="0"/>
              </a:spcBef>
              <a:buNone/>
            </a:pPr>
            <a:r>
              <a:rPr lang="en-AU" sz="2400" i="1"/>
              <a:t>in</a:t>
            </a:r>
            <a:r>
              <a:rPr lang="en-AU" sz="2400"/>
              <a:t> 	– completely or partly enclosed by something</a:t>
            </a:r>
          </a:p>
          <a:p>
            <a:pPr marL="0" indent="0">
              <a:spcBef>
                <a:spcPts val="0"/>
              </a:spcBef>
              <a:buNone/>
            </a:pPr>
            <a:r>
              <a:rPr lang="en-AU" sz="2400" i="1"/>
              <a:t>of</a:t>
            </a:r>
            <a:r>
              <a:rPr lang="en-AU" sz="2400"/>
              <a:t> 	– belonging to something or someone; contained in </a:t>
            </a:r>
            <a:r>
              <a:rPr lang="en-AU" sz="2400" smtClean="0"/>
              <a:t>	   something</a:t>
            </a:r>
            <a:endParaRPr lang="en-AU" sz="2400"/>
          </a:p>
          <a:p>
            <a:pPr marL="0" indent="0">
              <a:spcBef>
                <a:spcPts val="0"/>
              </a:spcBef>
              <a:buNone/>
            </a:pPr>
            <a:r>
              <a:rPr lang="en-AU" sz="2400" i="1"/>
              <a:t>on</a:t>
            </a:r>
            <a:r>
              <a:rPr lang="en-AU" sz="2400"/>
              <a:t> 	– the basis for something</a:t>
            </a:r>
          </a:p>
          <a:p>
            <a:pPr marL="0" indent="0">
              <a:spcBef>
                <a:spcPts val="0"/>
              </a:spcBef>
              <a:buNone/>
            </a:pPr>
            <a:r>
              <a:rPr lang="en-AU" sz="2400" i="1"/>
              <a:t>to</a:t>
            </a:r>
            <a:r>
              <a:rPr lang="en-AU" sz="2400"/>
              <a:t> 	– in a direction</a:t>
            </a:r>
          </a:p>
          <a:p>
            <a:pPr marL="0" indent="0">
              <a:spcBef>
                <a:spcPts val="0"/>
              </a:spcBef>
              <a:buNone/>
            </a:pPr>
            <a:r>
              <a:rPr lang="en-AU" sz="2400" i="1"/>
              <a:t>with</a:t>
            </a:r>
            <a:r>
              <a:rPr lang="en-AU" sz="2400"/>
              <a:t> 	– connected to something and near something; using </a:t>
            </a:r>
            <a:r>
              <a:rPr lang="en-AU" sz="2400" smtClean="0"/>
              <a:t>	   something</a:t>
            </a:r>
            <a:endParaRPr lang="en-AU" sz="2400"/>
          </a:p>
          <a:p>
            <a:pPr marL="0" indent="0">
              <a:spcBef>
                <a:spcPts val="0"/>
              </a:spcBef>
              <a:buNone/>
            </a:pPr>
            <a:endParaRPr lang="en-AU" sz="2400"/>
          </a:p>
        </p:txBody>
      </p:sp>
    </p:spTree>
    <p:extLst>
      <p:ext uri="{BB962C8B-B14F-4D97-AF65-F5344CB8AC3E}">
        <p14:creationId xmlns:p14="http://schemas.microsoft.com/office/powerpoint/2010/main" val="39930623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203032" cy="1152000"/>
          </a:xfrm>
        </p:spPr>
        <p:txBody>
          <a:bodyPr>
            <a:normAutofit fontScale="90000"/>
          </a:bodyPr>
          <a:lstStyle/>
          <a:p>
            <a:pPr algn="l"/>
            <a:r>
              <a:rPr lang="en-AU" sz="3600" b="1" smtClean="0"/>
              <a:t>The prepositions song</a:t>
            </a:r>
            <a:br>
              <a:rPr lang="en-AU" sz="3600" b="1" smtClean="0"/>
            </a:br>
            <a:r>
              <a:rPr lang="en-AU" sz="3600" b="1" smtClean="0"/>
              <a:t>Note the use of prepositions in academic English</a:t>
            </a:r>
            <a:endParaRPr lang="en-AU" sz="3600" b="1"/>
          </a:p>
        </p:txBody>
      </p:sp>
      <p:pic>
        <p:nvPicPr>
          <p:cNvPr id="4" name="Content Placeholder 3">
            <a:hlinkClick r:id="rId3"/>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524000" y="2148681"/>
            <a:ext cx="6080000" cy="3420000"/>
          </a:xfrm>
        </p:spPr>
      </p:pic>
      <p:sp>
        <p:nvSpPr>
          <p:cNvPr id="6" name="TextBox 5"/>
          <p:cNvSpPr txBox="1"/>
          <p:nvPr/>
        </p:nvSpPr>
        <p:spPr>
          <a:xfrm>
            <a:off x="2195736" y="5661248"/>
            <a:ext cx="4738092"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sz="1400" dirty="0" smtClean="0"/>
              <a:t>Please click </a:t>
            </a:r>
            <a:r>
              <a:rPr lang="en-AU" sz="1400" dirty="0" smtClean="0"/>
              <a:t> on the </a:t>
            </a:r>
            <a:r>
              <a:rPr lang="en-AU" sz="1400" dirty="0" smtClean="0"/>
              <a:t>photo above to go to the prepositions song</a:t>
            </a:r>
            <a:endParaRPr lang="en-AU" sz="1400" dirty="0"/>
          </a:p>
        </p:txBody>
      </p:sp>
    </p:spTree>
    <p:extLst>
      <p:ext uri="{BB962C8B-B14F-4D97-AF65-F5344CB8AC3E}">
        <p14:creationId xmlns:p14="http://schemas.microsoft.com/office/powerpoint/2010/main" val="927206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203032" cy="1152000"/>
          </a:xfrm>
        </p:spPr>
        <p:txBody>
          <a:bodyPr>
            <a:normAutofit fontScale="90000"/>
          </a:bodyPr>
          <a:lstStyle/>
          <a:p>
            <a:pPr algn="l"/>
            <a:r>
              <a:rPr lang="en-AU" sz="3600" b="1"/>
              <a:t>o</a:t>
            </a:r>
            <a:r>
              <a:rPr lang="en-AU" sz="3600" b="1" smtClean="0"/>
              <a:t>n-in continuum</a:t>
            </a:r>
            <a:br>
              <a:rPr lang="en-AU" sz="3600" b="1" smtClean="0"/>
            </a:br>
            <a:r>
              <a:rPr lang="en-AU" sz="3600" b="1" smtClean="0"/>
              <a:t>How does this work in your first language?</a:t>
            </a:r>
            <a:endParaRPr lang="en-AU" sz="3600" b="1"/>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559930274"/>
              </p:ext>
            </p:extLst>
          </p:nvPr>
        </p:nvGraphicFramePr>
        <p:xfrm>
          <a:off x="390364" y="1628800"/>
          <a:ext cx="8363272" cy="4104456"/>
        </p:xfrm>
        <a:graphic>
          <a:graphicData uri="http://schemas.openxmlformats.org/drawingml/2006/table">
            <a:tbl>
              <a:tblPr firstRow="1" bandRow="1">
                <a:tableStyleId>{5C22544A-7EE6-4342-B048-85BDC9FD1C3A}</a:tableStyleId>
              </a:tblPr>
              <a:tblGrid>
                <a:gridCol w="1045409"/>
                <a:gridCol w="1045409"/>
                <a:gridCol w="1045409"/>
                <a:gridCol w="1045409"/>
                <a:gridCol w="1045409"/>
                <a:gridCol w="1045409"/>
                <a:gridCol w="1045409"/>
                <a:gridCol w="1045409"/>
              </a:tblGrid>
              <a:tr h="370840">
                <a:tc>
                  <a:txBody>
                    <a:bodyPr/>
                    <a:lstStyle/>
                    <a:p>
                      <a:r>
                        <a:rPr lang="en-AU" smtClean="0"/>
                        <a:t>on</a:t>
                      </a:r>
                      <a:endParaRPr lang="en-AU"/>
                    </a:p>
                  </a:txBody>
                  <a:tcPr/>
                </a:tc>
                <a:tc>
                  <a:txBody>
                    <a:bodyPr/>
                    <a:lstStyle/>
                    <a:p>
                      <a:r>
                        <a:rPr lang="en-AU" smtClean="0"/>
                        <a:t>on</a:t>
                      </a:r>
                      <a:endParaRPr lang="en-AU"/>
                    </a:p>
                  </a:txBody>
                  <a:tcPr/>
                </a:tc>
                <a:tc>
                  <a:txBody>
                    <a:bodyPr/>
                    <a:lstStyle/>
                    <a:p>
                      <a:r>
                        <a:rPr lang="en-AU" smtClean="0"/>
                        <a:t>on</a:t>
                      </a:r>
                      <a:endParaRPr lang="en-AU"/>
                    </a:p>
                  </a:txBody>
                  <a:tcPr/>
                </a:tc>
                <a:tc>
                  <a:txBody>
                    <a:bodyPr/>
                    <a:lstStyle/>
                    <a:p>
                      <a:r>
                        <a:rPr lang="en-AU" smtClean="0"/>
                        <a:t>on</a:t>
                      </a:r>
                      <a:endParaRPr lang="en-AU"/>
                    </a:p>
                  </a:txBody>
                  <a:tcPr/>
                </a:tc>
                <a:tc>
                  <a:txBody>
                    <a:bodyPr/>
                    <a:lstStyle/>
                    <a:p>
                      <a:r>
                        <a:rPr lang="en-AU" smtClean="0"/>
                        <a:t>on</a:t>
                      </a:r>
                      <a:endParaRPr lang="en-AU"/>
                    </a:p>
                  </a:txBody>
                  <a:tcPr/>
                </a:tc>
                <a:tc>
                  <a:txBody>
                    <a:bodyPr/>
                    <a:lstStyle/>
                    <a:p>
                      <a:r>
                        <a:rPr lang="en-AU" smtClean="0"/>
                        <a:t>on</a:t>
                      </a:r>
                      <a:endParaRPr lang="en-AU"/>
                    </a:p>
                  </a:txBody>
                  <a:tcPr/>
                </a:tc>
                <a:tc>
                  <a:txBody>
                    <a:bodyPr/>
                    <a:lstStyle/>
                    <a:p>
                      <a:r>
                        <a:rPr lang="en-AU" smtClean="0"/>
                        <a:t>on</a:t>
                      </a:r>
                      <a:endParaRPr lang="en-AU"/>
                    </a:p>
                  </a:txBody>
                  <a:tcPr/>
                </a:tc>
                <a:tc>
                  <a:txBody>
                    <a:bodyPr/>
                    <a:lstStyle/>
                    <a:p>
                      <a:r>
                        <a:rPr lang="en-AU" smtClean="0"/>
                        <a:t>on</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smtClean="0">
                          <a:solidFill>
                            <a:schemeClr val="dk1"/>
                          </a:solidFill>
                          <a:effectLst/>
                          <a:latin typeface="+mn-lt"/>
                          <a:ea typeface="+mn-ea"/>
                          <a:cs typeface="+mn-cs"/>
                        </a:rPr>
                        <a:t>Clingy attach-ment </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800" i="1" kern="120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AU" sz="1800" i="1" kern="120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800" i="1" kern="1200" smtClean="0">
                          <a:solidFill>
                            <a:schemeClr val="dk1"/>
                          </a:solidFill>
                          <a:effectLst/>
                          <a:latin typeface="+mn-lt"/>
                          <a:ea typeface="+mn-ea"/>
                          <a:cs typeface="+mn-cs"/>
                        </a:rPr>
                        <a:t>Rain-drops on window</a:t>
                      </a:r>
                      <a:endParaRPr lang="en-AU" sz="1800" kern="1200" smtClean="0">
                        <a:solidFill>
                          <a:schemeClr val="dk1"/>
                        </a:solidFill>
                        <a:effectLst/>
                        <a:latin typeface="+mn-lt"/>
                        <a:ea typeface="+mn-ea"/>
                        <a:cs typeface="+mn-cs"/>
                      </a:endParaRPr>
                    </a:p>
                    <a:p>
                      <a:endParaRPr lang="en-AU"/>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smtClean="0">
                          <a:solidFill>
                            <a:schemeClr val="dk1"/>
                          </a:solidFill>
                          <a:effectLst/>
                          <a:latin typeface="+mn-lt"/>
                          <a:ea typeface="+mn-ea"/>
                          <a:cs typeface="+mn-cs"/>
                        </a:rPr>
                        <a:t>Hanging over/</a:t>
                      </a:r>
                    </a:p>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smtClean="0">
                          <a:solidFill>
                            <a:schemeClr val="dk1"/>
                          </a:solidFill>
                          <a:effectLst/>
                          <a:latin typeface="+mn-lt"/>
                          <a:ea typeface="+mn-ea"/>
                          <a:cs typeface="+mn-cs"/>
                        </a:rPr>
                        <a:t>against </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800" i="1" kern="120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AU" sz="1800" i="1" kern="120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800" i="1" kern="1200" smtClean="0">
                          <a:solidFill>
                            <a:schemeClr val="dk1"/>
                          </a:solidFill>
                          <a:effectLst/>
                          <a:latin typeface="+mn-lt"/>
                          <a:ea typeface="+mn-ea"/>
                          <a:cs typeface="+mn-cs"/>
                        </a:rPr>
                        <a:t>Picture on wall</a:t>
                      </a:r>
                      <a:endParaRPr lang="en-AU" sz="1800" kern="1200" smtClean="0">
                        <a:solidFill>
                          <a:schemeClr val="dk1"/>
                        </a:solidFill>
                        <a:effectLst/>
                        <a:latin typeface="+mn-lt"/>
                        <a:ea typeface="+mn-ea"/>
                        <a:cs typeface="+mn-cs"/>
                      </a:endParaRPr>
                    </a:p>
                    <a:p>
                      <a:endParaRPr lang="en-AU"/>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smtClean="0">
                          <a:solidFill>
                            <a:schemeClr val="dk1"/>
                          </a:solidFill>
                          <a:effectLst/>
                          <a:latin typeface="+mn-lt"/>
                          <a:ea typeface="+mn-ea"/>
                          <a:cs typeface="+mn-cs"/>
                        </a:rPr>
                        <a:t>Fixed attach-ment </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800" i="1" kern="120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AU" sz="1800" i="1" kern="120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800" i="1" kern="1200" smtClean="0">
                          <a:solidFill>
                            <a:schemeClr val="dk1"/>
                          </a:solidFill>
                          <a:effectLst/>
                          <a:latin typeface="+mn-lt"/>
                          <a:ea typeface="+mn-ea"/>
                          <a:cs typeface="+mn-cs"/>
                        </a:rPr>
                        <a:t>Handle on cup-board</a:t>
                      </a:r>
                      <a:endParaRPr lang="en-AU" sz="1800" kern="1200" smtClean="0">
                        <a:solidFill>
                          <a:schemeClr val="dk1"/>
                        </a:solidFill>
                        <a:effectLst/>
                        <a:latin typeface="+mn-lt"/>
                        <a:ea typeface="+mn-ea"/>
                        <a:cs typeface="+mn-cs"/>
                      </a:endParaRPr>
                    </a:p>
                    <a:p>
                      <a:endParaRPr lang="en-AU"/>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smtClean="0">
                          <a:solidFill>
                            <a:schemeClr val="dk1"/>
                          </a:solidFill>
                          <a:effectLst/>
                          <a:latin typeface="+mn-lt"/>
                          <a:ea typeface="+mn-ea"/>
                          <a:cs typeface="+mn-cs"/>
                        </a:rPr>
                        <a:t>Point-to-point attach-ment </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800" i="1" kern="120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800" i="1" kern="1200" smtClean="0">
                          <a:solidFill>
                            <a:schemeClr val="dk1"/>
                          </a:solidFill>
                          <a:effectLst/>
                          <a:latin typeface="+mn-lt"/>
                          <a:ea typeface="+mn-ea"/>
                          <a:cs typeface="+mn-cs"/>
                        </a:rPr>
                        <a:t>Apple on twig</a:t>
                      </a:r>
                      <a:endParaRPr lang="en-AU" sz="1800" kern="1200" smtClean="0">
                        <a:solidFill>
                          <a:schemeClr val="dk1"/>
                        </a:solidFill>
                        <a:effectLst/>
                        <a:latin typeface="+mn-lt"/>
                        <a:ea typeface="+mn-ea"/>
                        <a:cs typeface="+mn-cs"/>
                      </a:endParaRPr>
                    </a:p>
                    <a:p>
                      <a:endParaRPr lang="en-AU"/>
                    </a:p>
                  </a:txBody>
                  <a:tcPr/>
                </a:tc>
                <a:tc>
                  <a:txBody>
                    <a:bodyPr/>
                    <a:lstStyle/>
                    <a:p>
                      <a:r>
                        <a:rPr lang="en-AU" sz="1800" kern="1200" smtClean="0">
                          <a:solidFill>
                            <a:schemeClr val="dk1"/>
                          </a:solidFill>
                          <a:effectLst/>
                          <a:latin typeface="+mn-lt"/>
                          <a:ea typeface="+mn-ea"/>
                          <a:cs typeface="+mn-cs"/>
                        </a:rPr>
                        <a:t>Encircle with contact </a:t>
                      </a:r>
                    </a:p>
                    <a:p>
                      <a:endParaRPr lang="en-AU" sz="1800" i="1" kern="1200" smtClean="0">
                        <a:solidFill>
                          <a:schemeClr val="dk1"/>
                        </a:solidFill>
                        <a:effectLst/>
                        <a:latin typeface="+mn-lt"/>
                        <a:ea typeface="+mn-ea"/>
                        <a:cs typeface="+mn-cs"/>
                      </a:endParaRPr>
                    </a:p>
                    <a:p>
                      <a:endParaRPr lang="en-AU" sz="1800" i="1" kern="1200" smtClean="0">
                        <a:solidFill>
                          <a:schemeClr val="dk1"/>
                        </a:solidFill>
                        <a:effectLst/>
                        <a:latin typeface="+mn-lt"/>
                        <a:ea typeface="+mn-ea"/>
                        <a:cs typeface="+mn-cs"/>
                      </a:endParaRPr>
                    </a:p>
                    <a:p>
                      <a:r>
                        <a:rPr lang="en-AU" sz="1800" i="1" kern="1200" smtClean="0">
                          <a:solidFill>
                            <a:schemeClr val="dk1"/>
                          </a:solidFill>
                          <a:effectLst/>
                          <a:latin typeface="+mn-lt"/>
                          <a:ea typeface="+mn-ea"/>
                          <a:cs typeface="+mn-cs"/>
                        </a:rPr>
                        <a:t>Ring on finger</a:t>
                      </a:r>
                      <a:endParaRPr lang="en-AU"/>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smtClean="0">
                          <a:solidFill>
                            <a:schemeClr val="dk1"/>
                          </a:solidFill>
                          <a:effectLst/>
                          <a:latin typeface="+mn-lt"/>
                          <a:ea typeface="+mn-ea"/>
                          <a:cs typeface="+mn-cs"/>
                        </a:rPr>
                        <a:t>Support from below  </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800" i="1" kern="120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AU" sz="1800" i="1" kern="120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800" i="1" kern="1200" smtClean="0">
                          <a:solidFill>
                            <a:schemeClr val="dk1"/>
                          </a:solidFill>
                          <a:effectLst/>
                          <a:latin typeface="+mn-lt"/>
                          <a:ea typeface="+mn-ea"/>
                          <a:cs typeface="+mn-cs"/>
                        </a:rPr>
                        <a:t>Cup on table</a:t>
                      </a:r>
                      <a:endParaRPr lang="en-AU" sz="1800" kern="1200" smtClean="0">
                        <a:solidFill>
                          <a:schemeClr val="dk1"/>
                        </a:solidFill>
                        <a:effectLst/>
                        <a:latin typeface="+mn-lt"/>
                        <a:ea typeface="+mn-ea"/>
                        <a:cs typeface="+mn-cs"/>
                      </a:endParaRPr>
                    </a:p>
                    <a:p>
                      <a:endParaRPr lang="en-AU"/>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800" kern="1200" smtClean="0">
                          <a:solidFill>
                            <a:schemeClr val="dk1"/>
                          </a:solidFill>
                          <a:effectLst/>
                          <a:latin typeface="+mn-lt"/>
                          <a:ea typeface="+mn-ea"/>
                          <a:cs typeface="+mn-cs"/>
                        </a:rPr>
                        <a:t>Marks on a surface </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1800" i="1" kern="120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AU" sz="1800" i="1" kern="120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800" i="1" kern="1200" smtClean="0">
                          <a:solidFill>
                            <a:schemeClr val="dk1"/>
                          </a:solidFill>
                          <a:effectLst/>
                          <a:latin typeface="+mn-lt"/>
                          <a:ea typeface="+mn-ea"/>
                          <a:cs typeface="+mn-cs"/>
                        </a:rPr>
                        <a:t>Writing on paper</a:t>
                      </a:r>
                      <a:endParaRPr lang="en-AU" sz="1800" kern="1200" smtClean="0">
                        <a:solidFill>
                          <a:schemeClr val="dk1"/>
                        </a:solidFill>
                        <a:effectLst/>
                        <a:latin typeface="+mn-lt"/>
                        <a:ea typeface="+mn-ea"/>
                        <a:cs typeface="+mn-cs"/>
                      </a:endParaRPr>
                    </a:p>
                    <a:p>
                      <a:endParaRPr lang="en-AU"/>
                    </a:p>
                  </a:txBody>
                  <a:tcPr/>
                </a:tc>
                <a:tc>
                  <a:txBody>
                    <a:bodyPr/>
                    <a:lstStyle/>
                    <a:p>
                      <a:r>
                        <a:rPr lang="en-AU" sz="1800" kern="1200" smtClean="0">
                          <a:solidFill>
                            <a:schemeClr val="dk1"/>
                          </a:solidFill>
                          <a:effectLst/>
                          <a:latin typeface="+mn-lt"/>
                          <a:ea typeface="+mn-ea"/>
                          <a:cs typeface="+mn-cs"/>
                        </a:rPr>
                        <a:t>Impaled/</a:t>
                      </a:r>
                    </a:p>
                    <a:p>
                      <a:r>
                        <a:rPr lang="en-AU" sz="1800" kern="1200" smtClean="0">
                          <a:solidFill>
                            <a:schemeClr val="dk1"/>
                          </a:solidFill>
                          <a:effectLst/>
                          <a:latin typeface="+mn-lt"/>
                          <a:ea typeface="+mn-ea"/>
                          <a:cs typeface="+mn-cs"/>
                        </a:rPr>
                        <a:t>spitted on </a:t>
                      </a:r>
                    </a:p>
                    <a:p>
                      <a:endParaRPr lang="en-AU" sz="1800" i="1" kern="1200" smtClean="0">
                        <a:solidFill>
                          <a:schemeClr val="dk1"/>
                        </a:solidFill>
                        <a:effectLst/>
                        <a:latin typeface="+mn-lt"/>
                        <a:ea typeface="+mn-ea"/>
                        <a:cs typeface="+mn-cs"/>
                      </a:endParaRPr>
                    </a:p>
                    <a:p>
                      <a:endParaRPr lang="en-AU" sz="1800" i="1" kern="1200" smtClean="0">
                        <a:solidFill>
                          <a:schemeClr val="dk1"/>
                        </a:solidFill>
                        <a:effectLst/>
                        <a:latin typeface="+mn-lt"/>
                        <a:ea typeface="+mn-ea"/>
                        <a:cs typeface="+mn-cs"/>
                      </a:endParaRPr>
                    </a:p>
                    <a:p>
                      <a:r>
                        <a:rPr lang="en-AU" sz="1800" i="1" kern="1200" smtClean="0">
                          <a:solidFill>
                            <a:schemeClr val="dk1"/>
                          </a:solidFill>
                          <a:effectLst/>
                          <a:latin typeface="+mn-lt"/>
                          <a:ea typeface="+mn-ea"/>
                          <a:cs typeface="+mn-cs"/>
                        </a:rPr>
                        <a:t>Apple on stick</a:t>
                      </a:r>
                      <a:endParaRPr lang="en-AU" sz="1800" kern="1200" smtClean="0">
                        <a:solidFill>
                          <a:schemeClr val="dk1"/>
                        </a:solidFill>
                        <a:effectLst/>
                        <a:latin typeface="+mn-lt"/>
                        <a:ea typeface="+mn-ea"/>
                        <a:cs typeface="+mn-cs"/>
                      </a:endParaRPr>
                    </a:p>
                    <a:p>
                      <a:endParaRPr lang="en-AU"/>
                    </a:p>
                  </a:txBody>
                  <a:tcPr/>
                </a:tc>
              </a:tr>
              <a:tr h="1173296">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r>
            </a:tbl>
          </a:graphicData>
        </a:graphic>
      </p:graphicFrame>
      <p:cxnSp>
        <p:nvCxnSpPr>
          <p:cNvPr id="42" name="Straight Connector 41"/>
          <p:cNvCxnSpPr>
            <a:cxnSpLocks noChangeShapeType="1"/>
          </p:cNvCxnSpPr>
          <p:nvPr/>
        </p:nvCxnSpPr>
        <p:spPr bwMode="auto">
          <a:xfrm>
            <a:off x="741477" y="5235963"/>
            <a:ext cx="414655" cy="25781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cxnSp>
      <p:sp>
        <p:nvSpPr>
          <p:cNvPr id="43" name="Oval 42"/>
          <p:cNvSpPr>
            <a:spLocks noChangeArrowheads="1"/>
          </p:cNvSpPr>
          <p:nvPr/>
        </p:nvSpPr>
        <p:spPr bwMode="auto">
          <a:xfrm>
            <a:off x="856412" y="5119758"/>
            <a:ext cx="228600" cy="228600"/>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AU"/>
          </a:p>
        </p:txBody>
      </p:sp>
      <p:grpSp>
        <p:nvGrpSpPr>
          <p:cNvPr id="44" name="Canvas 33"/>
          <p:cNvGrpSpPr/>
          <p:nvPr/>
        </p:nvGrpSpPr>
        <p:grpSpPr>
          <a:xfrm>
            <a:off x="1725296" y="5176908"/>
            <a:ext cx="685800" cy="342900"/>
            <a:chOff x="0" y="0"/>
            <a:chExt cx="685800" cy="342900"/>
          </a:xfrm>
        </p:grpSpPr>
        <p:sp>
          <p:nvSpPr>
            <p:cNvPr id="45" name="Rectangle 44"/>
            <p:cNvSpPr/>
            <p:nvPr/>
          </p:nvSpPr>
          <p:spPr>
            <a:xfrm>
              <a:off x="0" y="0"/>
              <a:ext cx="685800" cy="342900"/>
            </a:xfrm>
            <a:prstGeom prst="rect">
              <a:avLst/>
            </a:prstGeom>
            <a:noFill/>
            <a:ln>
              <a:noFill/>
            </a:ln>
          </p:spPr>
        </p:sp>
        <p:sp>
          <p:nvSpPr>
            <p:cNvPr id="46" name="Oval 45"/>
            <p:cNvSpPr>
              <a:spLocks noChangeArrowheads="1"/>
            </p:cNvSpPr>
            <p:nvPr/>
          </p:nvSpPr>
          <p:spPr bwMode="auto">
            <a:xfrm>
              <a:off x="114300" y="0"/>
              <a:ext cx="228600" cy="228600"/>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AU"/>
            </a:p>
          </p:txBody>
        </p:sp>
      </p:grpSp>
      <p:cxnSp>
        <p:nvCxnSpPr>
          <p:cNvPr id="47" name="Straight Connector 46"/>
          <p:cNvCxnSpPr>
            <a:cxnSpLocks noChangeShapeType="1"/>
          </p:cNvCxnSpPr>
          <p:nvPr/>
        </p:nvCxnSpPr>
        <p:spPr bwMode="auto">
          <a:xfrm>
            <a:off x="1827203" y="5043511"/>
            <a:ext cx="0" cy="52070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cxnSp>
      <p:cxnSp>
        <p:nvCxnSpPr>
          <p:cNvPr id="48" name="Straight Connector 47"/>
          <p:cNvCxnSpPr>
            <a:cxnSpLocks noChangeShapeType="1"/>
          </p:cNvCxnSpPr>
          <p:nvPr/>
        </p:nvCxnSpPr>
        <p:spPr bwMode="auto">
          <a:xfrm>
            <a:off x="2956455" y="5100785"/>
            <a:ext cx="38100" cy="49149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cxnSp>
      <p:sp>
        <p:nvSpPr>
          <p:cNvPr id="49" name="Oval 48"/>
          <p:cNvSpPr>
            <a:spLocks noChangeArrowheads="1"/>
          </p:cNvSpPr>
          <p:nvPr/>
        </p:nvSpPr>
        <p:spPr bwMode="auto">
          <a:xfrm>
            <a:off x="2994555" y="5267155"/>
            <a:ext cx="228600" cy="228600"/>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AU"/>
          </a:p>
        </p:txBody>
      </p:sp>
      <p:cxnSp>
        <p:nvCxnSpPr>
          <p:cNvPr id="50" name="Line 4"/>
          <p:cNvCxnSpPr/>
          <p:nvPr/>
        </p:nvCxnSpPr>
        <p:spPr bwMode="auto">
          <a:xfrm>
            <a:off x="4038227" y="5162202"/>
            <a:ext cx="0" cy="227965"/>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cxnSp>
      <p:sp>
        <p:nvSpPr>
          <p:cNvPr id="51" name="Oval 50"/>
          <p:cNvSpPr>
            <a:spLocks noChangeArrowheads="1"/>
          </p:cNvSpPr>
          <p:nvPr/>
        </p:nvSpPr>
        <p:spPr bwMode="auto">
          <a:xfrm>
            <a:off x="3923927" y="5390167"/>
            <a:ext cx="227965" cy="227965"/>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AU"/>
          </a:p>
        </p:txBody>
      </p:sp>
      <p:sp>
        <p:nvSpPr>
          <p:cNvPr id="52" name="Oval 51"/>
          <p:cNvSpPr>
            <a:spLocks noChangeArrowheads="1"/>
          </p:cNvSpPr>
          <p:nvPr/>
        </p:nvSpPr>
        <p:spPr bwMode="auto">
          <a:xfrm>
            <a:off x="4936650" y="5267155"/>
            <a:ext cx="347980" cy="342265"/>
          </a:xfrm>
          <a:prstGeom prst="ellipse">
            <a:avLst/>
          </a:prstGeom>
          <a:solidFill>
            <a:srgbClr val="FFFFFF"/>
          </a:solidFill>
          <a:ln w="76200">
            <a:solidFill>
              <a:srgbClr val="000000"/>
            </a:solidFill>
            <a:round/>
            <a:headEnd/>
            <a:tailEnd/>
          </a:ln>
        </p:spPr>
        <p:txBody>
          <a:bodyPr rot="0" vert="horz" wrap="square" lIns="91440" tIns="45720" rIns="91440" bIns="45720" anchor="t" anchorCtr="0" upright="1">
            <a:noAutofit/>
          </a:bodyPr>
          <a:lstStyle/>
          <a:p>
            <a:endParaRPr lang="en-AU"/>
          </a:p>
        </p:txBody>
      </p:sp>
      <p:sp>
        <p:nvSpPr>
          <p:cNvPr id="53" name="Oval 52"/>
          <p:cNvSpPr>
            <a:spLocks noChangeArrowheads="1"/>
          </p:cNvSpPr>
          <p:nvPr/>
        </p:nvSpPr>
        <p:spPr bwMode="auto">
          <a:xfrm>
            <a:off x="5071905" y="5423365"/>
            <a:ext cx="114300" cy="114300"/>
          </a:xfrm>
          <a:prstGeom prst="ellipse">
            <a:avLst/>
          </a:prstGeom>
          <a:solidFill>
            <a:srgbClr val="FFFFFF"/>
          </a:solidFill>
          <a:ln w="38100">
            <a:solidFill>
              <a:srgbClr val="000000"/>
            </a:solidFill>
            <a:round/>
            <a:headEnd/>
            <a:tailEnd/>
          </a:ln>
        </p:spPr>
        <p:txBody>
          <a:bodyPr rot="0" vert="horz" wrap="square" lIns="91440" tIns="45720" rIns="91440" bIns="45720" anchor="t" anchorCtr="0" upright="1">
            <a:noAutofit/>
          </a:bodyPr>
          <a:lstStyle/>
          <a:p>
            <a:endParaRPr lang="en-AU"/>
          </a:p>
        </p:txBody>
      </p:sp>
      <p:sp>
        <p:nvSpPr>
          <p:cNvPr id="54" name="Freeform 53"/>
          <p:cNvSpPr>
            <a:spLocks noChangeArrowheads="1"/>
          </p:cNvSpPr>
          <p:nvPr/>
        </p:nvSpPr>
        <p:spPr bwMode="auto">
          <a:xfrm>
            <a:off x="4943635" y="5084910"/>
            <a:ext cx="408940" cy="316865"/>
          </a:xfrm>
          <a:custGeom>
            <a:avLst/>
            <a:gdLst>
              <a:gd name="G0" fmla="+- 3289542 0 0"/>
              <a:gd name="G1" fmla="+- -7674631 0 0"/>
              <a:gd name="G2" fmla="+- 3289542 0 -7674631"/>
              <a:gd name="G3" fmla="+- 10800 0 0"/>
              <a:gd name="G4" fmla="+- 0 0 3289542"/>
              <a:gd name="T0" fmla="*/ 360 256 1"/>
              <a:gd name="T1" fmla="*/ 0 256 1"/>
              <a:gd name="G5" fmla="+- G2 T0 T1"/>
              <a:gd name="G6" fmla="?: G2 G2 G5"/>
              <a:gd name="G7" fmla="+- 0 0 G6"/>
              <a:gd name="G8" fmla="+- 4686 0 0"/>
              <a:gd name="G9" fmla="+- 0 0 -7674631"/>
              <a:gd name="G10" fmla="+- 4686 0 2700"/>
              <a:gd name="G11" fmla="cos G10 3289542"/>
              <a:gd name="G12" fmla="sin G10 3289542"/>
              <a:gd name="G13" fmla="cos 13500 3289542"/>
              <a:gd name="G14" fmla="sin 13500 3289542"/>
              <a:gd name="G15" fmla="+- G11 10800 0"/>
              <a:gd name="G16" fmla="+- G12 10800 0"/>
              <a:gd name="G17" fmla="+- G13 10800 0"/>
              <a:gd name="G18" fmla="+- G14 10800 0"/>
              <a:gd name="G19" fmla="*/ 4686 1 2"/>
              <a:gd name="G20" fmla="+- G19 5400 0"/>
              <a:gd name="G21" fmla="cos G20 3289542"/>
              <a:gd name="G22" fmla="sin G20 3289542"/>
              <a:gd name="G23" fmla="+- G21 10800 0"/>
              <a:gd name="G24" fmla="+- G12 G23 G22"/>
              <a:gd name="G25" fmla="+- G22 G23 G11"/>
              <a:gd name="G26" fmla="cos 10800 3289542"/>
              <a:gd name="G27" fmla="sin 10800 3289542"/>
              <a:gd name="G28" fmla="cos 4686 3289542"/>
              <a:gd name="G29" fmla="sin 4686 3289542"/>
              <a:gd name="G30" fmla="+- G26 10800 0"/>
              <a:gd name="G31" fmla="+- G27 10800 0"/>
              <a:gd name="G32" fmla="+- G28 10800 0"/>
              <a:gd name="G33" fmla="+- G29 10800 0"/>
              <a:gd name="G34" fmla="+- G19 5400 0"/>
              <a:gd name="G35" fmla="cos G34 -7674631"/>
              <a:gd name="G36" fmla="sin G34 -7674631"/>
              <a:gd name="G37" fmla="+/ -7674631 3289542 2"/>
              <a:gd name="T2" fmla="*/ 180 256 1"/>
              <a:gd name="T3" fmla="*/ 0 256 1"/>
              <a:gd name="G38" fmla="+- G37 T2 T3"/>
              <a:gd name="G39" fmla="?: G2 G37 G38"/>
              <a:gd name="G40" fmla="cos 10800 G39"/>
              <a:gd name="G41" fmla="sin 10800 G39"/>
              <a:gd name="G42" fmla="cos 4686 G39"/>
              <a:gd name="G43" fmla="sin 4686 G39"/>
              <a:gd name="G44" fmla="+- G40 10800 0"/>
              <a:gd name="G45" fmla="+- G41 10800 0"/>
              <a:gd name="G46" fmla="+- G42 10800 0"/>
              <a:gd name="G47" fmla="+- G43 10800 0"/>
              <a:gd name="G48" fmla="+- G35 10800 0"/>
              <a:gd name="G49" fmla="+- G36 10800 0"/>
              <a:gd name="T4" fmla="*/ 19810 w 21600"/>
              <a:gd name="T5" fmla="*/ 4846 h 21600"/>
              <a:gd name="T6" fmla="*/ 7272 w 21600"/>
              <a:gd name="T7" fmla="*/ 3907 h 21600"/>
              <a:gd name="T8" fmla="*/ 14709 w 21600"/>
              <a:gd name="T9" fmla="*/ 8216 h 21600"/>
              <a:gd name="T10" fmla="*/ 19442 w 21600"/>
              <a:gd name="T11" fmla="*/ 21170 h 21600"/>
              <a:gd name="T12" fmla="*/ 11333 w 21600"/>
              <a:gd name="T13" fmla="*/ 20433 h 21600"/>
              <a:gd name="T14" fmla="*/ 12071 w 21600"/>
              <a:gd name="T15" fmla="*/ 12325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3799" y="14399"/>
                </a:moveTo>
                <a:cubicBezTo>
                  <a:pt x="14868" y="13509"/>
                  <a:pt x="15486" y="12190"/>
                  <a:pt x="15486" y="10800"/>
                </a:cubicBezTo>
                <a:cubicBezTo>
                  <a:pt x="15486" y="8211"/>
                  <a:pt x="13388" y="6114"/>
                  <a:pt x="10800" y="6114"/>
                </a:cubicBezTo>
                <a:cubicBezTo>
                  <a:pt x="10057" y="6113"/>
                  <a:pt x="9325" y="6290"/>
                  <a:pt x="8664" y="6628"/>
                </a:cubicBezTo>
                <a:lnTo>
                  <a:pt x="5879" y="1186"/>
                </a:lnTo>
                <a:cubicBezTo>
                  <a:pt x="7402" y="406"/>
                  <a:pt x="9088" y="-1"/>
                  <a:pt x="10800" y="0"/>
                </a:cubicBezTo>
                <a:cubicBezTo>
                  <a:pt x="16764" y="0"/>
                  <a:pt x="21600" y="4835"/>
                  <a:pt x="21600" y="10800"/>
                </a:cubicBezTo>
                <a:cubicBezTo>
                  <a:pt x="21600" y="14005"/>
                  <a:pt x="20176" y="17044"/>
                  <a:pt x="17713" y="19096"/>
                </a:cubicBezTo>
                <a:lnTo>
                  <a:pt x="19442" y="21170"/>
                </a:lnTo>
                <a:lnTo>
                  <a:pt x="11333" y="20433"/>
                </a:lnTo>
                <a:lnTo>
                  <a:pt x="12071" y="12325"/>
                </a:lnTo>
                <a:lnTo>
                  <a:pt x="13799" y="14399"/>
                </a:lnTo>
                <a:close/>
              </a:path>
            </a:pathLst>
          </a:cu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AU"/>
          </a:p>
        </p:txBody>
      </p:sp>
      <p:sp>
        <p:nvSpPr>
          <p:cNvPr id="55" name="Oval 54"/>
          <p:cNvSpPr>
            <a:spLocks noChangeArrowheads="1"/>
          </p:cNvSpPr>
          <p:nvPr/>
        </p:nvSpPr>
        <p:spPr bwMode="auto">
          <a:xfrm>
            <a:off x="6061205" y="5190513"/>
            <a:ext cx="228600" cy="228600"/>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AU"/>
          </a:p>
        </p:txBody>
      </p:sp>
      <p:cxnSp>
        <p:nvCxnSpPr>
          <p:cNvPr id="56" name="Line 25"/>
          <p:cNvCxnSpPr/>
          <p:nvPr/>
        </p:nvCxnSpPr>
        <p:spPr bwMode="auto">
          <a:xfrm>
            <a:off x="5946905" y="5419113"/>
            <a:ext cx="457200"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cxnSp>
      <p:sp>
        <p:nvSpPr>
          <p:cNvPr id="57" name="Oval 56"/>
          <p:cNvSpPr>
            <a:spLocks noChangeArrowheads="1"/>
          </p:cNvSpPr>
          <p:nvPr/>
        </p:nvSpPr>
        <p:spPr bwMode="auto">
          <a:xfrm>
            <a:off x="7219156" y="5190513"/>
            <a:ext cx="228600" cy="228600"/>
          </a:xfrm>
          <a:prstGeom prst="ellipse">
            <a:avLst/>
          </a:prstGeom>
          <a:solidFill>
            <a:srgbClr val="000000"/>
          </a:solidFill>
          <a:ln w="38100">
            <a:solidFill>
              <a:srgbClr val="000000"/>
            </a:solidFill>
            <a:round/>
            <a:headEnd/>
            <a:tailEnd/>
          </a:ln>
        </p:spPr>
        <p:txBody>
          <a:bodyPr rot="0" vert="horz" wrap="square" lIns="91440" tIns="45720" rIns="91440" bIns="45720" anchor="t" anchorCtr="0" upright="1">
            <a:noAutofit/>
          </a:bodyPr>
          <a:lstStyle/>
          <a:p>
            <a:endParaRPr lang="en-AU"/>
          </a:p>
        </p:txBody>
      </p:sp>
      <p:cxnSp>
        <p:nvCxnSpPr>
          <p:cNvPr id="58" name="Line 21"/>
          <p:cNvCxnSpPr/>
          <p:nvPr/>
        </p:nvCxnSpPr>
        <p:spPr bwMode="auto">
          <a:xfrm>
            <a:off x="7104856" y="5386736"/>
            <a:ext cx="457200"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cxnSp>
      <p:sp>
        <p:nvSpPr>
          <p:cNvPr id="62" name="Oval 61"/>
          <p:cNvSpPr>
            <a:spLocks noChangeArrowheads="1"/>
          </p:cNvSpPr>
          <p:nvPr/>
        </p:nvSpPr>
        <p:spPr bwMode="auto">
          <a:xfrm>
            <a:off x="8100392" y="5196934"/>
            <a:ext cx="228600" cy="228600"/>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AU"/>
          </a:p>
        </p:txBody>
      </p:sp>
      <p:cxnSp>
        <p:nvCxnSpPr>
          <p:cNvPr id="63" name="Straight Connector 62"/>
          <p:cNvCxnSpPr>
            <a:cxnSpLocks noChangeShapeType="1"/>
          </p:cNvCxnSpPr>
          <p:nvPr/>
        </p:nvCxnSpPr>
        <p:spPr bwMode="auto">
          <a:xfrm>
            <a:off x="8209378" y="5050884"/>
            <a:ext cx="0" cy="52070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cxnSp>
      <p:sp>
        <p:nvSpPr>
          <p:cNvPr id="40" name="TextBox 39"/>
          <p:cNvSpPr txBox="1"/>
          <p:nvPr/>
        </p:nvSpPr>
        <p:spPr>
          <a:xfrm>
            <a:off x="0" y="5983055"/>
            <a:ext cx="9144000" cy="646331"/>
          </a:xfrm>
          <a:prstGeom prst="rect">
            <a:avLst/>
          </a:prstGeom>
          <a:noFill/>
        </p:spPr>
        <p:txBody>
          <a:bodyPr wrap="square" rtlCol="0">
            <a:spAutoFit/>
          </a:bodyPr>
          <a:lstStyle/>
          <a:p>
            <a:r>
              <a:rPr lang="en-AU" smtClean="0"/>
              <a:t>Based on </a:t>
            </a:r>
            <a:r>
              <a:rPr lang="en-AU"/>
              <a:t>Bowerman and Pederson </a:t>
            </a:r>
            <a:r>
              <a:rPr lang="en-AU" smtClean="0"/>
              <a:t>in Brala</a:t>
            </a:r>
            <a:r>
              <a:rPr lang="en-AU"/>
              <a:t>, M. M. (2002). Understanding language specificity: Causes and consequences. </a:t>
            </a:r>
            <a:r>
              <a:rPr lang="en-AU" i="1"/>
              <a:t>Psychology of Language and Communication</a:t>
            </a:r>
            <a:r>
              <a:rPr lang="en-AU"/>
              <a:t>. </a:t>
            </a:r>
            <a:r>
              <a:rPr lang="en-AU" i="1"/>
              <a:t>6</a:t>
            </a:r>
            <a:r>
              <a:rPr lang="en-AU"/>
              <a:t>(2): 33-46</a:t>
            </a:r>
            <a:r>
              <a:rPr lang="en-AU" smtClean="0"/>
              <a:t>.</a:t>
            </a:r>
            <a:endParaRPr lang="en-AU"/>
          </a:p>
        </p:txBody>
      </p:sp>
    </p:spTree>
    <p:extLst>
      <p:ext uri="{BB962C8B-B14F-4D97-AF65-F5344CB8AC3E}">
        <p14:creationId xmlns:p14="http://schemas.microsoft.com/office/powerpoint/2010/main" val="3826348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3600" b="1" smtClean="0"/>
              <a:t>on-in continuum</a:t>
            </a:r>
            <a:endParaRPr lang="en-AU" sz="360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06109425"/>
              </p:ext>
            </p:extLst>
          </p:nvPr>
        </p:nvGraphicFramePr>
        <p:xfrm>
          <a:off x="539552" y="1990576"/>
          <a:ext cx="8064896" cy="3022600"/>
        </p:xfrm>
        <a:graphic>
          <a:graphicData uri="http://schemas.openxmlformats.org/drawingml/2006/table">
            <a:tbl>
              <a:tblPr firstRow="1" bandRow="1">
                <a:tableStyleId>{5C22544A-7EE6-4342-B048-85BDC9FD1C3A}</a:tableStyleId>
              </a:tblPr>
              <a:tblGrid>
                <a:gridCol w="2016224"/>
                <a:gridCol w="2016224"/>
                <a:gridCol w="2016224"/>
                <a:gridCol w="2016224"/>
              </a:tblGrid>
              <a:tr h="370840">
                <a:tc>
                  <a:txBody>
                    <a:bodyPr/>
                    <a:lstStyle/>
                    <a:p>
                      <a:r>
                        <a:rPr lang="en-AU" dirty="0" smtClean="0"/>
                        <a:t>in</a:t>
                      </a:r>
                      <a:endParaRPr lang="en-AU" dirty="0"/>
                    </a:p>
                  </a:txBody>
                  <a:tcPr/>
                </a:tc>
                <a:tc>
                  <a:txBody>
                    <a:bodyPr/>
                    <a:lstStyle/>
                    <a:p>
                      <a:r>
                        <a:rPr lang="en-AU" smtClean="0"/>
                        <a:t>in</a:t>
                      </a:r>
                      <a:endParaRPr lang="en-AU"/>
                    </a:p>
                  </a:txBody>
                  <a:tcPr/>
                </a:tc>
                <a:tc>
                  <a:txBody>
                    <a:bodyPr/>
                    <a:lstStyle/>
                    <a:p>
                      <a:r>
                        <a:rPr lang="en-AU" smtClean="0"/>
                        <a:t>in</a:t>
                      </a:r>
                      <a:endParaRPr lang="en-AU"/>
                    </a:p>
                  </a:txBody>
                  <a:tcPr/>
                </a:tc>
                <a:tc>
                  <a:txBody>
                    <a:bodyPr/>
                    <a:lstStyle/>
                    <a:p>
                      <a:r>
                        <a:rPr lang="en-AU" smtClean="0"/>
                        <a:t>in</a:t>
                      </a:r>
                    </a:p>
                  </a:txBody>
                  <a:tcPr/>
                </a:tc>
              </a:tr>
              <a:tr h="370840">
                <a:tc>
                  <a:txBody>
                    <a:bodyPr/>
                    <a:lstStyle/>
                    <a:p>
                      <a:r>
                        <a:rPr lang="en-AU" sz="1800" kern="1200" dirty="0" smtClean="0">
                          <a:solidFill>
                            <a:schemeClr val="dk1"/>
                          </a:solidFill>
                          <a:effectLst/>
                          <a:latin typeface="+mn-lt"/>
                          <a:ea typeface="+mn-ea"/>
                          <a:cs typeface="+mn-cs"/>
                        </a:rPr>
                        <a:t>Pierces through </a:t>
                      </a:r>
                    </a:p>
                    <a:p>
                      <a:endParaRPr lang="en-AU" sz="1800" i="1" kern="1200" dirty="0" smtClean="0">
                        <a:solidFill>
                          <a:schemeClr val="dk1"/>
                        </a:solidFill>
                        <a:effectLst/>
                        <a:latin typeface="+mn-lt"/>
                        <a:ea typeface="+mn-ea"/>
                        <a:cs typeface="+mn-cs"/>
                      </a:endParaRPr>
                    </a:p>
                    <a:p>
                      <a:r>
                        <a:rPr lang="en-AU" sz="1800" i="1" kern="1200" dirty="0" smtClean="0">
                          <a:solidFill>
                            <a:schemeClr val="dk1"/>
                          </a:solidFill>
                          <a:effectLst/>
                          <a:latin typeface="+mn-lt"/>
                          <a:ea typeface="+mn-ea"/>
                          <a:cs typeface="+mn-cs"/>
                        </a:rPr>
                        <a:t>Arrow</a:t>
                      </a:r>
                      <a:r>
                        <a:rPr lang="en-AU" sz="1800" i="1" kern="1200" baseline="0" dirty="0" smtClean="0">
                          <a:solidFill>
                            <a:schemeClr val="dk1"/>
                          </a:solidFill>
                          <a:effectLst/>
                          <a:latin typeface="+mn-lt"/>
                          <a:ea typeface="+mn-ea"/>
                          <a:cs typeface="+mn-cs"/>
                        </a:rPr>
                        <a:t> </a:t>
                      </a:r>
                      <a:r>
                        <a:rPr lang="en-AU" sz="1800" i="1" kern="1200" dirty="0" smtClean="0">
                          <a:solidFill>
                            <a:schemeClr val="dk1"/>
                          </a:solidFill>
                          <a:effectLst/>
                          <a:latin typeface="+mn-lt"/>
                          <a:ea typeface="+mn-ea"/>
                          <a:cs typeface="+mn-cs"/>
                        </a:rPr>
                        <a:t>in(to)/through apple</a:t>
                      </a:r>
                      <a:endParaRPr lang="en-AU" dirty="0"/>
                    </a:p>
                  </a:txBody>
                  <a:tcPr/>
                </a:tc>
                <a:tc>
                  <a:txBody>
                    <a:bodyPr/>
                    <a:lstStyle/>
                    <a:p>
                      <a:r>
                        <a:rPr lang="en-AU" sz="1800" kern="1200" dirty="0" smtClean="0">
                          <a:solidFill>
                            <a:schemeClr val="dk1"/>
                          </a:solidFill>
                          <a:effectLst/>
                          <a:latin typeface="+mn-lt"/>
                          <a:ea typeface="+mn-ea"/>
                          <a:cs typeface="+mn-cs"/>
                        </a:rPr>
                        <a:t>Partial inclusion </a:t>
                      </a:r>
                    </a:p>
                    <a:p>
                      <a:endParaRPr lang="en-AU" sz="1800" i="1" kern="1200" dirty="0" smtClean="0">
                        <a:solidFill>
                          <a:schemeClr val="dk1"/>
                        </a:solidFill>
                        <a:effectLst/>
                        <a:latin typeface="+mn-lt"/>
                        <a:ea typeface="+mn-ea"/>
                        <a:cs typeface="+mn-cs"/>
                      </a:endParaRPr>
                    </a:p>
                    <a:p>
                      <a:endParaRPr lang="en-AU" sz="1800" i="1" kern="1200" dirty="0" smtClean="0">
                        <a:solidFill>
                          <a:schemeClr val="dk1"/>
                        </a:solidFill>
                        <a:effectLst/>
                        <a:latin typeface="+mn-lt"/>
                        <a:ea typeface="+mn-ea"/>
                        <a:cs typeface="+mn-cs"/>
                      </a:endParaRPr>
                    </a:p>
                    <a:p>
                      <a:r>
                        <a:rPr lang="en-AU" sz="1800" i="1" kern="1200" dirty="0" smtClean="0">
                          <a:solidFill>
                            <a:schemeClr val="dk1"/>
                          </a:solidFill>
                          <a:effectLst/>
                          <a:latin typeface="+mn-lt"/>
                          <a:ea typeface="+mn-ea"/>
                          <a:cs typeface="+mn-cs"/>
                        </a:rPr>
                        <a:t>Cigarette in mouth</a:t>
                      </a:r>
                      <a:endParaRPr lang="en-AU" dirty="0"/>
                    </a:p>
                  </a:txBody>
                  <a:tcPr/>
                </a:tc>
                <a:tc>
                  <a:txBody>
                    <a:bodyPr/>
                    <a:lstStyle/>
                    <a:p>
                      <a:r>
                        <a:rPr lang="en-AU" sz="1800" kern="1200" smtClean="0">
                          <a:solidFill>
                            <a:schemeClr val="dk1"/>
                          </a:solidFill>
                          <a:effectLst/>
                          <a:latin typeface="+mn-lt"/>
                          <a:ea typeface="+mn-ea"/>
                          <a:cs typeface="+mn-cs"/>
                        </a:rPr>
                        <a:t>Still partial inclusion </a:t>
                      </a:r>
                    </a:p>
                    <a:p>
                      <a:endParaRPr lang="en-AU" sz="1800" i="1" kern="1200" smtClean="0">
                        <a:solidFill>
                          <a:schemeClr val="dk1"/>
                        </a:solidFill>
                        <a:effectLst/>
                        <a:latin typeface="+mn-lt"/>
                        <a:ea typeface="+mn-ea"/>
                        <a:cs typeface="+mn-cs"/>
                      </a:endParaRPr>
                    </a:p>
                    <a:p>
                      <a:r>
                        <a:rPr lang="en-AU" sz="1800" i="1" kern="1200" smtClean="0">
                          <a:solidFill>
                            <a:schemeClr val="dk1"/>
                          </a:solidFill>
                          <a:effectLst/>
                          <a:latin typeface="+mn-lt"/>
                          <a:ea typeface="+mn-ea"/>
                          <a:cs typeface="+mn-cs"/>
                        </a:rPr>
                        <a:t>Apple in bowl</a:t>
                      </a:r>
                      <a:endParaRPr lang="en-AU" sz="1800" kern="1200" smtClean="0">
                        <a:solidFill>
                          <a:schemeClr val="dk1"/>
                        </a:solidFill>
                        <a:effectLst/>
                        <a:latin typeface="+mn-lt"/>
                        <a:ea typeface="+mn-ea"/>
                        <a:cs typeface="+mn-cs"/>
                      </a:endParaRPr>
                    </a:p>
                    <a:p>
                      <a:endParaRPr lang="en-AU"/>
                    </a:p>
                  </a:txBody>
                  <a:tcPr/>
                </a:tc>
                <a:tc>
                  <a:txBody>
                    <a:bodyPr/>
                    <a:lstStyle/>
                    <a:p>
                      <a:r>
                        <a:rPr lang="en-AU" sz="1800" kern="1200" smtClean="0">
                          <a:solidFill>
                            <a:schemeClr val="dk1"/>
                          </a:solidFill>
                          <a:effectLst/>
                          <a:latin typeface="+mn-lt"/>
                          <a:ea typeface="+mn-ea"/>
                          <a:cs typeface="+mn-cs"/>
                        </a:rPr>
                        <a:t>Inclusion</a:t>
                      </a:r>
                    </a:p>
                    <a:p>
                      <a:endParaRPr lang="en-AU" sz="1800" i="1" kern="1200" smtClean="0">
                        <a:solidFill>
                          <a:schemeClr val="dk1"/>
                        </a:solidFill>
                        <a:effectLst/>
                        <a:latin typeface="+mn-lt"/>
                        <a:ea typeface="+mn-ea"/>
                        <a:cs typeface="+mn-cs"/>
                      </a:endParaRPr>
                    </a:p>
                    <a:p>
                      <a:endParaRPr lang="en-AU" sz="1800" i="1" kern="1200" smtClean="0">
                        <a:solidFill>
                          <a:schemeClr val="dk1"/>
                        </a:solidFill>
                        <a:effectLst/>
                        <a:latin typeface="+mn-lt"/>
                        <a:ea typeface="+mn-ea"/>
                        <a:cs typeface="+mn-cs"/>
                      </a:endParaRPr>
                    </a:p>
                    <a:p>
                      <a:r>
                        <a:rPr lang="en-AU" sz="1800" i="1" kern="1200" smtClean="0">
                          <a:solidFill>
                            <a:schemeClr val="dk1"/>
                          </a:solidFill>
                          <a:effectLst/>
                          <a:latin typeface="+mn-lt"/>
                          <a:ea typeface="+mn-ea"/>
                          <a:cs typeface="+mn-cs"/>
                        </a:rPr>
                        <a:t>Apple in box</a:t>
                      </a:r>
                      <a:endParaRPr lang="en-AU" sz="1800" kern="1200" smtClean="0">
                        <a:solidFill>
                          <a:schemeClr val="dk1"/>
                        </a:solidFill>
                        <a:effectLst/>
                        <a:latin typeface="+mn-lt"/>
                        <a:ea typeface="+mn-ea"/>
                        <a:cs typeface="+mn-cs"/>
                      </a:endParaRPr>
                    </a:p>
                    <a:p>
                      <a:endParaRPr lang="en-AU"/>
                    </a:p>
                  </a:txBody>
                  <a:tcPr/>
                </a:tc>
              </a:tr>
              <a:tr h="758408">
                <a:tc>
                  <a:txBody>
                    <a:bodyPr/>
                    <a:lstStyle/>
                    <a:p>
                      <a:endParaRPr lang="en-AU" smtClean="0"/>
                    </a:p>
                    <a:p>
                      <a:endParaRPr lang="en-AU" smtClean="0"/>
                    </a:p>
                    <a:p>
                      <a:endParaRPr lang="en-AU" smtClean="0"/>
                    </a:p>
                    <a:p>
                      <a:endParaRPr lang="en-AU"/>
                    </a:p>
                  </a:txBody>
                  <a:tcPr/>
                </a:tc>
                <a:tc>
                  <a:txBody>
                    <a:bodyPr/>
                    <a:lstStyle/>
                    <a:p>
                      <a:endParaRPr lang="en-AU"/>
                    </a:p>
                  </a:txBody>
                  <a:tcPr/>
                </a:tc>
                <a:tc>
                  <a:txBody>
                    <a:bodyPr/>
                    <a:lstStyle/>
                    <a:p>
                      <a:endParaRPr lang="en-AU"/>
                    </a:p>
                  </a:txBody>
                  <a:tcPr/>
                </a:tc>
                <a:tc>
                  <a:txBody>
                    <a:bodyPr/>
                    <a:lstStyle/>
                    <a:p>
                      <a:endParaRPr lang="en-AU"/>
                    </a:p>
                  </a:txBody>
                  <a:tcPr/>
                </a:tc>
              </a:tr>
            </a:tbl>
          </a:graphicData>
        </a:graphic>
      </p:graphicFrame>
      <p:sp>
        <p:nvSpPr>
          <p:cNvPr id="9" name="Oval 8"/>
          <p:cNvSpPr>
            <a:spLocks noChangeArrowheads="1"/>
          </p:cNvSpPr>
          <p:nvPr/>
        </p:nvSpPr>
        <p:spPr bwMode="auto">
          <a:xfrm>
            <a:off x="1374567" y="4565893"/>
            <a:ext cx="228600" cy="228600"/>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AU"/>
          </a:p>
        </p:txBody>
      </p:sp>
      <p:sp>
        <p:nvSpPr>
          <p:cNvPr id="10" name="Oval 9"/>
          <p:cNvSpPr>
            <a:spLocks noChangeArrowheads="1"/>
          </p:cNvSpPr>
          <p:nvPr/>
        </p:nvSpPr>
        <p:spPr bwMode="auto">
          <a:xfrm>
            <a:off x="1259632" y="4335388"/>
            <a:ext cx="228600" cy="228600"/>
          </a:xfrm>
          <a:prstGeom prst="ellipse">
            <a:avLst/>
          </a:prstGeom>
          <a:solidFill>
            <a:srgbClr val="FFFFFF"/>
          </a:solidFill>
          <a:ln w="38100">
            <a:solidFill>
              <a:srgbClr val="000000"/>
            </a:solidFill>
            <a:round/>
            <a:headEnd/>
            <a:tailEnd/>
          </a:ln>
        </p:spPr>
        <p:txBody>
          <a:bodyPr rot="0" vert="horz" wrap="square" lIns="91440" tIns="45720" rIns="91440" bIns="45720" anchor="t" anchorCtr="0" upright="1">
            <a:noAutofit/>
          </a:bodyPr>
          <a:lstStyle/>
          <a:p>
            <a:endParaRPr lang="en-AU"/>
          </a:p>
        </p:txBody>
      </p:sp>
      <p:cxnSp>
        <p:nvCxnSpPr>
          <p:cNvPr id="11" name="Straight Connector 10"/>
          <p:cNvCxnSpPr>
            <a:cxnSpLocks noChangeShapeType="1"/>
          </p:cNvCxnSpPr>
          <p:nvPr/>
        </p:nvCxnSpPr>
        <p:spPr bwMode="auto">
          <a:xfrm>
            <a:off x="1259632" y="4221088"/>
            <a:ext cx="343535" cy="68770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2" name="Oval 11"/>
          <p:cNvSpPr>
            <a:spLocks noChangeArrowheads="1"/>
          </p:cNvSpPr>
          <p:nvPr/>
        </p:nvSpPr>
        <p:spPr bwMode="auto">
          <a:xfrm>
            <a:off x="3347864" y="4370215"/>
            <a:ext cx="456565" cy="455295"/>
          </a:xfrm>
          <a:prstGeom prst="ellipse">
            <a:avLst/>
          </a:prstGeom>
          <a:solidFill>
            <a:srgbClr val="FFFFFF"/>
          </a:solidFill>
          <a:ln w="38100">
            <a:solidFill>
              <a:srgbClr val="000000"/>
            </a:solidFill>
            <a:round/>
            <a:headEnd/>
            <a:tailEnd/>
          </a:ln>
        </p:spPr>
        <p:txBody>
          <a:bodyPr rot="0" vert="horz" wrap="square" lIns="91440" tIns="45720" rIns="91440" bIns="45720" anchor="t" anchorCtr="0" upright="1">
            <a:noAutofit/>
          </a:bodyPr>
          <a:lstStyle/>
          <a:p>
            <a:endParaRPr lang="en-AU"/>
          </a:p>
        </p:txBody>
      </p:sp>
      <p:sp>
        <p:nvSpPr>
          <p:cNvPr id="13" name="Oval 12"/>
          <p:cNvSpPr>
            <a:spLocks noChangeArrowheads="1"/>
          </p:cNvSpPr>
          <p:nvPr/>
        </p:nvSpPr>
        <p:spPr bwMode="auto">
          <a:xfrm>
            <a:off x="3453274" y="4482610"/>
            <a:ext cx="228600" cy="228600"/>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AU"/>
          </a:p>
        </p:txBody>
      </p:sp>
      <p:sp>
        <p:nvSpPr>
          <p:cNvPr id="14" name="Oval 13"/>
          <p:cNvSpPr>
            <a:spLocks noChangeArrowheads="1"/>
          </p:cNvSpPr>
          <p:nvPr/>
        </p:nvSpPr>
        <p:spPr bwMode="auto">
          <a:xfrm>
            <a:off x="5436096" y="4422905"/>
            <a:ext cx="228600" cy="228600"/>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AU"/>
          </a:p>
        </p:txBody>
      </p:sp>
      <p:sp>
        <p:nvSpPr>
          <p:cNvPr id="15" name="AutoShape 14"/>
          <p:cNvSpPr>
            <a:spLocks noChangeArrowheads="1"/>
          </p:cNvSpPr>
          <p:nvPr/>
        </p:nvSpPr>
        <p:spPr bwMode="auto">
          <a:xfrm rot="10800000">
            <a:off x="5371961" y="4307335"/>
            <a:ext cx="342900" cy="342900"/>
          </a:xfrm>
          <a:custGeom>
            <a:avLst/>
            <a:gdLst>
              <a:gd name="G0" fmla="+- 10800 0 0"/>
              <a:gd name="G1" fmla="+- 9737733 0 0"/>
              <a:gd name="G2" fmla="+- 0 0 9737733"/>
              <a:gd name="T0" fmla="*/ 0 256 1"/>
              <a:gd name="T1" fmla="*/ 180 256 1"/>
              <a:gd name="G3" fmla="+- 9737733 T0 T1"/>
              <a:gd name="T2" fmla="*/ 0 256 1"/>
              <a:gd name="T3" fmla="*/ 90 256 1"/>
              <a:gd name="G4" fmla="+- 9737733 T2 T3"/>
              <a:gd name="G5" fmla="*/ G4 2 1"/>
              <a:gd name="T4" fmla="*/ 90 256 1"/>
              <a:gd name="T5" fmla="*/ 0 256 1"/>
              <a:gd name="G6" fmla="+- 9737733 T4 T5"/>
              <a:gd name="G7" fmla="*/ G6 2 1"/>
              <a:gd name="G8" fmla="abs 9737733"/>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800"/>
              <a:gd name="G18" fmla="*/ 10800 1 2"/>
              <a:gd name="G19" fmla="+- G18 5400 0"/>
              <a:gd name="G20" fmla="cos G19 9737733"/>
              <a:gd name="G21" fmla="sin G19 9737733"/>
              <a:gd name="G22" fmla="+- G20 10800 0"/>
              <a:gd name="G23" fmla="+- G21 10800 0"/>
              <a:gd name="G24" fmla="+- 10800 0 G20"/>
              <a:gd name="G25" fmla="+- 10800 10800 0"/>
              <a:gd name="G26" fmla="?: G9 G17 G25"/>
              <a:gd name="G27" fmla="?: G9 0 21600"/>
              <a:gd name="G28" fmla="cos 10800 9737733"/>
              <a:gd name="G29" fmla="sin 10800 9737733"/>
              <a:gd name="G30" fmla="sin 10800 9737733"/>
              <a:gd name="G31" fmla="+- G28 10800 0"/>
              <a:gd name="G32" fmla="+- G29 10800 0"/>
              <a:gd name="G33" fmla="+- G30 10800 0"/>
              <a:gd name="G34" fmla="?: G4 0 G31"/>
              <a:gd name="G35" fmla="?: 9737733 G34 0"/>
              <a:gd name="G36" fmla="?: G6 G35 G31"/>
              <a:gd name="G37" fmla="+- 21600 0 G36"/>
              <a:gd name="G38" fmla="?: G4 0 G33"/>
              <a:gd name="G39" fmla="?: 9737733 G38 G32"/>
              <a:gd name="G40" fmla="?: G6 G39 0"/>
              <a:gd name="G41" fmla="?: G4 G32 21600"/>
              <a:gd name="G42" fmla="?: G6 G41 G33"/>
              <a:gd name="T12" fmla="*/ 10800 w 21600"/>
              <a:gd name="T13" fmla="*/ 0 h 21600"/>
              <a:gd name="T14" fmla="*/ 1583 w 21600"/>
              <a:gd name="T15" fmla="*/ 16429 h 21600"/>
              <a:gd name="T16" fmla="*/ 10800 w 21600"/>
              <a:gd name="T17" fmla="*/ 0 h 21600"/>
              <a:gd name="T18" fmla="*/ 20017 w 21600"/>
              <a:gd name="T19" fmla="*/ 16429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583" y="16429"/>
                </a:moveTo>
                <a:cubicBezTo>
                  <a:pt x="547" y="14734"/>
                  <a:pt x="0" y="12786"/>
                  <a:pt x="0" y="10800"/>
                </a:cubicBezTo>
                <a:cubicBezTo>
                  <a:pt x="0" y="4835"/>
                  <a:pt x="4835" y="0"/>
                  <a:pt x="10800" y="0"/>
                </a:cubicBezTo>
                <a:cubicBezTo>
                  <a:pt x="16764" y="0"/>
                  <a:pt x="21600" y="4835"/>
                  <a:pt x="21600" y="10800"/>
                </a:cubicBezTo>
                <a:cubicBezTo>
                  <a:pt x="21600" y="12786"/>
                  <a:pt x="21052" y="14734"/>
                  <a:pt x="20016" y="16429"/>
                </a:cubicBezTo>
                <a:cubicBezTo>
                  <a:pt x="21052" y="14734"/>
                  <a:pt x="21600" y="12786"/>
                  <a:pt x="21600" y="10800"/>
                </a:cubicBezTo>
                <a:cubicBezTo>
                  <a:pt x="21600" y="4835"/>
                  <a:pt x="16764" y="0"/>
                  <a:pt x="10800" y="0"/>
                </a:cubicBezTo>
                <a:cubicBezTo>
                  <a:pt x="4835" y="0"/>
                  <a:pt x="0" y="4835"/>
                  <a:pt x="0" y="10800"/>
                </a:cubicBezTo>
                <a:cubicBezTo>
                  <a:pt x="-1" y="12786"/>
                  <a:pt x="547" y="14734"/>
                  <a:pt x="1583" y="16429"/>
                </a:cubicBezTo>
                <a:close/>
              </a:path>
            </a:pathLst>
          </a:custGeom>
          <a:solidFill>
            <a:srgbClr val="FFFFFF"/>
          </a:solidFill>
          <a:ln w="38100">
            <a:solidFill>
              <a:srgbClr val="000000"/>
            </a:solidFill>
            <a:miter lim="800000"/>
            <a:headEnd/>
            <a:tailEnd/>
          </a:ln>
        </p:spPr>
        <p:txBody>
          <a:bodyPr rot="0" vert="horz" wrap="square" lIns="91440" tIns="45720" rIns="91440" bIns="45720" anchor="t" anchorCtr="0" upright="1">
            <a:noAutofit/>
          </a:bodyPr>
          <a:lstStyle/>
          <a:p>
            <a:endParaRPr lang="en-AU"/>
          </a:p>
        </p:txBody>
      </p:sp>
      <p:sp>
        <p:nvSpPr>
          <p:cNvPr id="16" name="Rectangle 15"/>
          <p:cNvSpPr>
            <a:spLocks noChangeArrowheads="1"/>
          </p:cNvSpPr>
          <p:nvPr/>
        </p:nvSpPr>
        <p:spPr bwMode="auto">
          <a:xfrm>
            <a:off x="7164288" y="4298820"/>
            <a:ext cx="385445" cy="509905"/>
          </a:xfrm>
          <a:prstGeom prst="rect">
            <a:avLst/>
          </a:prstGeom>
          <a:solidFill>
            <a:srgbClr val="FFFFFF"/>
          </a:solidFill>
          <a:ln w="38100">
            <a:solidFill>
              <a:srgbClr val="000000"/>
            </a:solidFill>
            <a:miter lim="800000"/>
            <a:headEnd/>
            <a:tailEnd/>
          </a:ln>
        </p:spPr>
        <p:txBody>
          <a:bodyPr rot="0" vert="horz" wrap="square" lIns="91440" tIns="45720" rIns="91440" bIns="45720" anchor="t" anchorCtr="0" upright="1">
            <a:noAutofit/>
          </a:bodyPr>
          <a:lstStyle/>
          <a:p>
            <a:endParaRPr lang="en-AU"/>
          </a:p>
        </p:txBody>
      </p:sp>
      <p:sp>
        <p:nvSpPr>
          <p:cNvPr id="17" name="Oval 16"/>
          <p:cNvSpPr>
            <a:spLocks noChangeArrowheads="1"/>
          </p:cNvSpPr>
          <p:nvPr/>
        </p:nvSpPr>
        <p:spPr bwMode="auto">
          <a:xfrm>
            <a:off x="7227139" y="4396610"/>
            <a:ext cx="228600" cy="228600"/>
          </a:xfrm>
          <a:prstGeom prst="ellipse">
            <a:avLst/>
          </a:prstGeom>
          <a:solidFill>
            <a:srgbClr val="000000"/>
          </a:solidFill>
          <a:ln w="9525">
            <a:solidFill>
              <a:srgbClr val="000000"/>
            </a:solidFill>
            <a:round/>
            <a:headEnd/>
            <a:tailEnd/>
          </a:ln>
        </p:spPr>
        <p:txBody>
          <a:bodyPr rot="0" vert="horz" wrap="square" lIns="91440" tIns="45720" rIns="91440" bIns="45720" anchor="t" anchorCtr="0" upright="1">
            <a:noAutofit/>
          </a:bodyPr>
          <a:lstStyle/>
          <a:p>
            <a:endParaRPr lang="en-AU"/>
          </a:p>
        </p:txBody>
      </p:sp>
      <p:sp>
        <p:nvSpPr>
          <p:cNvPr id="18" name="TextBox 17"/>
          <p:cNvSpPr txBox="1"/>
          <p:nvPr/>
        </p:nvSpPr>
        <p:spPr>
          <a:xfrm>
            <a:off x="0" y="5661248"/>
            <a:ext cx="9144000" cy="646331"/>
          </a:xfrm>
          <a:prstGeom prst="rect">
            <a:avLst/>
          </a:prstGeom>
          <a:noFill/>
        </p:spPr>
        <p:txBody>
          <a:bodyPr wrap="square" rtlCol="0">
            <a:spAutoFit/>
          </a:bodyPr>
          <a:lstStyle/>
          <a:p>
            <a:r>
              <a:rPr lang="en-AU" smtClean="0"/>
              <a:t>Based on </a:t>
            </a:r>
            <a:r>
              <a:rPr lang="en-AU"/>
              <a:t>Bowerman and Pederson </a:t>
            </a:r>
            <a:r>
              <a:rPr lang="en-AU" smtClean="0"/>
              <a:t>in Brala</a:t>
            </a:r>
            <a:r>
              <a:rPr lang="en-AU"/>
              <a:t>, M. M. (2002). Understanding language specificity: Causes and consequences. </a:t>
            </a:r>
            <a:r>
              <a:rPr lang="en-AU" i="1"/>
              <a:t>Psychology of Language and Communication</a:t>
            </a:r>
            <a:r>
              <a:rPr lang="en-AU"/>
              <a:t>. </a:t>
            </a:r>
            <a:r>
              <a:rPr lang="en-AU" i="1"/>
              <a:t>6</a:t>
            </a:r>
            <a:r>
              <a:rPr lang="en-AU"/>
              <a:t>(2): 33-46</a:t>
            </a:r>
            <a:r>
              <a:rPr lang="en-AU" smtClean="0"/>
              <a:t>.</a:t>
            </a:r>
            <a:endParaRPr lang="en-AU"/>
          </a:p>
        </p:txBody>
      </p:sp>
    </p:spTree>
    <p:extLst>
      <p:ext uri="{BB962C8B-B14F-4D97-AF65-F5344CB8AC3E}">
        <p14:creationId xmlns:p14="http://schemas.microsoft.com/office/powerpoint/2010/main" val="183391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203032" cy="1152000"/>
          </a:xfrm>
        </p:spPr>
        <p:txBody>
          <a:bodyPr>
            <a:normAutofit fontScale="90000"/>
          </a:bodyPr>
          <a:lstStyle/>
          <a:p>
            <a:pPr algn="l"/>
            <a:r>
              <a:rPr lang="en-AU" sz="3600" b="1" smtClean="0"/>
              <a:t>With a Revolver in the Library</a:t>
            </a:r>
            <a:br>
              <a:rPr lang="en-AU" sz="3600" b="1" smtClean="0"/>
            </a:br>
            <a:r>
              <a:rPr lang="en-AU" sz="3600" b="1" smtClean="0"/>
              <a:t>What prepositions can you find in the story?</a:t>
            </a:r>
            <a:endParaRPr lang="en-AU" sz="3600" b="1"/>
          </a:p>
        </p:txBody>
      </p:sp>
      <p:pic>
        <p:nvPicPr>
          <p:cNvPr id="4" name="Content Placeholder 3">
            <a:hlinkClick r:id="rId3"/>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524000" y="2148681"/>
            <a:ext cx="6080000" cy="3420000"/>
          </a:xfrm>
        </p:spPr>
      </p:pic>
      <p:sp>
        <p:nvSpPr>
          <p:cNvPr id="5" name="TextBox 4"/>
          <p:cNvSpPr txBox="1"/>
          <p:nvPr/>
        </p:nvSpPr>
        <p:spPr>
          <a:xfrm>
            <a:off x="1547664" y="5661248"/>
            <a:ext cx="6192688"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sz="1400" dirty="0" smtClean="0"/>
              <a:t>Please </a:t>
            </a:r>
            <a:r>
              <a:rPr lang="en-AU" sz="1400" dirty="0" smtClean="0"/>
              <a:t>click on  </a:t>
            </a:r>
            <a:r>
              <a:rPr lang="en-AU" sz="1400" dirty="0" smtClean="0"/>
              <a:t>the photo above to go to the </a:t>
            </a:r>
            <a:r>
              <a:rPr lang="en-AU" sz="1400" i="1" dirty="0" smtClean="0"/>
              <a:t>With a Revolver in the Library </a:t>
            </a:r>
            <a:r>
              <a:rPr lang="en-AU" sz="1400" dirty="0" smtClean="0"/>
              <a:t>video</a:t>
            </a:r>
            <a:endParaRPr lang="en-AU" sz="1400" dirty="0"/>
          </a:p>
        </p:txBody>
      </p:sp>
    </p:spTree>
    <p:extLst>
      <p:ext uri="{BB962C8B-B14F-4D97-AF65-F5344CB8AC3E}">
        <p14:creationId xmlns:p14="http://schemas.microsoft.com/office/powerpoint/2010/main" val="10693157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1024</Words>
  <Application>Microsoft Office PowerPoint</Application>
  <PresentationFormat>On-screen Show (4:3)</PresentationFormat>
  <Paragraphs>164</Paragraphs>
  <Slides>16</Slides>
  <Notes>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Prepositions</vt:lpstr>
      <vt:lpstr>PowerPoint Presentation</vt:lpstr>
      <vt:lpstr>PowerPoint Presentation</vt:lpstr>
      <vt:lpstr>PowerPoint Presentation</vt:lpstr>
      <vt:lpstr>Prepositions commonly used in academic writing</vt:lpstr>
      <vt:lpstr>The prepositions song Note the use of prepositions in academic English</vt:lpstr>
      <vt:lpstr>on-in continuum How does this work in your first language?</vt:lpstr>
      <vt:lpstr>on-in continuum</vt:lpstr>
      <vt:lpstr>With a Revolver in the Library What prepositions can you find in the story?</vt:lpstr>
      <vt:lpstr>Prepositions exercise</vt:lpstr>
      <vt:lpstr>Prepositions exercise continued</vt:lpstr>
      <vt:lpstr>Prepositions exercise continued</vt:lpstr>
      <vt:lpstr>Answers to prepositions exercise</vt:lpstr>
      <vt:lpstr>PowerPoint Presentation</vt:lpstr>
      <vt:lpstr>PowerPoint Presentation</vt:lpstr>
      <vt:lpstr>PowerPoint Presentation</vt:lpstr>
    </vt:vector>
  </TitlesOfParts>
  <Company>The University of Adelaide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a1067708</dc:creator>
  <cp:lastModifiedBy>Joseph Miller</cp:lastModifiedBy>
  <cp:revision>40</cp:revision>
  <dcterms:created xsi:type="dcterms:W3CDTF">2015-02-25T01:25:17Z</dcterms:created>
  <dcterms:modified xsi:type="dcterms:W3CDTF">2015-03-06T03:15:11Z</dcterms:modified>
</cp:coreProperties>
</file>