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1" r:id="rId3"/>
    <p:sldId id="257" r:id="rId4"/>
    <p:sldId id="260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422" autoAdjust="0"/>
  </p:normalViewPr>
  <p:slideViewPr>
    <p:cSldViewPr>
      <p:cViewPr varScale="1">
        <p:scale>
          <a:sx n="81" d="100"/>
          <a:sy n="81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C73D68-1CE8-44B3-A3DB-B1FA662C33E0}" type="datetimeFigureOut">
              <a:rPr lang="en-AU" smtClean="0"/>
              <a:t>6/03/2015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968996-BFF7-49A1-95C6-6F25D0056F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2471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mtClean="0"/>
              <a:t>Click on photo to go to</a:t>
            </a:r>
            <a:r>
              <a:rPr lang="en-AU" baseline="0" smtClean="0"/>
              <a:t> video, or paste this link into your browser:</a:t>
            </a:r>
            <a:endParaRPr lang="en-AU" smtClean="0"/>
          </a:p>
          <a:p>
            <a:r>
              <a:rPr lang="en-AU" smtClean="0"/>
              <a:t>http://www.youtube.com/watch?v=p7lZwtozA_g&amp;t=0m11s</a:t>
            </a:r>
          </a:p>
          <a:p>
            <a:r>
              <a:rPr lang="en-AU" smtClean="0"/>
              <a:t>Pause before the talent show, at 0:33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968996-BFF7-49A1-95C6-6F25D0056FB4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5945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mtClean="0"/>
              <a:t>Play the talent show part</a:t>
            </a:r>
            <a:r>
              <a:rPr lang="en-AU" baseline="0" smtClean="0"/>
              <a:t> of the video. Click on photo to start at the correct place, or paste the link below into your browser:</a:t>
            </a:r>
            <a:endParaRPr lang="en-AU" smtClean="0"/>
          </a:p>
          <a:p>
            <a:r>
              <a:rPr lang="en-AU" smtClean="0"/>
              <a:t>http://www.youtube.com/watch?v=p7lZwtozA_g&amp;t=0m33s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968996-BFF7-49A1-95C6-6F25D0056FB4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50510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mtClean="0"/>
              <a:t>Click</a:t>
            </a:r>
            <a:r>
              <a:rPr lang="en-AU" baseline="0" smtClean="0"/>
              <a:t> on the photo to go to the teaching section of the video, or paste this link into your browser:</a:t>
            </a:r>
          </a:p>
          <a:p>
            <a:r>
              <a:rPr lang="en-AU" smtClean="0"/>
              <a:t>https://www.youtube.com/watch?v=-iQJDlkiYJs&amp;feature=youtu.be&amp;list=PLrj2iJKdUdbwkXm2rCmm1ufBPzh47jobw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968996-BFF7-49A1-95C6-6F25D0056FB4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29530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968996-BFF7-49A1-95C6-6F25D0056FB4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765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968996-BFF7-49A1-95C6-6F25D0056FB4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6811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mtClean="0"/>
              <a:t>This is exercise 2 from</a:t>
            </a:r>
            <a:r>
              <a:rPr lang="en-AU" baseline="0" smtClean="0"/>
              <a:t> the website.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968996-BFF7-49A1-95C6-6F25D0056FB4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9608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66FFE-6A18-4E47-ABBE-B8DBCCDD79FF}" type="datetimeFigureOut">
              <a:rPr lang="en-AU" smtClean="0"/>
              <a:t>6/03/2015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F7B0-0641-4AEC-91FB-33E125F78F2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3196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66FFE-6A18-4E47-ABBE-B8DBCCDD79FF}" type="datetimeFigureOut">
              <a:rPr lang="en-AU" smtClean="0"/>
              <a:t>6/03/2015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F7B0-0641-4AEC-91FB-33E125F78F2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7227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66FFE-6A18-4E47-ABBE-B8DBCCDD79FF}" type="datetimeFigureOut">
              <a:rPr lang="en-AU" smtClean="0"/>
              <a:t>6/03/2015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F7B0-0641-4AEC-91FB-33E125F78F2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4611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66FFE-6A18-4E47-ABBE-B8DBCCDD79FF}" type="datetimeFigureOut">
              <a:rPr lang="en-AU" smtClean="0"/>
              <a:t>6/03/2015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F7B0-0641-4AEC-91FB-33E125F78F2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5235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66FFE-6A18-4E47-ABBE-B8DBCCDD79FF}" type="datetimeFigureOut">
              <a:rPr lang="en-AU" smtClean="0"/>
              <a:t>6/03/2015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F7B0-0641-4AEC-91FB-33E125F78F2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3457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66FFE-6A18-4E47-ABBE-B8DBCCDD79FF}" type="datetimeFigureOut">
              <a:rPr lang="en-AU" smtClean="0"/>
              <a:t>6/03/2015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F7B0-0641-4AEC-91FB-33E125F78F2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90239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66FFE-6A18-4E47-ABBE-B8DBCCDD79FF}" type="datetimeFigureOut">
              <a:rPr lang="en-AU" smtClean="0"/>
              <a:t>6/03/2015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F7B0-0641-4AEC-91FB-33E125F78F2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84184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66FFE-6A18-4E47-ABBE-B8DBCCDD79FF}" type="datetimeFigureOut">
              <a:rPr lang="en-AU" smtClean="0"/>
              <a:t>6/03/2015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F7B0-0641-4AEC-91FB-33E125F78F2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242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66FFE-6A18-4E47-ABBE-B8DBCCDD79FF}" type="datetimeFigureOut">
              <a:rPr lang="en-AU" smtClean="0"/>
              <a:t>6/03/2015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F7B0-0641-4AEC-91FB-33E125F78F2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2581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66FFE-6A18-4E47-ABBE-B8DBCCDD79FF}" type="datetimeFigureOut">
              <a:rPr lang="en-AU" smtClean="0"/>
              <a:t>6/03/2015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F7B0-0641-4AEC-91FB-33E125F78F2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6313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66FFE-6A18-4E47-ABBE-B8DBCCDD79FF}" type="datetimeFigureOut">
              <a:rPr lang="en-AU" smtClean="0"/>
              <a:t>6/03/2015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F7B0-0641-4AEC-91FB-33E125F78F2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75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66FFE-6A18-4E47-ABBE-B8DBCCDD79FF}" type="datetimeFigureOut">
              <a:rPr lang="en-AU" smtClean="0"/>
              <a:t>6/03/2015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CF7B0-0641-4AEC-91FB-33E125F78F2B}" type="slidenum">
              <a:rPr lang="en-AU" smtClean="0"/>
              <a:t>‹#›</a:t>
            </a:fld>
            <a:endParaRPr lang="en-A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260648"/>
            <a:ext cx="1763688" cy="117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369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delaide.edu.au/english-for-uni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p7lZwtozA_g&amp;t=0m11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p7lZwtozA_g&amp;t=0m33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iQJDlkiYJs&amp;feature=youtu.be&amp;list=PLrj2iJKdUdbwkXm2rCmm1ufBPzh47jobw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mtClean="0"/>
              <a:t>Tenses in Academic Writing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smtClean="0">
                <a:solidFill>
                  <a:schemeClr val="tx1"/>
                </a:solidFill>
              </a:rPr>
              <a:t>Dr Julia Miller</a:t>
            </a:r>
          </a:p>
          <a:p>
            <a:r>
              <a:rPr lang="en-AU" smtClean="0">
                <a:solidFill>
                  <a:schemeClr val="tx1"/>
                </a:solidFill>
              </a:rPr>
              <a:t>English for Uni</a:t>
            </a:r>
          </a:p>
          <a:p>
            <a:r>
              <a:rPr lang="en-AU" smtClean="0">
                <a:hlinkClick r:id="rId2"/>
              </a:rPr>
              <a:t>www.adelaide.edu.au/english-for-uni</a:t>
            </a:r>
            <a:endParaRPr lang="en-AU" smtClean="0"/>
          </a:p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8054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AU" sz="2400" b="1" dirty="0"/>
              <a:t>Past simple</a:t>
            </a:r>
            <a:r>
              <a:rPr lang="en-AU" sz="2400" dirty="0"/>
              <a:t/>
            </a:r>
            <a:br>
              <a:rPr lang="en-AU" sz="2400" dirty="0"/>
            </a:br>
            <a:r>
              <a:rPr lang="en-AU" sz="2400" dirty="0" smtClean="0"/>
              <a:t>- What happened</a:t>
            </a:r>
            <a:br>
              <a:rPr lang="en-AU" sz="2400" dirty="0" smtClean="0"/>
            </a:br>
            <a:r>
              <a:rPr lang="en-AU" sz="2400" i="1" dirty="0" smtClean="0"/>
              <a:t>There were two acts. Prince Wolfgang won the competition.</a:t>
            </a:r>
            <a:endParaRPr lang="en-AU" sz="2400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en-AU" sz="2400" dirty="0" smtClean="0"/>
              <a:t>- </a:t>
            </a:r>
            <a:r>
              <a:rPr lang="en-AU" sz="2400" dirty="0"/>
              <a:t>What happened in the past but is different now</a:t>
            </a:r>
            <a:br>
              <a:rPr lang="en-AU" sz="2400" dirty="0"/>
            </a:br>
            <a:r>
              <a:rPr lang="en-AU" sz="2400" i="1" dirty="0"/>
              <a:t>In the past, shows were simpler.</a:t>
            </a:r>
            <a:endParaRPr lang="en-AU" sz="2400" dirty="0"/>
          </a:p>
          <a:p>
            <a:pPr marL="0" indent="0">
              <a:buNone/>
            </a:pPr>
            <a:r>
              <a:rPr lang="en-AU" sz="2400" dirty="0"/>
              <a:t>- Ideas that were held in the past but are no longer held</a:t>
            </a:r>
          </a:p>
          <a:p>
            <a:pPr marL="0" indent="0">
              <a:buNone/>
            </a:pPr>
            <a:r>
              <a:rPr lang="en-AU" sz="2400" i="1" dirty="0"/>
              <a:t>People thought that talent contests were bad</a:t>
            </a:r>
            <a:r>
              <a:rPr lang="en-AU" sz="2400" i="1" dirty="0" smtClean="0"/>
              <a:t>.</a:t>
            </a:r>
          </a:p>
          <a:p>
            <a:pPr marL="0" indent="0">
              <a:buNone/>
            </a:pPr>
            <a:endParaRPr lang="en-AU" sz="2400" b="1" i="1" dirty="0" smtClean="0"/>
          </a:p>
          <a:p>
            <a:pPr marL="0" indent="0">
              <a:buNone/>
            </a:pPr>
            <a:r>
              <a:rPr lang="en-AU" sz="2400" b="1" i="1" dirty="0" smtClean="0"/>
              <a:t>Used </a:t>
            </a:r>
            <a:r>
              <a:rPr lang="en-AU" sz="2400" b="1" i="1" dirty="0"/>
              <a:t>to</a:t>
            </a:r>
            <a:r>
              <a:rPr lang="en-AU" sz="2400" b="1" dirty="0"/>
              <a:t> is also used to compare the past to the present</a:t>
            </a:r>
            <a:endParaRPr lang="en-AU" sz="2400" dirty="0"/>
          </a:p>
          <a:p>
            <a:pPr marL="0" indent="0">
              <a:buNone/>
            </a:pPr>
            <a:r>
              <a:rPr lang="en-AU" sz="2400" i="1" dirty="0"/>
              <a:t>People used to win smaller prizes.</a:t>
            </a:r>
            <a:r>
              <a:rPr lang="en-AU" sz="2400" dirty="0"/>
              <a:t> </a:t>
            </a:r>
            <a:endParaRPr lang="en-AU" sz="2400" dirty="0" smtClean="0"/>
          </a:p>
          <a:p>
            <a:pPr marL="0" indent="0">
              <a:buNone/>
            </a:pPr>
            <a:r>
              <a:rPr lang="en-AU" sz="2400" dirty="0" smtClean="0"/>
              <a:t>[</a:t>
            </a:r>
            <a:r>
              <a:rPr lang="en-AU" sz="2400" dirty="0"/>
              <a:t>This implies that the situation has changed.]</a:t>
            </a:r>
          </a:p>
          <a:p>
            <a:pPr marL="0" indent="0">
              <a:buNone/>
            </a:pPr>
            <a:endParaRPr lang="en-AU" sz="2400" dirty="0"/>
          </a:p>
          <a:p>
            <a:pPr marL="0" indent="0">
              <a:buNone/>
            </a:pP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4075400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AU" sz="2400" b="1"/>
              <a:t>Present </a:t>
            </a:r>
            <a:r>
              <a:rPr lang="en-AU" sz="2400" b="1" smtClean="0"/>
              <a:t>perfect</a:t>
            </a:r>
            <a:r>
              <a:rPr lang="en-AU" sz="2400"/>
              <a:t/>
            </a:r>
            <a:br>
              <a:rPr lang="en-AU" sz="2400"/>
            </a:br>
            <a:r>
              <a:rPr lang="en-AU" sz="2400"/>
              <a:t>- Something that has changed over time </a:t>
            </a:r>
            <a:br>
              <a:rPr lang="en-AU" sz="2400"/>
            </a:br>
            <a:r>
              <a:rPr lang="en-AU" sz="2400" i="1"/>
              <a:t>Recently, talent contests have become bigger and more glamorous.</a:t>
            </a:r>
            <a:endParaRPr lang="en-AU" sz="2400"/>
          </a:p>
          <a:p>
            <a:pPr marL="0" indent="0">
              <a:buNone/>
            </a:pPr>
            <a:r>
              <a:rPr lang="en-AU" sz="2400"/>
              <a:t>- Recent research and its present impact </a:t>
            </a:r>
            <a:br>
              <a:rPr lang="en-AU" sz="2400"/>
            </a:br>
            <a:r>
              <a:rPr lang="en-AU" sz="2400" i="1"/>
              <a:t>Recent research has shown that talent contests can make people nervous.</a:t>
            </a:r>
            <a:endParaRPr lang="en-AU" sz="2400"/>
          </a:p>
          <a:p>
            <a:pPr marL="0" indent="0">
              <a:buNone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5692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AU" sz="3600" b="1" smtClean="0"/>
              <a:t>Stative verbs</a:t>
            </a:r>
            <a:endParaRPr lang="en-AU" sz="360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3050996"/>
              </p:ext>
            </p:extLst>
          </p:nvPr>
        </p:nvGraphicFramePr>
        <p:xfrm>
          <a:off x="457200" y="2852936"/>
          <a:ext cx="8229600" cy="3785616"/>
        </p:xfrm>
        <a:graphic>
          <a:graphicData uri="http://schemas.openxmlformats.org/drawingml/2006/table">
            <a:tbl>
              <a:tblPr firstRow="1" firstCol="1" bandRow="1"/>
              <a:tblGrid>
                <a:gridCol w="2743200"/>
                <a:gridCol w="2743200"/>
                <a:gridCol w="2743200"/>
              </a:tblGrid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400">
                          <a:effectLst/>
                          <a:latin typeface="Calibri"/>
                          <a:ea typeface="Times New Roman"/>
                          <a:cs typeface="Calibri"/>
                        </a:rPr>
                        <a:t>Stative verbs</a:t>
                      </a:r>
                      <a:endParaRPr lang="en-A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400">
                          <a:effectLst/>
                          <a:latin typeface="Calibri"/>
                          <a:ea typeface="Times New Roman"/>
                          <a:cs typeface="Calibri"/>
                        </a:rPr>
                        <a:t>agree</a:t>
                      </a:r>
                      <a:endParaRPr lang="en-A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400">
                          <a:effectLst/>
                          <a:latin typeface="Calibri"/>
                          <a:ea typeface="Times New Roman"/>
                          <a:cs typeface="Calibri"/>
                        </a:rPr>
                        <a:t>involve</a:t>
                      </a:r>
                      <a:endParaRPr lang="en-A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400">
                          <a:effectLst/>
                          <a:latin typeface="Calibri"/>
                          <a:ea typeface="Times New Roman"/>
                          <a:cs typeface="Calibri"/>
                        </a:rPr>
                        <a:t>realise</a:t>
                      </a:r>
                      <a:endParaRPr lang="en-A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400">
                          <a:effectLst/>
                          <a:latin typeface="Calibri"/>
                          <a:ea typeface="Times New Roman"/>
                          <a:cs typeface="Calibri"/>
                        </a:rPr>
                        <a:t>appear</a:t>
                      </a:r>
                      <a:endParaRPr lang="en-A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400">
                          <a:effectLst/>
                          <a:latin typeface="Calibri"/>
                          <a:ea typeface="Times New Roman"/>
                          <a:cs typeface="Calibri"/>
                        </a:rPr>
                        <a:t>know</a:t>
                      </a:r>
                      <a:endParaRPr lang="en-A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400">
                          <a:effectLst/>
                          <a:latin typeface="Calibri"/>
                          <a:ea typeface="Times New Roman"/>
                          <a:cs typeface="Calibri"/>
                        </a:rPr>
                        <a:t>recognise</a:t>
                      </a:r>
                      <a:endParaRPr lang="en-A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400">
                          <a:effectLst/>
                          <a:latin typeface="Calibri"/>
                          <a:ea typeface="Times New Roman"/>
                          <a:cs typeface="Calibri"/>
                        </a:rPr>
                        <a:t>believe</a:t>
                      </a:r>
                      <a:endParaRPr lang="en-A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400">
                          <a:effectLst/>
                          <a:latin typeface="Calibri"/>
                          <a:ea typeface="Times New Roman"/>
                          <a:cs typeface="Calibri"/>
                        </a:rPr>
                        <a:t>like</a:t>
                      </a:r>
                      <a:endParaRPr lang="en-A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400">
                          <a:effectLst/>
                          <a:latin typeface="Calibri"/>
                          <a:ea typeface="Times New Roman"/>
                          <a:cs typeface="Calibri"/>
                        </a:rPr>
                        <a:t>resemble </a:t>
                      </a:r>
                      <a:endParaRPr lang="en-A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4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consist</a:t>
                      </a:r>
                      <a:endParaRPr lang="en-A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400">
                          <a:effectLst/>
                          <a:latin typeface="Calibri"/>
                          <a:ea typeface="Times New Roman"/>
                          <a:cs typeface="Calibri"/>
                        </a:rPr>
                        <a:t>love</a:t>
                      </a:r>
                      <a:endParaRPr lang="en-A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4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seem</a:t>
                      </a:r>
                      <a:endParaRPr lang="en-A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4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constitute</a:t>
                      </a:r>
                      <a:endParaRPr lang="en-A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400">
                          <a:effectLst/>
                          <a:latin typeface="Calibri"/>
                          <a:ea typeface="Times New Roman"/>
                          <a:cs typeface="Calibri"/>
                        </a:rPr>
                        <a:t>mean</a:t>
                      </a:r>
                      <a:endParaRPr lang="en-A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400">
                          <a:effectLst/>
                          <a:latin typeface="Calibri"/>
                          <a:ea typeface="Times New Roman"/>
                          <a:cs typeface="Calibri"/>
                        </a:rPr>
                        <a:t>understand</a:t>
                      </a:r>
                      <a:endParaRPr lang="en-A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400">
                          <a:effectLst/>
                          <a:latin typeface="Calibri"/>
                          <a:ea typeface="Times New Roman"/>
                          <a:cs typeface="Calibri"/>
                        </a:rPr>
                        <a:t>doubt</a:t>
                      </a:r>
                      <a:endParaRPr lang="en-A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400">
                          <a:effectLst/>
                          <a:latin typeface="Calibri"/>
                          <a:ea typeface="Times New Roman"/>
                          <a:cs typeface="Calibri"/>
                        </a:rPr>
                        <a:t>need</a:t>
                      </a:r>
                      <a:endParaRPr lang="en-A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400">
                          <a:effectLst/>
                          <a:latin typeface="Calibri"/>
                          <a:ea typeface="Times New Roman"/>
                          <a:cs typeface="Calibri"/>
                        </a:rPr>
                        <a:t>want</a:t>
                      </a:r>
                      <a:endParaRPr lang="en-A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400">
                          <a:effectLst/>
                          <a:latin typeface="Calibri"/>
                          <a:ea typeface="Times New Roman"/>
                          <a:cs typeface="Calibri"/>
                        </a:rPr>
                        <a:t>hate</a:t>
                      </a:r>
                      <a:endParaRPr lang="en-A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400">
                          <a:effectLst/>
                          <a:latin typeface="Calibri"/>
                          <a:ea typeface="Times New Roman"/>
                          <a:cs typeface="Calibri"/>
                        </a:rPr>
                        <a:t>own</a:t>
                      </a:r>
                      <a:endParaRPr lang="en-A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400">
                          <a:effectLst/>
                          <a:latin typeface="Calibri"/>
                          <a:ea typeface="Times New Roman"/>
                          <a:cs typeface="Calibri"/>
                        </a:rPr>
                        <a:t>weigh</a:t>
                      </a:r>
                      <a:endParaRPr lang="en-A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400">
                          <a:effectLst/>
                          <a:latin typeface="Calibri"/>
                          <a:ea typeface="Times New Roman"/>
                          <a:cs typeface="Calibri"/>
                        </a:rPr>
                        <a:t>include</a:t>
                      </a:r>
                      <a:endParaRPr lang="en-A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400">
                          <a:effectLst/>
                          <a:latin typeface="Calibri"/>
                          <a:ea typeface="Times New Roman"/>
                          <a:cs typeface="Calibri"/>
                        </a:rPr>
                        <a:t>prefer</a:t>
                      </a:r>
                      <a:endParaRPr lang="en-A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400">
                          <a:effectLst/>
                          <a:latin typeface="Calibri"/>
                          <a:ea typeface="Times New Roman"/>
                          <a:cs typeface="Calibri"/>
                        </a:rPr>
                        <a:t>wish</a:t>
                      </a:r>
                      <a:endParaRPr lang="en-A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49897" y="1524668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/>
              <a:t>These are verbs that refer to states or preferences rather than to physical actions. They are not normally used in continuous or progressive forms. </a:t>
            </a:r>
          </a:p>
        </p:txBody>
      </p:sp>
    </p:spTree>
    <p:extLst>
      <p:ext uri="{BB962C8B-B14F-4D97-AF65-F5344CB8AC3E}">
        <p14:creationId xmlns:p14="http://schemas.microsoft.com/office/powerpoint/2010/main" val="950280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6419056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AU" sz="3600" b="1" smtClean="0"/>
              <a:t>Exercise. What tense would you use to describe:</a:t>
            </a:r>
            <a:r>
              <a:rPr lang="en-AU" sz="3600" smtClean="0"/>
              <a:t/>
            </a:r>
            <a:br>
              <a:rPr lang="en-AU" sz="3600" smtClean="0"/>
            </a:br>
            <a:endParaRPr lang="en-AU" sz="36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sz="2400" smtClean="0"/>
              <a:t>1</a:t>
            </a:r>
            <a:r>
              <a:rPr lang="en-AU" sz="2400"/>
              <a:t>. a general principle</a:t>
            </a:r>
          </a:p>
          <a:p>
            <a:pPr marL="0" indent="0">
              <a:buNone/>
            </a:pPr>
            <a:r>
              <a:rPr lang="en-AU" sz="2400"/>
              <a:t>2. what happened in an experiment</a:t>
            </a:r>
          </a:p>
          <a:p>
            <a:pPr marL="0" indent="0">
              <a:buNone/>
            </a:pPr>
            <a:r>
              <a:rPr lang="en-AU" sz="2400"/>
              <a:t>3. ideas that were held in the past</a:t>
            </a:r>
          </a:p>
          <a:p>
            <a:pPr marL="0" indent="0">
              <a:buNone/>
            </a:pPr>
            <a:r>
              <a:rPr lang="en-AU" sz="2400"/>
              <a:t>4. something that has changed over time</a:t>
            </a:r>
          </a:p>
          <a:p>
            <a:pPr marL="0" indent="0">
              <a:buNone/>
            </a:pPr>
            <a:r>
              <a:rPr lang="en-AU" sz="2400"/>
              <a:t>5. someone’s opinion</a:t>
            </a:r>
          </a:p>
          <a:p>
            <a:pPr marL="0" indent="0">
              <a:buNone/>
            </a:pPr>
            <a:r>
              <a:rPr lang="en-AU" sz="2400"/>
              <a:t>6. the results of an experiment</a:t>
            </a:r>
          </a:p>
          <a:p>
            <a:pPr marL="0" indent="0">
              <a:buNone/>
            </a:pPr>
            <a:r>
              <a:rPr lang="en-AU" sz="2400"/>
              <a:t>7. a habitual action in the present</a:t>
            </a:r>
          </a:p>
          <a:p>
            <a:pPr marL="0" indent="0">
              <a:buNone/>
            </a:pPr>
            <a:r>
              <a:rPr lang="en-AU" sz="2400"/>
              <a:t>8. recent research and its present impact</a:t>
            </a:r>
          </a:p>
          <a:p>
            <a:pPr marL="0" indent="0">
              <a:buNone/>
            </a:pPr>
            <a:r>
              <a:rPr lang="en-AU" sz="2400"/>
              <a:t>9. a theory</a:t>
            </a:r>
          </a:p>
          <a:p>
            <a:pPr marL="0" indent="0">
              <a:buNone/>
            </a:pPr>
            <a:r>
              <a:rPr lang="en-AU" sz="2400"/>
              <a:t>10. a claim</a:t>
            </a:r>
          </a:p>
          <a:p>
            <a:pPr marL="0" indent="0">
              <a:buNone/>
            </a:pPr>
            <a:r>
              <a:rPr lang="en-AU" sz="2400"/>
              <a:t>11. a fact</a:t>
            </a:r>
          </a:p>
          <a:p>
            <a:endParaRPr lang="en-AU" sz="2400"/>
          </a:p>
        </p:txBody>
      </p:sp>
    </p:spTree>
    <p:extLst>
      <p:ext uri="{BB962C8B-B14F-4D97-AF65-F5344CB8AC3E}">
        <p14:creationId xmlns:p14="http://schemas.microsoft.com/office/powerpoint/2010/main" val="3239213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AU" sz="3600" b="1" smtClean="0"/>
              <a:t>Answers to exercise</a:t>
            </a:r>
            <a:endParaRPr lang="en-AU" sz="36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AU" sz="2400"/>
              <a:t>1. Present simple</a:t>
            </a:r>
          </a:p>
          <a:p>
            <a:pPr marL="0" indent="0">
              <a:buNone/>
            </a:pPr>
            <a:r>
              <a:rPr lang="en-AU" sz="2400"/>
              <a:t>2. Past simple</a:t>
            </a:r>
          </a:p>
          <a:p>
            <a:pPr marL="0" indent="0">
              <a:buNone/>
            </a:pPr>
            <a:r>
              <a:rPr lang="en-AU" sz="2400"/>
              <a:t>3. Past simple</a:t>
            </a:r>
          </a:p>
          <a:p>
            <a:pPr marL="0" indent="0">
              <a:buNone/>
            </a:pPr>
            <a:r>
              <a:rPr lang="en-AU" sz="2400"/>
              <a:t>4. Present perfect</a:t>
            </a:r>
          </a:p>
          <a:p>
            <a:pPr marL="0" indent="0">
              <a:buNone/>
            </a:pPr>
            <a:r>
              <a:rPr lang="en-AU" sz="2400"/>
              <a:t>5. Present simple</a:t>
            </a:r>
          </a:p>
          <a:p>
            <a:pPr marL="0" indent="0">
              <a:buNone/>
            </a:pPr>
            <a:r>
              <a:rPr lang="en-AU" sz="2400"/>
              <a:t>6. Present simple</a:t>
            </a:r>
          </a:p>
          <a:p>
            <a:pPr marL="0" indent="0">
              <a:buNone/>
            </a:pPr>
            <a:r>
              <a:rPr lang="en-AU" sz="2400"/>
              <a:t>7. Present simple</a:t>
            </a:r>
          </a:p>
          <a:p>
            <a:pPr marL="0" indent="0">
              <a:buNone/>
            </a:pPr>
            <a:r>
              <a:rPr lang="en-AU" sz="2400"/>
              <a:t>8. Present perfect</a:t>
            </a:r>
          </a:p>
          <a:p>
            <a:pPr marL="0" indent="0">
              <a:buNone/>
            </a:pPr>
            <a:r>
              <a:rPr lang="en-AU" sz="2400"/>
              <a:t>9. Present simple</a:t>
            </a:r>
          </a:p>
          <a:p>
            <a:pPr marL="0" indent="0">
              <a:buNone/>
            </a:pPr>
            <a:r>
              <a:rPr lang="en-AU" sz="2400"/>
              <a:t>10. Present simple</a:t>
            </a:r>
          </a:p>
          <a:p>
            <a:pPr marL="0" indent="0">
              <a:buNone/>
            </a:pPr>
            <a:r>
              <a:rPr lang="en-AU" sz="2400"/>
              <a:t>11. Present simple</a:t>
            </a:r>
          </a:p>
          <a:p>
            <a:pPr marL="0" indent="0">
              <a:buNone/>
            </a:pPr>
            <a:endParaRPr lang="en-AU" sz="2400"/>
          </a:p>
        </p:txBody>
      </p:sp>
    </p:spTree>
    <p:extLst>
      <p:ext uri="{BB962C8B-B14F-4D97-AF65-F5344CB8AC3E}">
        <p14:creationId xmlns:p14="http://schemas.microsoft.com/office/powerpoint/2010/main" val="1412601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sz="2400" dirty="0" smtClean="0"/>
              <a:t>The teaching materials in this PowerPoint presentation have been developed by Dr Julia Miller and are available on the English for </a:t>
            </a:r>
            <a:r>
              <a:rPr lang="en-AU" sz="2400" dirty="0" err="1" smtClean="0"/>
              <a:t>Uni</a:t>
            </a:r>
            <a:r>
              <a:rPr lang="en-AU" sz="2400" dirty="0" smtClean="0"/>
              <a:t> website.</a:t>
            </a:r>
          </a:p>
          <a:p>
            <a:pPr marL="0" indent="0">
              <a:buNone/>
            </a:pPr>
            <a:endParaRPr lang="en-AU" sz="2400" dirty="0" smtClean="0"/>
          </a:p>
          <a:p>
            <a:pPr marL="0" indent="0">
              <a:buNone/>
            </a:pPr>
            <a:r>
              <a:rPr lang="en-AU" sz="2400" dirty="0" smtClean="0"/>
              <a:t>The grammatical content of the materials is largely based on </a:t>
            </a:r>
            <a:r>
              <a:rPr lang="en-AU" sz="2400" dirty="0" err="1" smtClean="0"/>
              <a:t>Celce</a:t>
            </a:r>
            <a:r>
              <a:rPr lang="en-AU" sz="2400" dirty="0" smtClean="0"/>
              <a:t>-Murcia, M., &amp; Larsen-Freeman, D. (1999). </a:t>
            </a:r>
            <a:r>
              <a:rPr lang="en-AU" sz="2400" i="1" dirty="0" smtClean="0"/>
              <a:t>The grammar book</a:t>
            </a:r>
            <a:r>
              <a:rPr lang="en-AU" sz="2400" dirty="0" smtClean="0"/>
              <a:t> (2nd </a:t>
            </a:r>
            <a:r>
              <a:rPr lang="en-AU" sz="2400" dirty="0" err="1" smtClean="0"/>
              <a:t>ed</a:t>
            </a:r>
            <a:r>
              <a:rPr lang="en-AU" sz="2400" dirty="0" smtClean="0"/>
              <a:t>). US: </a:t>
            </a:r>
            <a:r>
              <a:rPr lang="en-AU" sz="2400" dirty="0" err="1" smtClean="0"/>
              <a:t>Heinle</a:t>
            </a:r>
            <a:r>
              <a:rPr lang="en-AU" sz="2400" dirty="0" smtClean="0"/>
              <a:t> &amp; </a:t>
            </a:r>
            <a:r>
              <a:rPr lang="en-AU" sz="2400" dirty="0" err="1" smtClean="0"/>
              <a:t>Heinle</a:t>
            </a:r>
            <a:r>
              <a:rPr lang="en-AU" sz="2400" dirty="0" smtClean="0"/>
              <a:t>.</a:t>
            </a:r>
          </a:p>
          <a:p>
            <a:pPr marL="0" indent="0">
              <a:buNone/>
            </a:pPr>
            <a:endParaRPr lang="en-AU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144" y="5640024"/>
            <a:ext cx="3645408" cy="12131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3528" y="6093296"/>
            <a:ext cx="5004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i="1" smtClean="0"/>
              <a:t>Funded </a:t>
            </a:r>
            <a:r>
              <a:rPr lang="en-AU" i="1"/>
              <a:t>by </a:t>
            </a:r>
            <a:r>
              <a:rPr lang="en-AU" i="1" smtClean="0"/>
              <a:t>the </a:t>
            </a:r>
            <a:r>
              <a:rPr lang="en-AU" i="1"/>
              <a:t>Australian Government Office for Learning and Teaching. 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5336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6491064" cy="1143000"/>
          </a:xfrm>
        </p:spPr>
        <p:txBody>
          <a:bodyPr>
            <a:noAutofit/>
          </a:bodyPr>
          <a:lstStyle/>
          <a:p>
            <a:pPr algn="l"/>
            <a:r>
              <a:rPr lang="en-AU" sz="3600" b="1" smtClean="0"/>
              <a:t>What questions do you have about verb tenses in English academic writing?</a:t>
            </a:r>
            <a:endParaRPr lang="en-AU" sz="3600" b="1"/>
          </a:p>
        </p:txBody>
      </p:sp>
      <p:pic>
        <p:nvPicPr>
          <p:cNvPr id="4" name="Content Placeholder 3">
            <a:hlinkClick r:id="rId3"/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001" y="2132856"/>
            <a:ext cx="6079999" cy="3420000"/>
          </a:xfrm>
        </p:spPr>
      </p:pic>
      <p:sp>
        <p:nvSpPr>
          <p:cNvPr id="5" name="TextBox 4"/>
          <p:cNvSpPr txBox="1"/>
          <p:nvPr/>
        </p:nvSpPr>
        <p:spPr>
          <a:xfrm>
            <a:off x="467544" y="5805264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smtClean="0"/>
              <a:t>List the names of the verb tenses you know in English.</a:t>
            </a:r>
            <a:endParaRPr lang="en-AU" sz="2800"/>
          </a:p>
        </p:txBody>
      </p:sp>
      <p:sp>
        <p:nvSpPr>
          <p:cNvPr id="6" name="TextBox 5"/>
          <p:cNvSpPr txBox="1"/>
          <p:nvPr/>
        </p:nvSpPr>
        <p:spPr>
          <a:xfrm>
            <a:off x="2555776" y="5589240"/>
            <a:ext cx="4680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400" dirty="0" smtClean="0"/>
              <a:t>Please click </a:t>
            </a:r>
            <a:r>
              <a:rPr lang="en-AU" sz="1400" dirty="0" smtClean="0"/>
              <a:t>on the </a:t>
            </a:r>
            <a:r>
              <a:rPr lang="en-AU" sz="1400" dirty="0" smtClean="0"/>
              <a:t>photo above to go to the </a:t>
            </a:r>
            <a:r>
              <a:rPr lang="en-AU" sz="1400" dirty="0" smtClean="0"/>
              <a:t>video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3611711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AU" sz="3600" b="1" smtClean="0"/>
              <a:t>Tenses in English</a:t>
            </a:r>
            <a:endParaRPr lang="en-AU" sz="3600" b="1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386267"/>
              </p:ext>
            </p:extLst>
          </p:nvPr>
        </p:nvGraphicFramePr>
        <p:xfrm>
          <a:off x="467544" y="2204864"/>
          <a:ext cx="8229600" cy="3154680"/>
        </p:xfrm>
        <a:graphic>
          <a:graphicData uri="http://schemas.openxmlformats.org/drawingml/2006/table">
            <a:tbl>
              <a:tblPr firstRow="1" firstCol="1" bandRow="1"/>
              <a:tblGrid>
                <a:gridCol w="1090464"/>
                <a:gridCol w="1368152"/>
                <a:gridCol w="1728192"/>
                <a:gridCol w="1800200"/>
                <a:gridCol w="2242592"/>
              </a:tblGrid>
              <a:tr h="0">
                <a:tc>
                  <a:txBody>
                    <a:bodyPr/>
                    <a:lstStyle/>
                    <a:p>
                      <a:endParaRPr lang="en-AU" sz="18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8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Simple</a:t>
                      </a:r>
                      <a:endParaRPr lang="en-A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8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Perfect</a:t>
                      </a:r>
                      <a:endParaRPr lang="en-A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8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Continuous</a:t>
                      </a:r>
                      <a:r>
                        <a:rPr lang="en-AU" sz="1800" b="1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800" b="1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Progressive</a:t>
                      </a:r>
                      <a:endParaRPr lang="en-A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8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Perfect Continuous</a:t>
                      </a:r>
                      <a:r>
                        <a:rPr lang="en-AU" sz="1800" b="1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800" b="1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Progressive</a:t>
                      </a:r>
                      <a:endParaRPr lang="en-A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AU" sz="18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-</a:t>
                      </a:r>
                      <a:endParaRPr lang="en-A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have + past participle</a:t>
                      </a:r>
                      <a:endParaRPr lang="en-A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be + -ing</a:t>
                      </a:r>
                      <a:endParaRPr lang="en-A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have + past participle </a:t>
                      </a:r>
                      <a:br>
                        <a:rPr lang="en-AU" sz="180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n-AU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+ been + -ing</a:t>
                      </a:r>
                      <a:endParaRPr lang="en-A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8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Present</a:t>
                      </a:r>
                      <a:endParaRPr lang="en-A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claim/claims</a:t>
                      </a:r>
                      <a:endParaRPr lang="en-A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has claimed</a:t>
                      </a:r>
                      <a:endParaRPr lang="en-A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am/is/are claiming</a:t>
                      </a:r>
                      <a:endParaRPr lang="en-A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has/have been claiming</a:t>
                      </a:r>
                      <a:endParaRPr lang="en-A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8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Past</a:t>
                      </a:r>
                      <a:endParaRPr lang="en-A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claimed</a:t>
                      </a:r>
                      <a:endParaRPr lang="en-A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had claimed</a:t>
                      </a:r>
                      <a:endParaRPr lang="en-A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was/were claiming</a:t>
                      </a:r>
                      <a:endParaRPr lang="en-A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had been claiming</a:t>
                      </a:r>
                      <a:endParaRPr lang="en-A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8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Future</a:t>
                      </a:r>
                      <a:endParaRPr lang="en-A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will claim</a:t>
                      </a:r>
                      <a:endParaRPr lang="en-A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will have claimed</a:t>
                      </a:r>
                      <a:endParaRPr lang="en-A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will be claiming</a:t>
                      </a:r>
                      <a:endParaRPr lang="en-A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will have been claiming</a:t>
                      </a:r>
                      <a:endParaRPr lang="en-A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7097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47048" cy="1143000"/>
          </a:xfrm>
        </p:spPr>
        <p:txBody>
          <a:bodyPr>
            <a:normAutofit/>
          </a:bodyPr>
          <a:lstStyle/>
          <a:p>
            <a:pPr algn="l"/>
            <a:r>
              <a:rPr lang="en-AU" sz="3200" b="1" smtClean="0"/>
              <a:t>What different verb tenses are in the story?</a:t>
            </a:r>
            <a:endParaRPr lang="en-AU" sz="3200" b="1"/>
          </a:p>
        </p:txBody>
      </p:sp>
      <p:pic>
        <p:nvPicPr>
          <p:cNvPr id="4" name="Content Placeholder 3">
            <a:hlinkClick r:id="rId3"/>
          </p:cNvPr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132856"/>
            <a:ext cx="5130000" cy="3420000"/>
          </a:xfrm>
        </p:spPr>
      </p:pic>
      <p:sp>
        <p:nvSpPr>
          <p:cNvPr id="5" name="TextBox 4"/>
          <p:cNvSpPr txBox="1"/>
          <p:nvPr/>
        </p:nvSpPr>
        <p:spPr>
          <a:xfrm>
            <a:off x="611560" y="5805264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smtClean="0"/>
              <a:t>Find an example of present simple, past simple and present perfect</a:t>
            </a:r>
            <a:endParaRPr lang="en-AU" sz="2800"/>
          </a:p>
        </p:txBody>
      </p:sp>
      <p:sp>
        <p:nvSpPr>
          <p:cNvPr id="6" name="TextBox 5"/>
          <p:cNvSpPr txBox="1"/>
          <p:nvPr/>
        </p:nvSpPr>
        <p:spPr>
          <a:xfrm>
            <a:off x="2570212" y="5589240"/>
            <a:ext cx="445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400" dirty="0" smtClean="0"/>
              <a:t>Please click </a:t>
            </a:r>
            <a:r>
              <a:rPr lang="en-AU" sz="1400" dirty="0" smtClean="0"/>
              <a:t>on the </a:t>
            </a:r>
            <a:r>
              <a:rPr lang="en-AU" sz="1400" dirty="0" smtClean="0"/>
              <a:t>photo above to go to the </a:t>
            </a:r>
            <a:r>
              <a:rPr lang="en-AU" sz="1400" dirty="0" smtClean="0"/>
              <a:t>talent show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89944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AU" sz="3600" b="1" smtClean="0"/>
              <a:t>Tenses timeline</a:t>
            </a:r>
            <a:endParaRPr lang="en-AU" sz="3600" b="1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422216"/>
            <a:ext cx="8229600" cy="2881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086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AU" sz="3600" b="1" smtClean="0"/>
              <a:t>Teaching about tenses</a:t>
            </a:r>
            <a:endParaRPr lang="en-AU" sz="3600" b="1"/>
          </a:p>
        </p:txBody>
      </p:sp>
      <p:pic>
        <p:nvPicPr>
          <p:cNvPr id="4" name="Content Placeholder 3">
            <a:hlinkClick r:id="rId3"/>
          </p:cNvPr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000" y="2204864"/>
            <a:ext cx="5130000" cy="3420000"/>
          </a:xfrm>
        </p:spPr>
      </p:pic>
      <p:sp>
        <p:nvSpPr>
          <p:cNvPr id="5" name="TextBox 4"/>
          <p:cNvSpPr txBox="1"/>
          <p:nvPr/>
        </p:nvSpPr>
        <p:spPr>
          <a:xfrm>
            <a:off x="2699792" y="5661248"/>
            <a:ext cx="445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400" dirty="0" smtClean="0"/>
              <a:t>Please click </a:t>
            </a:r>
            <a:r>
              <a:rPr lang="en-AU" sz="1400" dirty="0" smtClean="0"/>
              <a:t>on the </a:t>
            </a:r>
            <a:r>
              <a:rPr lang="en-AU" sz="1400" dirty="0" smtClean="0"/>
              <a:t>photo above to go to the </a:t>
            </a:r>
            <a:r>
              <a:rPr lang="en-AU" sz="1400" dirty="0" smtClean="0"/>
              <a:t>video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523111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91064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AU" sz="3600" b="1" smtClean="0"/>
              <a:t>Examples of tenses from the video story</a:t>
            </a:r>
            <a:endParaRPr lang="en-AU" sz="36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AU" sz="2400" b="1"/>
              <a:t>Present </a:t>
            </a:r>
            <a:r>
              <a:rPr lang="en-AU" sz="2400" b="1" smtClean="0"/>
              <a:t>simple</a:t>
            </a:r>
            <a:r>
              <a:rPr lang="en-AU" sz="2400"/>
              <a:t/>
            </a:r>
            <a:br>
              <a:rPr lang="en-AU" sz="2400"/>
            </a:br>
            <a:r>
              <a:rPr lang="en-AU" sz="2400"/>
              <a:t>- A general principle </a:t>
            </a:r>
            <a:br>
              <a:rPr lang="en-AU" sz="2400"/>
            </a:br>
            <a:r>
              <a:rPr lang="en-AU" sz="2400" i="1"/>
              <a:t>Talent shows usually allow people to demonstrate their creative abilities.</a:t>
            </a:r>
            <a:endParaRPr lang="en-AU" sz="2400"/>
          </a:p>
          <a:p>
            <a:pPr marL="0" indent="0">
              <a:spcAft>
                <a:spcPts val="600"/>
              </a:spcAft>
              <a:buNone/>
            </a:pPr>
            <a:r>
              <a:rPr lang="en-AU" sz="2400"/>
              <a:t>- Someone's opinion </a:t>
            </a:r>
            <a:br>
              <a:rPr lang="en-AU" sz="2400"/>
            </a:br>
            <a:r>
              <a:rPr lang="en-AU" sz="2400" i="1"/>
              <a:t>Professor Grahamarian thinks that talent shows are important.</a:t>
            </a:r>
            <a:endParaRPr lang="en-AU" sz="2400"/>
          </a:p>
          <a:p>
            <a:pPr marL="0" indent="0">
              <a:spcAft>
                <a:spcPts val="600"/>
              </a:spcAft>
              <a:buNone/>
            </a:pPr>
            <a:r>
              <a:rPr lang="en-AU" sz="2400"/>
              <a:t>- The results of an experiment </a:t>
            </a:r>
            <a:br>
              <a:rPr lang="en-AU" sz="2400"/>
            </a:br>
            <a:r>
              <a:rPr lang="en-AU" sz="2400" i="1"/>
              <a:t>The judges' scores show that X is the clear winner.</a:t>
            </a:r>
            <a:endParaRPr lang="en-AU" sz="2400"/>
          </a:p>
          <a:p>
            <a:pPr marL="0" indent="0">
              <a:buNone/>
            </a:pPr>
            <a:r>
              <a:rPr lang="en-AU" sz="2400"/>
              <a:t>- A habitual action in the present </a:t>
            </a:r>
            <a:br>
              <a:rPr lang="en-AU" sz="2400"/>
            </a:br>
            <a:r>
              <a:rPr lang="en-AU" sz="2400" i="1"/>
              <a:t>People nearly always feel nervous before they perform on stage.</a:t>
            </a:r>
            <a:endParaRPr lang="en-AU" sz="2400"/>
          </a:p>
          <a:p>
            <a:pPr marL="0" indent="0">
              <a:buNone/>
            </a:pPr>
            <a:endParaRPr lang="en-AU" sz="1600"/>
          </a:p>
        </p:txBody>
      </p:sp>
    </p:spTree>
    <p:extLst>
      <p:ext uri="{BB962C8B-B14F-4D97-AF65-F5344CB8AC3E}">
        <p14:creationId xmlns:p14="http://schemas.microsoft.com/office/powerpoint/2010/main" val="3989591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2400" b="1" smtClean="0"/>
              <a:t>Present simple (continued)</a:t>
            </a:r>
            <a:endParaRPr lang="en-AU" sz="2400"/>
          </a:p>
          <a:p>
            <a:pPr marL="0" indent="0">
              <a:spcAft>
                <a:spcPts val="600"/>
              </a:spcAft>
              <a:buNone/>
            </a:pPr>
            <a:r>
              <a:rPr lang="en-AU" sz="2400" smtClean="0"/>
              <a:t>- A theory</a:t>
            </a:r>
            <a:br>
              <a:rPr lang="en-AU" sz="2400" smtClean="0"/>
            </a:br>
            <a:r>
              <a:rPr lang="en-AU" sz="2400" i="1" smtClean="0"/>
              <a:t>Bobby Dylan's theory about talent contests is that one should not judge by appearances.</a:t>
            </a:r>
            <a:endParaRPr lang="en-AU" sz="2400" smtClean="0"/>
          </a:p>
          <a:p>
            <a:pPr marL="0" indent="0">
              <a:spcAft>
                <a:spcPts val="600"/>
              </a:spcAft>
              <a:buNone/>
            </a:pPr>
            <a:r>
              <a:rPr lang="en-AU" sz="2400" smtClean="0"/>
              <a:t>- A claim</a:t>
            </a:r>
            <a:br>
              <a:rPr lang="en-AU" sz="2400" smtClean="0"/>
            </a:br>
            <a:r>
              <a:rPr lang="en-AU" sz="2400" i="1" smtClean="0"/>
              <a:t>Bobby Dylan claims that talent shows are the best way for people to become famous.</a:t>
            </a:r>
            <a:endParaRPr lang="en-AU" sz="2400" smtClean="0"/>
          </a:p>
          <a:p>
            <a:pPr marL="0" indent="0">
              <a:buNone/>
            </a:pPr>
            <a:r>
              <a:rPr lang="en-AU" sz="2400" smtClean="0"/>
              <a:t>- A fact</a:t>
            </a:r>
            <a:br>
              <a:rPr lang="en-AU" sz="2400" smtClean="0"/>
            </a:br>
            <a:r>
              <a:rPr lang="en-AU" sz="2400" i="1" smtClean="0"/>
              <a:t>Talent shows are exciting.</a:t>
            </a:r>
            <a:endParaRPr lang="en-AU" sz="2400" smtClean="0"/>
          </a:p>
          <a:p>
            <a:pPr marL="0" indent="0">
              <a:buNone/>
            </a:pPr>
            <a:endParaRPr lang="en-AU" sz="2400"/>
          </a:p>
        </p:txBody>
      </p:sp>
    </p:spTree>
    <p:extLst>
      <p:ext uri="{BB962C8B-B14F-4D97-AF65-F5344CB8AC3E}">
        <p14:creationId xmlns:p14="http://schemas.microsoft.com/office/powerpoint/2010/main" val="1395072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521</Words>
  <Application>Microsoft Office PowerPoint</Application>
  <PresentationFormat>On-screen Show (4:3)</PresentationFormat>
  <Paragraphs>127</Paragraphs>
  <Slides>14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Tenses in Academic Writing</vt:lpstr>
      <vt:lpstr>PowerPoint Presentation</vt:lpstr>
      <vt:lpstr>What questions do you have about verb tenses in English academic writing?</vt:lpstr>
      <vt:lpstr>Tenses in English</vt:lpstr>
      <vt:lpstr>What different verb tenses are in the story?</vt:lpstr>
      <vt:lpstr>Tenses timeline</vt:lpstr>
      <vt:lpstr>Teaching about tenses</vt:lpstr>
      <vt:lpstr>Examples of tenses from the video story</vt:lpstr>
      <vt:lpstr>PowerPoint Presentation</vt:lpstr>
      <vt:lpstr>PowerPoint Presentation</vt:lpstr>
      <vt:lpstr>PowerPoint Presentation</vt:lpstr>
      <vt:lpstr>Stative verbs</vt:lpstr>
      <vt:lpstr>Exercise. What tense would you use to describe: </vt:lpstr>
      <vt:lpstr>Answers to exercise</vt:lpstr>
    </vt:vector>
  </TitlesOfParts>
  <Company>The University of Adelaide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a1067708</dc:creator>
  <cp:lastModifiedBy>Joseph Miller</cp:lastModifiedBy>
  <cp:revision>27</cp:revision>
  <dcterms:created xsi:type="dcterms:W3CDTF">2015-02-25T00:28:18Z</dcterms:created>
  <dcterms:modified xsi:type="dcterms:W3CDTF">2015-03-06T03:14:29Z</dcterms:modified>
</cp:coreProperties>
</file>