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drawing7.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27"/>
  </p:notesMasterIdLst>
  <p:handoutMasterIdLst>
    <p:handoutMasterId r:id="rId28"/>
  </p:handoutMasterIdLst>
  <p:sldIdLst>
    <p:sldId id="264" r:id="rId2"/>
    <p:sldId id="327" r:id="rId3"/>
    <p:sldId id="336" r:id="rId4"/>
    <p:sldId id="362" r:id="rId5"/>
    <p:sldId id="363" r:id="rId6"/>
    <p:sldId id="364" r:id="rId7"/>
    <p:sldId id="365" r:id="rId8"/>
    <p:sldId id="366" r:id="rId9"/>
    <p:sldId id="357" r:id="rId10"/>
    <p:sldId id="343" r:id="rId11"/>
    <p:sldId id="344" r:id="rId12"/>
    <p:sldId id="342" r:id="rId13"/>
    <p:sldId id="341" r:id="rId14"/>
    <p:sldId id="345" r:id="rId15"/>
    <p:sldId id="348" r:id="rId16"/>
    <p:sldId id="347" r:id="rId17"/>
    <p:sldId id="349" r:id="rId18"/>
    <p:sldId id="350" r:id="rId19"/>
    <p:sldId id="351" r:id="rId20"/>
    <p:sldId id="352" r:id="rId21"/>
    <p:sldId id="353" r:id="rId22"/>
    <p:sldId id="324" r:id="rId23"/>
    <p:sldId id="331" r:id="rId24"/>
    <p:sldId id="367" r:id="rId25"/>
    <p:sldId id="359" r:id="rId26"/>
  </p:sldIdLst>
  <p:sldSz cx="9144000" cy="6858000" type="screen4x3"/>
  <p:notesSz cx="6735763" cy="9866313"/>
  <p:defaultTextStyle>
    <a:defPPr>
      <a:defRPr lang="en-AU"/>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FF9900"/>
    <a:srgbClr val="336699"/>
    <a:srgbClr val="00CC00"/>
    <a:srgbClr val="003399"/>
    <a:srgbClr val="3366CC"/>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34" autoAdjust="0"/>
    <p:restoredTop sz="90534" autoAdjust="0"/>
  </p:normalViewPr>
  <p:slideViewPr>
    <p:cSldViewPr>
      <p:cViewPr varScale="1">
        <p:scale>
          <a:sx n="99" d="100"/>
          <a:sy n="99" d="100"/>
        </p:scale>
        <p:origin x="-14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812" y="-72"/>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89FB45A6-0459-4382-B24E-E7AEFAE8E4F1}"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86F6D909-449D-4DF7-827E-317093DEB6D5}"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8672E586-7243-4CDD-92FD-A1DE3B04E6A2}"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FD68799B-B92A-4FEC-8DEA-7159278FC12B}"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2786440C-1FB8-49EA-83DA-391FE99A482E}"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C3861B88-8D20-48B1-A7BC-1133E4297B43}"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C104EB54-3A22-4091-8716-04FDC41B60B2}"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9BE781A8-4353-4A76-9137-75FE680C01FB}"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AB3FA671-7D6D-4DC4-8FCC-030D7DA167D3}"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8E3458AF-C56E-44B7-A7C9-63F9B2A1392F}"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7E89E1AF-E018-456A-953A-64CBA89BC295}"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35D79618-5A8C-4EB0-A65B-79BC1ECA23B6}"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B32CDF6-CAD6-4F1C-90C3-FE59D2AF900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AU"/>
        </a:p>
      </dgm:t>
    </dgm:pt>
    <dgm:pt modelId="{3113A6AE-E788-4291-8387-6009D7E4E224}" type="pres">
      <dgm:prSet presAssocID="{DB32CDF6-CAD6-4F1C-90C3-FE59D2AF900F}" presName="Name0" presStyleCnt="0">
        <dgm:presLayoutVars>
          <dgm:chPref val="1"/>
          <dgm:dir/>
          <dgm:animOne val="branch"/>
          <dgm:animLvl val="lvl"/>
          <dgm:resizeHandles/>
        </dgm:presLayoutVars>
      </dgm:prSet>
      <dgm:spPr/>
      <dgm:t>
        <a:bodyPr/>
        <a:lstStyle/>
        <a:p>
          <a:endParaRPr lang="en-AU"/>
        </a:p>
      </dgm:t>
    </dgm:pt>
  </dgm:ptLst>
  <dgm:cxnLst>
    <dgm:cxn modelId="{CB067C0F-1520-4E8D-A2D9-8DB800DBDA64}" type="presOf" srcId="{DB32CDF6-CAD6-4F1C-90C3-FE59D2AF900F}" destId="{3113A6AE-E788-4291-8387-6009D7E4E224}" srcOrd="0"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18435" name="Rectangle 3"/>
          <p:cNvSpPr>
            <a:spLocks noGrp="1" noChangeArrowheads="1"/>
          </p:cNvSpPr>
          <p:nvPr>
            <p:ph type="dt" sz="quarter" idx="1"/>
          </p:nvPr>
        </p:nvSpPr>
        <p:spPr bwMode="auto">
          <a:xfrm>
            <a:off x="3816932"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18436" name="Rectangle 4"/>
          <p:cNvSpPr>
            <a:spLocks noGrp="1" noChangeArrowheads="1"/>
          </p:cNvSpPr>
          <p:nvPr>
            <p:ph type="ftr" sz="quarter" idx="2"/>
          </p:nvPr>
        </p:nvSpPr>
        <p:spPr bwMode="auto">
          <a:xfrm>
            <a:off x="0"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18437" name="Rectangle 5"/>
          <p:cNvSpPr>
            <a:spLocks noGrp="1" noChangeArrowheads="1"/>
          </p:cNvSpPr>
          <p:nvPr>
            <p:ph type="sldNum" sz="quarter" idx="3"/>
          </p:nvPr>
        </p:nvSpPr>
        <p:spPr bwMode="auto">
          <a:xfrm>
            <a:off x="3816932"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399A15A-6910-43EE-9E41-7EF099A4064A}" type="slidenum">
              <a:rPr lang="en-AU"/>
              <a:pPr/>
              <a:t>‹#›</a:t>
            </a:fld>
            <a:endParaRPr lang="en-AU"/>
          </a:p>
        </p:txBody>
      </p:sp>
    </p:spTree>
    <p:extLst>
      <p:ext uri="{BB962C8B-B14F-4D97-AF65-F5344CB8AC3E}">
        <p14:creationId xmlns:p14="http://schemas.microsoft.com/office/powerpoint/2010/main" xmlns="" val="1487683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11267" name="Rectangle 3"/>
          <p:cNvSpPr>
            <a:spLocks noGrp="1" noChangeArrowheads="1"/>
          </p:cNvSpPr>
          <p:nvPr>
            <p:ph type="dt" idx="1"/>
          </p:nvPr>
        </p:nvSpPr>
        <p:spPr bwMode="auto">
          <a:xfrm>
            <a:off x="3816932"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1126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898102" y="4686499"/>
            <a:ext cx="4939560" cy="44398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1270" name="Rectangle 6"/>
          <p:cNvSpPr>
            <a:spLocks noGrp="1" noChangeArrowheads="1"/>
          </p:cNvSpPr>
          <p:nvPr>
            <p:ph type="ftr" sz="quarter" idx="4"/>
          </p:nvPr>
        </p:nvSpPr>
        <p:spPr bwMode="auto">
          <a:xfrm>
            <a:off x="0"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11271" name="Rectangle 7"/>
          <p:cNvSpPr>
            <a:spLocks noGrp="1" noChangeArrowheads="1"/>
          </p:cNvSpPr>
          <p:nvPr>
            <p:ph type="sldNum" sz="quarter" idx="5"/>
          </p:nvPr>
        </p:nvSpPr>
        <p:spPr bwMode="auto">
          <a:xfrm>
            <a:off x="3816932"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6D32ECB-BEF0-4728-8ABB-9F30077B264E}" type="slidenum">
              <a:rPr lang="en-AU"/>
              <a:pPr/>
              <a:t>‹#›</a:t>
            </a:fld>
            <a:endParaRPr lang="en-AU"/>
          </a:p>
        </p:txBody>
      </p:sp>
    </p:spTree>
    <p:extLst>
      <p:ext uri="{BB962C8B-B14F-4D97-AF65-F5344CB8AC3E}">
        <p14:creationId xmlns:p14="http://schemas.microsoft.com/office/powerpoint/2010/main" xmlns="" val="27206789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Go on to millionaire show.</a:t>
            </a:r>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200" kern="1200" dirty="0" smtClean="0">
              <a:solidFill>
                <a:schemeClr val="tx1"/>
              </a:solidFill>
              <a:latin typeface="Times New Roman" charset="0"/>
              <a:ea typeface="+mn-ea"/>
              <a:cs typeface="+mn-cs"/>
            </a:endParaRPr>
          </a:p>
        </p:txBody>
      </p:sp>
      <p:sp>
        <p:nvSpPr>
          <p:cNvPr id="4" name="Slide Number Placeholder 3"/>
          <p:cNvSpPr>
            <a:spLocks noGrp="1"/>
          </p:cNvSpPr>
          <p:nvPr>
            <p:ph type="sldNum" sz="quarter" idx="10"/>
          </p:nvPr>
        </p:nvSpPr>
        <p:spPr/>
        <p:txBody>
          <a:bodyPr/>
          <a:lstStyle/>
          <a:p>
            <a:fld id="{06D32ECB-BEF0-4728-8ABB-9F30077B264E}" type="slidenum">
              <a:rPr lang="en-AU" smtClean="0"/>
              <a:pPr/>
              <a:t>16</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17</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18</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19</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AU" sz="1200" kern="1200" dirty="0" smtClean="0">
              <a:solidFill>
                <a:schemeClr val="tx1"/>
              </a:solidFill>
              <a:latin typeface="Times New Roman"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20</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21</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Go on to millionaire show.</a:t>
            </a:r>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23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5</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9</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latin typeface="Times New Roman" charset="0"/>
              <a:ea typeface="+mn-ea"/>
              <a:cs typeface="+mn-cs"/>
            </a:endParaRPr>
          </a:p>
        </p:txBody>
      </p:sp>
      <p:sp>
        <p:nvSpPr>
          <p:cNvPr id="4" name="Slide Number Placeholder 3"/>
          <p:cNvSpPr>
            <a:spLocks noGrp="1"/>
          </p:cNvSpPr>
          <p:nvPr>
            <p:ph type="sldNum" sz="quarter" idx="10"/>
          </p:nvPr>
        </p:nvSpPr>
        <p:spPr/>
        <p:txBody>
          <a:bodyPr/>
          <a:lstStyle/>
          <a:p>
            <a:fld id="{06D32ECB-BEF0-4728-8ABB-9F30077B264E}" type="slidenum">
              <a:rPr lang="en-AU" smtClean="0"/>
              <a:pPr/>
              <a:t>10</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latin typeface="Times New Roman" charset="0"/>
              <a:ea typeface="+mn-ea"/>
              <a:cs typeface="+mn-cs"/>
            </a:endParaRPr>
          </a:p>
        </p:txBody>
      </p:sp>
      <p:sp>
        <p:nvSpPr>
          <p:cNvPr id="4" name="Slide Number Placeholder 3"/>
          <p:cNvSpPr>
            <a:spLocks noGrp="1"/>
          </p:cNvSpPr>
          <p:nvPr>
            <p:ph type="sldNum" sz="quarter" idx="10"/>
          </p:nvPr>
        </p:nvSpPr>
        <p:spPr/>
        <p:txBody>
          <a:bodyPr/>
          <a:lstStyle/>
          <a:p>
            <a:fld id="{06D32ECB-BEF0-4728-8ABB-9F30077B264E}" type="slidenum">
              <a:rPr lang="en-AU" smtClean="0"/>
              <a:pPr/>
              <a:t>11</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12</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200" kern="1200" dirty="0" smtClean="0">
              <a:solidFill>
                <a:schemeClr val="tx1"/>
              </a:solidFill>
              <a:latin typeface="Times New Roman" charset="0"/>
              <a:ea typeface="+mn-ea"/>
              <a:cs typeface="+mn-cs"/>
            </a:endParaRPr>
          </a:p>
        </p:txBody>
      </p:sp>
      <p:sp>
        <p:nvSpPr>
          <p:cNvPr id="4" name="Slide Number Placeholder 3"/>
          <p:cNvSpPr>
            <a:spLocks noGrp="1"/>
          </p:cNvSpPr>
          <p:nvPr>
            <p:ph type="sldNum" sz="quarter" idx="10"/>
          </p:nvPr>
        </p:nvSpPr>
        <p:spPr/>
        <p:txBody>
          <a:bodyPr/>
          <a:lstStyle/>
          <a:p>
            <a:fld id="{06D32ECB-BEF0-4728-8ABB-9F30077B264E}" type="slidenum">
              <a:rPr lang="en-AU" smtClean="0"/>
              <a:pPr/>
              <a:t>13</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14</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6D32ECB-BEF0-4728-8ABB-9F30077B264E}" type="slidenum">
              <a:rPr lang="en-AU" smtClean="0"/>
              <a:pPr/>
              <a:t>15</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5" name="Footer Placeholder 4"/>
          <p:cNvSpPr>
            <a:spLocks noGrp="1"/>
          </p:cNvSpPr>
          <p:nvPr>
            <p:ph type="ftr" sz="quarter" idx="11"/>
          </p:nvPr>
        </p:nvSpPr>
        <p:spPr/>
        <p:txBody>
          <a:bodyPr/>
          <a:lstStyle/>
          <a:p>
            <a:r>
              <a:rPr lang="en-AU" smtClean="0"/>
              <a:t>Copyright © 2012  The University of Adelaide</a:t>
            </a:r>
            <a:endParaRPr lang="en-AU" dirty="0"/>
          </a:p>
        </p:txBody>
      </p:sp>
      <p:sp>
        <p:nvSpPr>
          <p:cNvPr id="6" name="Slide Number Placeholder 5"/>
          <p:cNvSpPr>
            <a:spLocks noGrp="1"/>
          </p:cNvSpPr>
          <p:nvPr>
            <p:ph type="sldNum" sz="quarter" idx="12"/>
          </p:nvPr>
        </p:nvSpPr>
        <p:spPr/>
        <p:txBody>
          <a:bodyPr/>
          <a:lstStyle/>
          <a:p>
            <a:fld id="{886BB73A-582F-4420-9A14-CB10A2B2E5E8}" type="slidenum">
              <a:rPr lang="en-US" smtClean="0"/>
              <a:pPr/>
              <a:t>‹#›</a:t>
            </a:fld>
            <a:endParaRPr lang="en-US"/>
          </a:p>
        </p:txBody>
      </p:sp>
      <p:pic>
        <p:nvPicPr>
          <p:cNvPr id="7" name="Picture 19" descr="C:\WINDOWS\Profiles\Peter\Desktop\BlueLine.jpg"/>
          <p:cNvPicPr>
            <a:picLocks noChangeAspect="1" noChangeArrowheads="1"/>
          </p:cNvPicPr>
          <p:nvPr userDrawn="1"/>
        </p:nvPicPr>
        <p:blipFill>
          <a:blip r:embed="rId2" cstate="print"/>
          <a:srcRect/>
          <a:stretch>
            <a:fillRect/>
          </a:stretch>
        </p:blipFill>
        <p:spPr bwMode="hidden">
          <a:xfrm>
            <a:off x="0" y="5791200"/>
            <a:ext cx="9144000" cy="1066800"/>
          </a:xfrm>
          <a:prstGeom prst="rect">
            <a:avLst/>
          </a:prstGeom>
          <a:noFill/>
        </p:spPr>
      </p:pic>
      <p:pic>
        <p:nvPicPr>
          <p:cNvPr id="8" name="Picture 7" descr="ualogo_mono_withtransp.gif"/>
          <p:cNvPicPr>
            <a:picLocks noChangeAspect="1"/>
          </p:cNvPicPr>
          <p:nvPr userDrawn="1"/>
        </p:nvPicPr>
        <p:blipFill>
          <a:blip r:embed="rId3" cstate="print"/>
          <a:stretch>
            <a:fillRect/>
          </a:stretch>
        </p:blipFill>
        <p:spPr>
          <a:xfrm>
            <a:off x="5940152" y="148500"/>
            <a:ext cx="2664296" cy="1179120"/>
          </a:xfrm>
          <a:prstGeom prst="rect">
            <a:avLst/>
          </a:prstGeom>
        </p:spPr>
      </p:pic>
      <p:pic>
        <p:nvPicPr>
          <p:cNvPr id="10" name="Picture 9" descr="UoA_logo_index-3_withTransp.gif"/>
          <p:cNvPicPr>
            <a:picLocks noChangeAspect="1"/>
          </p:cNvPicPr>
          <p:nvPr userDrawn="1"/>
        </p:nvPicPr>
        <p:blipFill>
          <a:blip r:embed="rId4" cstate="print"/>
          <a:stretch>
            <a:fillRect/>
          </a:stretch>
        </p:blipFill>
        <p:spPr bwMode="hidden">
          <a:xfrm>
            <a:off x="5940151" y="332656"/>
            <a:ext cx="2668111" cy="816242"/>
          </a:xfrm>
          <a:prstGeom prst="rect">
            <a:avLst/>
          </a:prstGeom>
        </p:spPr>
      </p:pic>
    </p:spTree>
    <p:extLst>
      <p:ext uri="{BB962C8B-B14F-4D97-AF65-F5344CB8AC3E}">
        <p14:creationId xmlns:p14="http://schemas.microsoft.com/office/powerpoint/2010/main" xmlns=""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5" name="Footer Placeholder 4"/>
          <p:cNvSpPr>
            <a:spLocks noGrp="1"/>
          </p:cNvSpPr>
          <p:nvPr>
            <p:ph type="ftr" sz="quarter" idx="11"/>
          </p:nvPr>
        </p:nvSpPr>
        <p:spPr/>
        <p:txBody>
          <a:bodyPr/>
          <a:lstStyle/>
          <a:p>
            <a:r>
              <a:rPr lang="en-AU" smtClean="0"/>
              <a:t>The University of Adelaide</a:t>
            </a:r>
            <a:endParaRPr lang="en-AU"/>
          </a:p>
        </p:txBody>
      </p:sp>
      <p:sp>
        <p:nvSpPr>
          <p:cNvPr id="6" name="Slide Number Placeholder 5"/>
          <p:cNvSpPr>
            <a:spLocks noGrp="1"/>
          </p:cNvSpPr>
          <p:nvPr>
            <p:ph type="sldNum" sz="quarter" idx="12"/>
          </p:nvPr>
        </p:nvSpPr>
        <p:spPr/>
        <p:txBody>
          <a:bodyPr/>
          <a:lstStyle/>
          <a:p>
            <a:r>
              <a:rPr lang="en-AU" smtClean="0"/>
              <a:t>Slide </a:t>
            </a:r>
            <a:fld id="{C4EB12F4-D59A-4D18-9566-1E2894CE420E}" type="slidenum">
              <a:rPr lang="en-AU" smtClean="0"/>
              <a:pPr/>
              <a:t>‹#›</a:t>
            </a:fld>
            <a:endParaRPr lang="en-AU"/>
          </a:p>
        </p:txBody>
      </p:sp>
    </p:spTree>
    <p:extLst>
      <p:ext uri="{BB962C8B-B14F-4D97-AF65-F5344CB8AC3E}">
        <p14:creationId xmlns:p14="http://schemas.microsoft.com/office/powerpoint/2010/main" xmlns=""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5" name="Footer Placeholder 4"/>
          <p:cNvSpPr>
            <a:spLocks noGrp="1"/>
          </p:cNvSpPr>
          <p:nvPr>
            <p:ph type="ftr" sz="quarter" idx="11"/>
          </p:nvPr>
        </p:nvSpPr>
        <p:spPr/>
        <p:txBody>
          <a:bodyPr/>
          <a:lstStyle/>
          <a:p>
            <a:r>
              <a:rPr lang="en-AU" smtClean="0"/>
              <a:t>The University of Adelaide</a:t>
            </a:r>
            <a:endParaRPr lang="en-AU"/>
          </a:p>
        </p:txBody>
      </p:sp>
      <p:sp>
        <p:nvSpPr>
          <p:cNvPr id="6" name="Slide Number Placeholder 5"/>
          <p:cNvSpPr>
            <a:spLocks noGrp="1"/>
          </p:cNvSpPr>
          <p:nvPr>
            <p:ph type="sldNum" sz="quarter" idx="12"/>
          </p:nvPr>
        </p:nvSpPr>
        <p:spPr/>
        <p:txBody>
          <a:bodyPr/>
          <a:lstStyle/>
          <a:p>
            <a:r>
              <a:rPr lang="en-AU" smtClean="0"/>
              <a:t>Slide </a:t>
            </a:r>
            <a:fld id="{67A3509E-AAED-408A-A138-52E0350171BF}" type="slidenum">
              <a:rPr lang="en-AU" smtClean="0"/>
              <a:pPr/>
              <a:t>‹#›</a:t>
            </a:fld>
            <a:endParaRPr lang="en-AU"/>
          </a:p>
        </p:txBody>
      </p:sp>
    </p:spTree>
    <p:extLst>
      <p:ext uri="{BB962C8B-B14F-4D97-AF65-F5344CB8AC3E}">
        <p14:creationId xmlns:p14="http://schemas.microsoft.com/office/powerpoint/2010/main" xmlns=""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AU" smtClean="0"/>
              <a:t>Slide </a:t>
            </a:r>
            <a:fld id="{F733D065-0C1B-4569-9C5E-B33015C7824C}" type="slidenum">
              <a:rPr lang="en-AU" smtClean="0"/>
              <a:pPr/>
              <a:t>‹#›</a:t>
            </a:fld>
            <a:endParaRPr lang="en-AU"/>
          </a:p>
        </p:txBody>
      </p:sp>
    </p:spTree>
    <p:extLst>
      <p:ext uri="{BB962C8B-B14F-4D97-AF65-F5344CB8AC3E}">
        <p14:creationId xmlns:p14="http://schemas.microsoft.com/office/powerpoint/2010/main" xmlns=""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5" name="Footer Placeholder 4"/>
          <p:cNvSpPr>
            <a:spLocks noGrp="1"/>
          </p:cNvSpPr>
          <p:nvPr>
            <p:ph type="ftr" sz="quarter" idx="11"/>
          </p:nvPr>
        </p:nvSpPr>
        <p:spPr/>
        <p:txBody>
          <a:bodyPr/>
          <a:lstStyle/>
          <a:p>
            <a:r>
              <a:rPr lang="en-AU" smtClean="0"/>
              <a:t>The University of Adelaide</a:t>
            </a:r>
            <a:endParaRPr lang="en-AU"/>
          </a:p>
        </p:txBody>
      </p:sp>
      <p:sp>
        <p:nvSpPr>
          <p:cNvPr id="6" name="Slide Number Placeholder 5"/>
          <p:cNvSpPr>
            <a:spLocks noGrp="1"/>
          </p:cNvSpPr>
          <p:nvPr>
            <p:ph type="sldNum" sz="quarter" idx="12"/>
          </p:nvPr>
        </p:nvSpPr>
        <p:spPr/>
        <p:txBody>
          <a:bodyPr/>
          <a:lstStyle/>
          <a:p>
            <a:fld id="{886BB73A-582F-4420-9A14-CB10A2B2E5E8}" type="slidenum">
              <a:rPr lang="en-US" smtClean="0"/>
              <a:pPr/>
              <a:t>‹#›</a:t>
            </a:fld>
            <a:endParaRPr lang="en-US"/>
          </a:p>
        </p:txBody>
      </p:sp>
    </p:spTree>
    <p:extLst>
      <p:ext uri="{BB962C8B-B14F-4D97-AF65-F5344CB8AC3E}">
        <p14:creationId xmlns:p14="http://schemas.microsoft.com/office/powerpoint/2010/main" xmlns=""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6" name="Footer Placeholder 5"/>
          <p:cNvSpPr>
            <a:spLocks noGrp="1"/>
          </p:cNvSpPr>
          <p:nvPr>
            <p:ph type="ftr" sz="quarter" idx="11"/>
          </p:nvPr>
        </p:nvSpPr>
        <p:spPr/>
        <p:txBody>
          <a:bodyPr/>
          <a:lstStyle/>
          <a:p>
            <a:r>
              <a:rPr lang="en-AU" smtClean="0"/>
              <a:t>The University of Adelaide</a:t>
            </a:r>
            <a:endParaRPr lang="en-AU"/>
          </a:p>
        </p:txBody>
      </p:sp>
      <p:sp>
        <p:nvSpPr>
          <p:cNvPr id="7" name="Slide Number Placeholder 6"/>
          <p:cNvSpPr>
            <a:spLocks noGrp="1"/>
          </p:cNvSpPr>
          <p:nvPr>
            <p:ph type="sldNum" sz="quarter" idx="12"/>
          </p:nvPr>
        </p:nvSpPr>
        <p:spPr/>
        <p:txBody>
          <a:bodyPr/>
          <a:lstStyle/>
          <a:p>
            <a:r>
              <a:rPr lang="en-AU" smtClean="0"/>
              <a:t>Slide </a:t>
            </a:r>
            <a:fld id="{B60D1058-DB3E-4391-9801-860C3D3CCF81}" type="slidenum">
              <a:rPr lang="en-AU" smtClean="0"/>
              <a:pPr/>
              <a:t>‹#›</a:t>
            </a:fld>
            <a:endParaRPr lang="en-AU"/>
          </a:p>
        </p:txBody>
      </p:sp>
    </p:spTree>
    <p:extLst>
      <p:ext uri="{BB962C8B-B14F-4D97-AF65-F5344CB8AC3E}">
        <p14:creationId xmlns:p14="http://schemas.microsoft.com/office/powerpoint/2010/main" xmlns=""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8" name="Footer Placeholder 7"/>
          <p:cNvSpPr>
            <a:spLocks noGrp="1"/>
          </p:cNvSpPr>
          <p:nvPr>
            <p:ph type="ftr" sz="quarter" idx="11"/>
          </p:nvPr>
        </p:nvSpPr>
        <p:spPr/>
        <p:txBody>
          <a:bodyPr/>
          <a:lstStyle/>
          <a:p>
            <a:r>
              <a:rPr lang="en-AU" smtClean="0"/>
              <a:t>The University of Adelaide</a:t>
            </a:r>
            <a:endParaRPr lang="en-AU"/>
          </a:p>
        </p:txBody>
      </p:sp>
      <p:sp>
        <p:nvSpPr>
          <p:cNvPr id="9" name="Slide Number Placeholder 8"/>
          <p:cNvSpPr>
            <a:spLocks noGrp="1"/>
          </p:cNvSpPr>
          <p:nvPr>
            <p:ph type="sldNum" sz="quarter" idx="12"/>
          </p:nvPr>
        </p:nvSpPr>
        <p:spPr/>
        <p:txBody>
          <a:bodyPr/>
          <a:lstStyle/>
          <a:p>
            <a:r>
              <a:rPr lang="en-AU" smtClean="0"/>
              <a:t>Slide </a:t>
            </a:r>
            <a:fld id="{436E92D8-110B-48BB-8C38-8175466AF06B}" type="slidenum">
              <a:rPr lang="en-AU" smtClean="0"/>
              <a:pPr/>
              <a:t>‹#›</a:t>
            </a:fld>
            <a:endParaRPr lang="en-AU"/>
          </a:p>
        </p:txBody>
      </p:sp>
    </p:spTree>
    <p:extLst>
      <p:ext uri="{BB962C8B-B14F-4D97-AF65-F5344CB8AC3E}">
        <p14:creationId xmlns:p14="http://schemas.microsoft.com/office/powerpoint/2010/main" xmlns=""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4" name="Footer Placeholder 3"/>
          <p:cNvSpPr>
            <a:spLocks noGrp="1"/>
          </p:cNvSpPr>
          <p:nvPr>
            <p:ph type="ftr" sz="quarter" idx="11"/>
          </p:nvPr>
        </p:nvSpPr>
        <p:spPr/>
        <p:txBody>
          <a:bodyPr/>
          <a:lstStyle/>
          <a:p>
            <a:r>
              <a:rPr lang="en-AU" smtClean="0"/>
              <a:t>The University of Adelaide</a:t>
            </a:r>
            <a:endParaRPr lang="en-AU"/>
          </a:p>
        </p:txBody>
      </p:sp>
      <p:sp>
        <p:nvSpPr>
          <p:cNvPr id="5" name="Slide Number Placeholder 4"/>
          <p:cNvSpPr>
            <a:spLocks noGrp="1"/>
          </p:cNvSpPr>
          <p:nvPr>
            <p:ph type="sldNum" sz="quarter" idx="12"/>
          </p:nvPr>
        </p:nvSpPr>
        <p:spPr/>
        <p:txBody>
          <a:bodyPr/>
          <a:lstStyle/>
          <a:p>
            <a:r>
              <a:rPr lang="en-AU" smtClean="0"/>
              <a:t>Slide </a:t>
            </a:r>
            <a:fld id="{29D51BDD-25B6-4156-B546-041130471C29}" type="slidenum">
              <a:rPr lang="en-AU" smtClean="0"/>
              <a:pPr/>
              <a:t>‹#›</a:t>
            </a:fld>
            <a:endParaRPr lang="en-AU"/>
          </a:p>
        </p:txBody>
      </p:sp>
    </p:spTree>
    <p:extLst>
      <p:ext uri="{BB962C8B-B14F-4D97-AF65-F5344CB8AC3E}">
        <p14:creationId xmlns:p14="http://schemas.microsoft.com/office/powerpoint/2010/main" xmlns=""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3" name="Footer Placeholder 2"/>
          <p:cNvSpPr>
            <a:spLocks noGrp="1"/>
          </p:cNvSpPr>
          <p:nvPr>
            <p:ph type="ftr" sz="quarter" idx="11"/>
          </p:nvPr>
        </p:nvSpPr>
        <p:spPr/>
        <p:txBody>
          <a:bodyPr/>
          <a:lstStyle/>
          <a:p>
            <a:r>
              <a:rPr lang="en-AU" smtClean="0"/>
              <a:t>The University of Adelaide</a:t>
            </a:r>
            <a:endParaRPr lang="en-AU"/>
          </a:p>
        </p:txBody>
      </p:sp>
      <p:sp>
        <p:nvSpPr>
          <p:cNvPr id="4" name="Slide Number Placeholder 3"/>
          <p:cNvSpPr>
            <a:spLocks noGrp="1"/>
          </p:cNvSpPr>
          <p:nvPr>
            <p:ph type="sldNum" sz="quarter" idx="12"/>
          </p:nvPr>
        </p:nvSpPr>
        <p:spPr/>
        <p:txBody>
          <a:bodyPr/>
          <a:lstStyle/>
          <a:p>
            <a:r>
              <a:rPr lang="en-AU" smtClean="0"/>
              <a:t>Slide </a:t>
            </a:r>
            <a:fld id="{AA847A9E-E348-4883-BCA0-EDF86FF7DE05}" type="slidenum">
              <a:rPr lang="en-AU" smtClean="0"/>
              <a:pPr/>
              <a:t>‹#›</a:t>
            </a:fld>
            <a:endParaRPr lang="en-AU"/>
          </a:p>
        </p:txBody>
      </p:sp>
    </p:spTree>
    <p:extLst>
      <p:ext uri="{BB962C8B-B14F-4D97-AF65-F5344CB8AC3E}">
        <p14:creationId xmlns:p14="http://schemas.microsoft.com/office/powerpoint/2010/main" xmlns=""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6" name="Footer Placeholder 5"/>
          <p:cNvSpPr>
            <a:spLocks noGrp="1"/>
          </p:cNvSpPr>
          <p:nvPr>
            <p:ph type="ftr" sz="quarter" idx="11"/>
          </p:nvPr>
        </p:nvSpPr>
        <p:spPr/>
        <p:txBody>
          <a:bodyPr/>
          <a:lstStyle/>
          <a:p>
            <a:r>
              <a:rPr lang="en-AU" smtClean="0"/>
              <a:t>The University of Adelaide</a:t>
            </a:r>
            <a:endParaRPr lang="en-AU"/>
          </a:p>
        </p:txBody>
      </p:sp>
      <p:sp>
        <p:nvSpPr>
          <p:cNvPr id="7" name="Slide Number Placeholder 6"/>
          <p:cNvSpPr>
            <a:spLocks noGrp="1"/>
          </p:cNvSpPr>
          <p:nvPr>
            <p:ph type="sldNum" sz="quarter" idx="12"/>
          </p:nvPr>
        </p:nvSpPr>
        <p:spPr/>
        <p:txBody>
          <a:bodyPr/>
          <a:lstStyle/>
          <a:p>
            <a:r>
              <a:rPr lang="en-AU" smtClean="0"/>
              <a:t>Slide </a:t>
            </a:r>
            <a:fld id="{8599BDCB-78EE-4BF8-B8CE-26B3EF06A48A}" type="slidenum">
              <a:rPr lang="en-AU" smtClean="0"/>
              <a:pPr/>
              <a:t>‹#›</a:t>
            </a:fld>
            <a:endParaRPr lang="en-AU"/>
          </a:p>
        </p:txBody>
      </p:sp>
    </p:spTree>
    <p:extLst>
      <p:ext uri="{BB962C8B-B14F-4D97-AF65-F5344CB8AC3E}">
        <p14:creationId xmlns:p14="http://schemas.microsoft.com/office/powerpoint/2010/main" xmlns=""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DE934C3B-09B7-4B8A-BC73-6FB1307E80C4}" type="datetimeFigureOut">
              <a:rPr lang="en-AU" smtClean="0"/>
              <a:pPr/>
              <a:t>22/11/2012</a:t>
            </a:fld>
            <a:endParaRPr lang="en-AU"/>
          </a:p>
        </p:txBody>
      </p:sp>
      <p:sp>
        <p:nvSpPr>
          <p:cNvPr id="6" name="Footer Placeholder 5"/>
          <p:cNvSpPr>
            <a:spLocks noGrp="1"/>
          </p:cNvSpPr>
          <p:nvPr>
            <p:ph type="ftr" sz="quarter" idx="11"/>
          </p:nvPr>
        </p:nvSpPr>
        <p:spPr/>
        <p:txBody>
          <a:bodyPr/>
          <a:lstStyle/>
          <a:p>
            <a:r>
              <a:rPr lang="en-AU" smtClean="0"/>
              <a:t>The University of Adelaide</a:t>
            </a:r>
            <a:endParaRPr lang="en-AU"/>
          </a:p>
        </p:txBody>
      </p:sp>
      <p:sp>
        <p:nvSpPr>
          <p:cNvPr id="7" name="Slide Number Placeholder 6"/>
          <p:cNvSpPr>
            <a:spLocks noGrp="1"/>
          </p:cNvSpPr>
          <p:nvPr>
            <p:ph type="sldNum" sz="quarter" idx="12"/>
          </p:nvPr>
        </p:nvSpPr>
        <p:spPr/>
        <p:txBody>
          <a:bodyPr/>
          <a:lstStyle/>
          <a:p>
            <a:r>
              <a:rPr lang="en-AU" smtClean="0"/>
              <a:t>Slide </a:t>
            </a:r>
            <a:fld id="{B40F2CA1-5D7B-4EA8-ACD7-444B894993E8}" type="slidenum">
              <a:rPr lang="en-AU" smtClean="0"/>
              <a:pPr/>
              <a:t>‹#›</a:t>
            </a:fld>
            <a:endParaRPr lang="en-AU"/>
          </a:p>
        </p:txBody>
      </p:sp>
    </p:spTree>
    <p:extLst>
      <p:ext uri="{BB962C8B-B14F-4D97-AF65-F5344CB8AC3E}">
        <p14:creationId xmlns:p14="http://schemas.microsoft.com/office/powerpoint/2010/main" xmlns=""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34C3B-09B7-4B8A-BC73-6FB1307E80C4}" type="datetimeFigureOut">
              <a:rPr lang="en-AU" smtClean="0"/>
              <a:pPr/>
              <a:t>22/11/2012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The University of Adelaide</a:t>
            </a:r>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AU" smtClean="0"/>
              <a:t>Slide </a:t>
            </a:r>
            <a:fld id="{95014CDB-8CB8-47BE-952F-B55E4BEBEF99}" type="slidenum">
              <a:rPr lang="en-AU" smtClean="0"/>
              <a:pPr/>
              <a:t>‹#›</a:t>
            </a:fld>
            <a:endParaRPr lang="en-AU" dirty="0"/>
          </a:p>
        </p:txBody>
      </p:sp>
    </p:spTree>
    <p:extLst>
      <p:ext uri="{BB962C8B-B14F-4D97-AF65-F5344CB8AC3E}">
        <p14:creationId xmlns:p14="http://schemas.microsoft.com/office/powerpoint/2010/main" xmlns="" val="2557711237"/>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Thanks a million!</a:t>
            </a:r>
            <a:endParaRPr lang="en-AU"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Footer Placeholder 3"/>
          <p:cNvSpPr>
            <a:spLocks noGrp="1"/>
          </p:cNvSpPr>
          <p:nvPr>
            <p:ph type="ftr" sz="quarter" idx="11"/>
          </p:nvPr>
        </p:nvSpPr>
        <p:spPr/>
        <p:txBody>
          <a:bodyPr/>
          <a:lstStyle/>
          <a:p>
            <a:r>
              <a:rPr lang="en-AU" dirty="0" smtClean="0">
                <a:latin typeface="+mn-lt"/>
              </a:rPr>
              <a:t>Copyright © 2012  The University of Adelaide</a:t>
            </a:r>
            <a:endParaRPr lang="en-AU" dirty="0">
              <a:latin typeface="+mn-lt"/>
            </a:endParaRPr>
          </a:p>
        </p:txBody>
      </p:sp>
      <p:sp>
        <p:nvSpPr>
          <p:cNvPr id="5" name="Text Box 4"/>
          <p:cNvSpPr txBox="1">
            <a:spLocks noChangeArrowheads="1"/>
          </p:cNvSpPr>
          <p:nvPr/>
        </p:nvSpPr>
        <p:spPr bwMode="auto">
          <a:xfrm>
            <a:off x="1371600" y="4653136"/>
            <a:ext cx="6400800" cy="1034129"/>
          </a:xfrm>
          <a:prstGeom prst="rect">
            <a:avLst/>
          </a:prstGeom>
          <a:noFill/>
          <a:ln w="9525">
            <a:noFill/>
            <a:miter lim="800000"/>
            <a:headEnd/>
            <a:tailEnd/>
          </a:ln>
          <a:effectLst/>
        </p:spPr>
        <p:txBody>
          <a:bodyPr>
            <a:spAutoFit/>
          </a:bodyPr>
          <a:lstStyle/>
          <a:p>
            <a:pPr algn="ctr">
              <a:spcAft>
                <a:spcPct val="20000"/>
              </a:spcAft>
            </a:pPr>
            <a:r>
              <a:rPr lang="en-AU" sz="1800" dirty="0" smtClean="0">
                <a:latin typeface="Arial" charset="0"/>
              </a:rPr>
              <a:t>Dr Julia Miller</a:t>
            </a:r>
            <a:endParaRPr lang="en-AU" sz="1800" dirty="0">
              <a:latin typeface="Arial" charset="0"/>
            </a:endParaRPr>
          </a:p>
          <a:p>
            <a:pPr algn="ctr">
              <a:spcAft>
                <a:spcPct val="20000"/>
              </a:spcAft>
            </a:pPr>
            <a:r>
              <a:rPr lang="en-AU" sz="1800" dirty="0" smtClean="0">
                <a:latin typeface="Arial" charset="0"/>
              </a:rPr>
              <a:t>School </a:t>
            </a:r>
            <a:r>
              <a:rPr lang="en-AU" sz="1800" dirty="0" smtClean="0">
                <a:latin typeface="Arial" charset="0"/>
              </a:rPr>
              <a:t>of Education</a:t>
            </a:r>
          </a:p>
          <a:p>
            <a:pPr algn="ctr">
              <a:spcAft>
                <a:spcPct val="20000"/>
              </a:spcAft>
            </a:pPr>
            <a:r>
              <a:rPr lang="en-AU" sz="1800" dirty="0" smtClean="0">
                <a:latin typeface="Arial" charset="0"/>
              </a:rPr>
              <a:t>University of Adelaide  </a:t>
            </a:r>
            <a:endParaRPr lang="en-AU"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922376327"/>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755576" y="1844824"/>
            <a:ext cx="7632848"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Is this correct? </a:t>
            </a:r>
            <a:r>
              <a:rPr lang="en-AU" b="1" dirty="0">
                <a:solidFill>
                  <a:schemeClr val="tx1"/>
                </a:solidFill>
              </a:rPr>
              <a:t>I read a book</a:t>
            </a:r>
            <a:r>
              <a:rPr lang="en-AU" b="1" dirty="0"/>
              <a:t>. Book was exciting.</a:t>
            </a:r>
          </a:p>
        </p:txBody>
      </p:sp>
      <p:sp>
        <p:nvSpPr>
          <p:cNvPr id="9" name="TextBox 8"/>
          <p:cNvSpPr txBox="1"/>
          <p:nvPr/>
        </p:nvSpPr>
        <p:spPr>
          <a:xfrm>
            <a:off x="4644008" y="2564904"/>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b) No – </a:t>
            </a:r>
            <a:r>
              <a:rPr lang="en-AU" b="1" dirty="0"/>
              <a:t>I read a book. The book was exciting.</a:t>
            </a:r>
          </a:p>
        </p:txBody>
      </p:sp>
      <p:sp>
        <p:nvSpPr>
          <p:cNvPr id="11" name="TextBox 10"/>
          <p:cNvSpPr txBox="1"/>
          <p:nvPr/>
        </p:nvSpPr>
        <p:spPr>
          <a:xfrm>
            <a:off x="1475656" y="4797152"/>
            <a:ext cx="6264696" cy="95410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b – </a:t>
            </a:r>
          </a:p>
          <a:p>
            <a:pPr algn="ctr"/>
            <a:r>
              <a:rPr lang="en-AU" sz="2800" b="1" dirty="0" smtClean="0">
                <a:solidFill>
                  <a:srgbClr val="FFFF00"/>
                </a:solidFill>
                <a:latin typeface="+mn-lt"/>
              </a:rPr>
              <a:t>I read </a:t>
            </a:r>
            <a:r>
              <a:rPr lang="en-AU" sz="2800" b="1" u="sng" dirty="0" smtClean="0">
                <a:solidFill>
                  <a:srgbClr val="FFFF00"/>
                </a:solidFill>
                <a:latin typeface="+mn-lt"/>
              </a:rPr>
              <a:t>a</a:t>
            </a:r>
            <a:r>
              <a:rPr lang="en-AU" sz="2800" b="1" dirty="0" smtClean="0">
                <a:solidFill>
                  <a:srgbClr val="FFFF00"/>
                </a:solidFill>
                <a:latin typeface="+mn-lt"/>
              </a:rPr>
              <a:t> book. </a:t>
            </a:r>
            <a:r>
              <a:rPr lang="en-AU" sz="2800" b="1" u="sng" dirty="0" smtClean="0">
                <a:solidFill>
                  <a:srgbClr val="FFFF00"/>
                </a:solidFill>
                <a:latin typeface="+mn-lt"/>
              </a:rPr>
              <a:t>The</a:t>
            </a:r>
            <a:r>
              <a:rPr lang="en-AU" sz="2800" b="1" dirty="0" smtClean="0">
                <a:solidFill>
                  <a:srgbClr val="FFFF00"/>
                </a:solidFill>
                <a:latin typeface="+mn-lt"/>
              </a:rPr>
              <a:t> book was exciting.</a:t>
            </a:r>
            <a:endParaRPr lang="en-AU" sz="2800" b="1" dirty="0">
              <a:solidFill>
                <a:srgbClr val="FFFF00"/>
              </a:solidFill>
              <a:latin typeface="+mn-lt"/>
            </a:endParaRPr>
          </a:p>
        </p:txBody>
      </p:sp>
      <p:sp>
        <p:nvSpPr>
          <p:cNvPr id="10" name="TextBox 9"/>
          <p:cNvSpPr txBox="1"/>
          <p:nvPr/>
        </p:nvSpPr>
        <p:spPr>
          <a:xfrm>
            <a:off x="4644008" y="3645024"/>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No – </a:t>
            </a:r>
            <a:r>
              <a:rPr lang="en-AU" b="1" dirty="0"/>
              <a:t>I read a book. A book was exciting.</a:t>
            </a:r>
          </a:p>
        </p:txBody>
      </p:sp>
      <p:sp>
        <p:nvSpPr>
          <p:cNvPr id="15" name="TextBox 14"/>
          <p:cNvSpPr txBox="1"/>
          <p:nvPr/>
        </p:nvSpPr>
        <p:spPr>
          <a:xfrm>
            <a:off x="755576" y="3645024"/>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No – </a:t>
            </a:r>
            <a:r>
              <a:rPr lang="en-AU" b="1" dirty="0"/>
              <a:t>I read book. Book was exciting.</a:t>
            </a:r>
          </a:p>
        </p:txBody>
      </p:sp>
      <p:sp>
        <p:nvSpPr>
          <p:cNvPr id="16" name="TextBox 15"/>
          <p:cNvSpPr txBox="1"/>
          <p:nvPr/>
        </p:nvSpPr>
        <p:spPr>
          <a:xfrm>
            <a:off x="755576" y="2564904"/>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Yes – </a:t>
            </a:r>
            <a:r>
              <a:rPr lang="en-AU" b="1" dirty="0"/>
              <a:t>I read a book. </a:t>
            </a:r>
            <a:r>
              <a:rPr lang="en-AU" b="1" dirty="0" smtClean="0"/>
              <a:t>Book </a:t>
            </a:r>
            <a:r>
              <a:rPr lang="en-AU" b="1" dirty="0"/>
              <a:t>was exciting.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9"/>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0"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$500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993647614"/>
              </p:ext>
            </p:extLst>
          </p:nvPr>
        </p:nvGraphicFramePr>
        <p:xfrm>
          <a:off x="457200" y="1484784"/>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35596" y="1844824"/>
            <a:ext cx="7272808"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Complete this sentence: </a:t>
            </a:r>
            <a:r>
              <a:rPr lang="en-AU" b="1" dirty="0">
                <a:solidFill>
                  <a:srgbClr val="FFFFFF"/>
                </a:solidFill>
              </a:rPr>
              <a:t>earth is planet. </a:t>
            </a:r>
          </a:p>
        </p:txBody>
      </p:sp>
      <p:sp>
        <p:nvSpPr>
          <p:cNvPr id="9" name="TextBox 8"/>
          <p:cNvSpPr txBox="1"/>
          <p:nvPr/>
        </p:nvSpPr>
        <p:spPr>
          <a:xfrm>
            <a:off x="4824028" y="2636912"/>
            <a:ext cx="3384376"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defPPr>
              <a:defRPr lang="en-AU"/>
            </a:defPPr>
            <a:lvl1pPr>
              <a:defRPr b="1">
                <a:solidFill>
                  <a:srgbClr val="FF6600"/>
                </a:solidFill>
              </a:defRPr>
            </a:lvl1pPr>
          </a:lstStyle>
          <a:p>
            <a:r>
              <a:rPr lang="en-AU" dirty="0">
                <a:solidFill>
                  <a:srgbClr val="FFFF00"/>
                </a:solidFill>
              </a:rPr>
              <a:t>b) </a:t>
            </a:r>
            <a:r>
              <a:rPr lang="en-AU" dirty="0">
                <a:solidFill>
                  <a:srgbClr val="FFFFFF"/>
                </a:solidFill>
              </a:rPr>
              <a:t>The earth is a planet.</a:t>
            </a:r>
          </a:p>
        </p:txBody>
      </p:sp>
      <p:sp>
        <p:nvSpPr>
          <p:cNvPr id="11" name="TextBox 10"/>
          <p:cNvSpPr txBox="1"/>
          <p:nvPr/>
        </p:nvSpPr>
        <p:spPr>
          <a:xfrm>
            <a:off x="1619672" y="4221088"/>
            <a:ext cx="5904656"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b – </a:t>
            </a:r>
          </a:p>
          <a:p>
            <a:pPr algn="ctr"/>
            <a:r>
              <a:rPr lang="en-AU" sz="2800" b="1" u="sng" dirty="0" smtClean="0">
                <a:solidFill>
                  <a:srgbClr val="FFFF00"/>
                </a:solidFill>
                <a:latin typeface="+mn-lt"/>
              </a:rPr>
              <a:t>The</a:t>
            </a:r>
            <a:r>
              <a:rPr lang="en-AU" sz="2800" b="1" dirty="0" smtClean="0">
                <a:solidFill>
                  <a:srgbClr val="FFFF00"/>
                </a:solidFill>
                <a:latin typeface="+mn-lt"/>
              </a:rPr>
              <a:t> earth is </a:t>
            </a:r>
            <a:r>
              <a:rPr lang="en-AU" sz="2800" b="1" u="sng" dirty="0" smtClean="0">
                <a:solidFill>
                  <a:srgbClr val="FFFF00"/>
                </a:solidFill>
                <a:latin typeface="+mn-lt"/>
              </a:rPr>
              <a:t>a</a:t>
            </a:r>
            <a:r>
              <a:rPr lang="en-AU" sz="2800" b="1" dirty="0" smtClean="0">
                <a:solidFill>
                  <a:srgbClr val="FFFF00"/>
                </a:solidFill>
                <a:latin typeface="+mn-lt"/>
              </a:rPr>
              <a:t> planet.</a:t>
            </a:r>
            <a:endParaRPr lang="en-AU" sz="2800" b="1" dirty="0">
              <a:solidFill>
                <a:srgbClr val="FFFF00"/>
              </a:solidFill>
              <a:latin typeface="+mn-lt"/>
            </a:endParaRPr>
          </a:p>
        </p:txBody>
      </p:sp>
      <p:sp>
        <p:nvSpPr>
          <p:cNvPr id="10" name="TextBox 9"/>
          <p:cNvSpPr txBox="1"/>
          <p:nvPr/>
        </p:nvSpPr>
        <p:spPr>
          <a:xfrm>
            <a:off x="4860032" y="3356992"/>
            <a:ext cx="3384376"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a:t>
            </a:r>
            <a:r>
              <a:rPr lang="en-AU" b="1" dirty="0">
                <a:solidFill>
                  <a:srgbClr val="FFFFFF"/>
                </a:solidFill>
              </a:rPr>
              <a:t>An earth is the planet.</a:t>
            </a:r>
          </a:p>
        </p:txBody>
      </p:sp>
      <p:sp>
        <p:nvSpPr>
          <p:cNvPr id="15" name="TextBox 14"/>
          <p:cNvSpPr txBox="1"/>
          <p:nvPr/>
        </p:nvSpPr>
        <p:spPr>
          <a:xfrm>
            <a:off x="935596" y="3356992"/>
            <a:ext cx="3384376"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a:t>
            </a:r>
            <a:r>
              <a:rPr lang="en-AU" b="1" dirty="0">
                <a:solidFill>
                  <a:srgbClr val="FFFFFF"/>
                </a:solidFill>
              </a:rPr>
              <a:t>earth is a planet.</a:t>
            </a:r>
          </a:p>
        </p:txBody>
      </p:sp>
      <p:sp>
        <p:nvSpPr>
          <p:cNvPr id="16" name="TextBox 15"/>
          <p:cNvSpPr txBox="1"/>
          <p:nvPr/>
        </p:nvSpPr>
        <p:spPr>
          <a:xfrm>
            <a:off x="935596" y="2636912"/>
            <a:ext cx="3384376"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a:t>
            </a:r>
            <a:r>
              <a:rPr lang="en-AU" b="1" dirty="0">
                <a:solidFill>
                  <a:srgbClr val="FFFFFF"/>
                </a:solidFill>
              </a:rPr>
              <a:t>The earth is planet.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9"/>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0"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87524" y="1484784"/>
            <a:ext cx="8568952"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Are the articles in this sentence correct?</a:t>
            </a:r>
          </a:p>
          <a:p>
            <a:r>
              <a:rPr lang="en-AU" b="1" dirty="0">
                <a:solidFill>
                  <a:srgbClr val="FFFFFF"/>
                </a:solidFill>
              </a:rPr>
              <a:t>The cake I bought today was the only chocolate cake there.</a:t>
            </a:r>
          </a:p>
        </p:txBody>
      </p:sp>
      <p:sp>
        <p:nvSpPr>
          <p:cNvPr id="11" name="TextBox 10"/>
          <p:cNvSpPr txBox="1"/>
          <p:nvPr/>
        </p:nvSpPr>
        <p:spPr>
          <a:xfrm>
            <a:off x="576064" y="5356373"/>
            <a:ext cx="7956376" cy="138499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a – </a:t>
            </a:r>
          </a:p>
          <a:p>
            <a:pPr algn="ctr"/>
            <a:r>
              <a:rPr lang="en-AU" sz="2800" b="1" dirty="0" smtClean="0">
                <a:solidFill>
                  <a:schemeClr val="bg2">
                    <a:lumMod val="75000"/>
                  </a:schemeClr>
                </a:solidFill>
                <a:latin typeface="+mn-lt"/>
              </a:rPr>
              <a:t>  </a:t>
            </a:r>
            <a:r>
              <a:rPr lang="en-AU" sz="2800" b="1" u="sng" dirty="0" smtClean="0">
                <a:solidFill>
                  <a:srgbClr val="FFFF00"/>
                </a:solidFill>
                <a:latin typeface="+mn-lt"/>
              </a:rPr>
              <a:t>The</a:t>
            </a:r>
            <a:r>
              <a:rPr lang="en-AU" sz="2800" b="1" dirty="0" smtClean="0">
                <a:solidFill>
                  <a:srgbClr val="FFFF00"/>
                </a:solidFill>
                <a:latin typeface="+mn-lt"/>
              </a:rPr>
              <a:t> cake I bought today was </a:t>
            </a:r>
            <a:r>
              <a:rPr lang="en-AU" sz="2800" b="1" u="sng" dirty="0" smtClean="0">
                <a:solidFill>
                  <a:srgbClr val="FFFF00"/>
                </a:solidFill>
                <a:latin typeface="+mn-lt"/>
              </a:rPr>
              <a:t>the</a:t>
            </a:r>
            <a:r>
              <a:rPr lang="en-AU" sz="2800" b="1" dirty="0" smtClean="0">
                <a:solidFill>
                  <a:srgbClr val="FFFF00"/>
                </a:solidFill>
                <a:latin typeface="+mn-lt"/>
              </a:rPr>
              <a:t> only chocolate cake there.</a:t>
            </a:r>
            <a:endParaRPr lang="en-AU" sz="2800" b="1" dirty="0">
              <a:solidFill>
                <a:srgbClr val="FFFF00"/>
              </a:solidFill>
              <a:latin typeface="+mn-lt"/>
            </a:endParaRPr>
          </a:p>
        </p:txBody>
      </p:sp>
      <p:sp>
        <p:nvSpPr>
          <p:cNvPr id="16" name="TextBox 15"/>
          <p:cNvSpPr txBox="1"/>
          <p:nvPr/>
        </p:nvSpPr>
        <p:spPr>
          <a:xfrm>
            <a:off x="287524" y="2492896"/>
            <a:ext cx="4176464"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Yes – </a:t>
            </a:r>
            <a:r>
              <a:rPr lang="en-AU" b="1" dirty="0">
                <a:solidFill>
                  <a:srgbClr val="FFFFFF"/>
                </a:solidFill>
              </a:rPr>
              <a:t>The cake I bought today was the only chocolate cake there.</a:t>
            </a:r>
          </a:p>
        </p:txBody>
      </p:sp>
      <p:sp>
        <p:nvSpPr>
          <p:cNvPr id="12" name="TextBox 11"/>
          <p:cNvSpPr txBox="1"/>
          <p:nvPr/>
        </p:nvSpPr>
        <p:spPr>
          <a:xfrm>
            <a:off x="287524" y="3933056"/>
            <a:ext cx="4176464"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No – </a:t>
            </a:r>
            <a:r>
              <a:rPr lang="en-AU" b="1" dirty="0">
                <a:solidFill>
                  <a:srgbClr val="FFFFFF"/>
                </a:solidFill>
              </a:rPr>
              <a:t>The cake I bought today was a only chocolate cake there.</a:t>
            </a:r>
          </a:p>
        </p:txBody>
      </p:sp>
      <p:sp>
        <p:nvSpPr>
          <p:cNvPr id="13" name="TextBox 12"/>
          <p:cNvSpPr txBox="1"/>
          <p:nvPr/>
        </p:nvSpPr>
        <p:spPr>
          <a:xfrm>
            <a:off x="4680012" y="3933056"/>
            <a:ext cx="4176464"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No – </a:t>
            </a:r>
            <a:r>
              <a:rPr lang="en-AU" b="1" dirty="0">
                <a:solidFill>
                  <a:srgbClr val="FFFFFF"/>
                </a:solidFill>
              </a:rPr>
              <a:t>Cakes I bought today was the only chocolate cake there.</a:t>
            </a:r>
          </a:p>
        </p:txBody>
      </p:sp>
      <p:sp>
        <p:nvSpPr>
          <p:cNvPr id="14" name="TextBox 13"/>
          <p:cNvSpPr txBox="1"/>
          <p:nvPr/>
        </p:nvSpPr>
        <p:spPr>
          <a:xfrm>
            <a:off x="4680012" y="2492896"/>
            <a:ext cx="4176464"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b) No – </a:t>
            </a:r>
            <a:r>
              <a:rPr lang="en-AU" b="1" dirty="0">
                <a:solidFill>
                  <a:srgbClr val="FFFFFF"/>
                </a:solidFill>
              </a:rPr>
              <a:t>Cake I bought today was an only chocolate </a:t>
            </a:r>
            <a:r>
              <a:rPr lang="en-AU" b="1" dirty="0" smtClean="0">
                <a:solidFill>
                  <a:srgbClr val="FFFFFF"/>
                </a:solidFill>
              </a:rPr>
              <a:t>cake there.</a:t>
            </a:r>
            <a:endParaRPr lang="en-AU" b="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6"/>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$4,000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67544" y="1556792"/>
          <a:ext cx="806489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83568" y="1556792"/>
            <a:ext cx="7776864"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Is this sentence correct? </a:t>
            </a:r>
            <a:r>
              <a:rPr lang="en-AU" b="1" dirty="0"/>
              <a:t>She plays violin for the homeless.</a:t>
            </a:r>
          </a:p>
        </p:txBody>
      </p:sp>
      <p:sp>
        <p:nvSpPr>
          <p:cNvPr id="9" name="TextBox 8"/>
          <p:cNvSpPr txBox="1"/>
          <p:nvPr/>
        </p:nvSpPr>
        <p:spPr>
          <a:xfrm>
            <a:off x="4932040" y="2348880"/>
            <a:ext cx="3528392"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b) No – </a:t>
            </a:r>
            <a:r>
              <a:rPr lang="en-AU" b="1" dirty="0"/>
              <a:t>She plays the violin for the homeless.</a:t>
            </a:r>
          </a:p>
        </p:txBody>
      </p:sp>
      <p:sp>
        <p:nvSpPr>
          <p:cNvPr id="11" name="TextBox 10"/>
          <p:cNvSpPr txBox="1"/>
          <p:nvPr/>
        </p:nvSpPr>
        <p:spPr>
          <a:xfrm>
            <a:off x="1259632" y="4653136"/>
            <a:ext cx="6624736"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b – </a:t>
            </a:r>
          </a:p>
          <a:p>
            <a:pPr algn="ctr"/>
            <a:r>
              <a:rPr lang="en-AU" sz="2800" b="1" dirty="0" smtClean="0">
                <a:solidFill>
                  <a:srgbClr val="FFFF00"/>
                </a:solidFill>
                <a:latin typeface="+mn-lt"/>
              </a:rPr>
              <a:t>She plays </a:t>
            </a:r>
            <a:r>
              <a:rPr lang="en-AU" sz="2800" b="1" u="sng" dirty="0" smtClean="0">
                <a:solidFill>
                  <a:srgbClr val="FFFF00"/>
                </a:solidFill>
                <a:latin typeface="+mn-lt"/>
              </a:rPr>
              <a:t>the</a:t>
            </a:r>
            <a:r>
              <a:rPr lang="en-AU" sz="2800" b="1" dirty="0" smtClean="0">
                <a:solidFill>
                  <a:srgbClr val="FFFF00"/>
                </a:solidFill>
                <a:latin typeface="+mn-lt"/>
              </a:rPr>
              <a:t> violin for </a:t>
            </a:r>
            <a:r>
              <a:rPr lang="en-AU" sz="2800" b="1" u="sng" dirty="0" smtClean="0">
                <a:solidFill>
                  <a:srgbClr val="FFFF00"/>
                </a:solidFill>
                <a:latin typeface="+mn-lt"/>
              </a:rPr>
              <a:t>the</a:t>
            </a:r>
            <a:r>
              <a:rPr lang="en-AU" sz="2800" b="1" dirty="0" smtClean="0">
                <a:solidFill>
                  <a:srgbClr val="FFFF00"/>
                </a:solidFill>
                <a:latin typeface="+mn-lt"/>
              </a:rPr>
              <a:t> homeless.</a:t>
            </a:r>
            <a:endParaRPr lang="en-AU" sz="2800" b="1" dirty="0">
              <a:solidFill>
                <a:srgbClr val="FFFF00"/>
              </a:solidFill>
              <a:latin typeface="+mn-lt"/>
            </a:endParaRPr>
          </a:p>
        </p:txBody>
      </p:sp>
      <p:sp>
        <p:nvSpPr>
          <p:cNvPr id="10" name="TextBox 9"/>
          <p:cNvSpPr txBox="1"/>
          <p:nvPr/>
        </p:nvSpPr>
        <p:spPr>
          <a:xfrm>
            <a:off x="4932040" y="3429000"/>
            <a:ext cx="3528392"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No – </a:t>
            </a:r>
            <a:r>
              <a:rPr lang="en-AU" b="1" dirty="0"/>
              <a:t>She plays violin for homeless.</a:t>
            </a:r>
          </a:p>
        </p:txBody>
      </p:sp>
      <p:sp>
        <p:nvSpPr>
          <p:cNvPr id="15" name="TextBox 14"/>
          <p:cNvSpPr txBox="1"/>
          <p:nvPr/>
        </p:nvSpPr>
        <p:spPr>
          <a:xfrm>
            <a:off x="683568" y="3429000"/>
            <a:ext cx="3528392"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No – </a:t>
            </a:r>
            <a:r>
              <a:rPr lang="en-AU" b="1" dirty="0"/>
              <a:t>She plays violins for homeless.</a:t>
            </a:r>
          </a:p>
        </p:txBody>
      </p:sp>
      <p:sp>
        <p:nvSpPr>
          <p:cNvPr id="16" name="TextBox 15"/>
          <p:cNvSpPr txBox="1"/>
          <p:nvPr/>
        </p:nvSpPr>
        <p:spPr>
          <a:xfrm>
            <a:off x="683568" y="2348880"/>
            <a:ext cx="3528392"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Yes – </a:t>
            </a:r>
            <a:r>
              <a:rPr lang="en-AU" b="1" dirty="0"/>
              <a:t>It’s correct.</a:t>
            </a:r>
          </a:p>
          <a:p>
            <a:endParaRPr lang="en-AU" b="1" dirty="0" smtClean="0">
              <a:solidFill>
                <a:srgbClr val="FFFF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9"/>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0"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$8,000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223628" y="1628800"/>
            <a:ext cx="6696744"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defPPr>
              <a:defRPr lang="en-AU"/>
            </a:defPPr>
            <a:lvl1pPr>
              <a:spcAft>
                <a:spcPts val="1200"/>
              </a:spcAft>
              <a:defRPr b="1"/>
            </a:lvl1pPr>
          </a:lstStyle>
          <a:p>
            <a:r>
              <a:rPr lang="en-AU" dirty="0">
                <a:solidFill>
                  <a:srgbClr val="FFFF00"/>
                </a:solidFill>
              </a:rPr>
              <a:t>What two words are missing in this sentence?</a:t>
            </a:r>
          </a:p>
          <a:p>
            <a:r>
              <a:rPr lang="en-AU" dirty="0"/>
              <a:t>Australian dollar is currently stronger than </a:t>
            </a:r>
            <a:r>
              <a:rPr lang="en-AU" dirty="0" smtClean="0"/>
              <a:t>Euro.</a:t>
            </a:r>
            <a:endParaRPr lang="en-AU" dirty="0"/>
          </a:p>
        </p:txBody>
      </p:sp>
      <p:sp>
        <p:nvSpPr>
          <p:cNvPr id="12" name="TextBox 11"/>
          <p:cNvSpPr txBox="1"/>
          <p:nvPr/>
        </p:nvSpPr>
        <p:spPr>
          <a:xfrm>
            <a:off x="1223628" y="3068960"/>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a) </a:t>
            </a:r>
            <a:r>
              <a:rPr lang="en-AU" b="1" dirty="0"/>
              <a:t>the/a  </a:t>
            </a:r>
          </a:p>
        </p:txBody>
      </p:sp>
      <p:sp>
        <p:nvSpPr>
          <p:cNvPr id="11" name="TextBox 10"/>
          <p:cNvSpPr txBox="1"/>
          <p:nvPr/>
        </p:nvSpPr>
        <p:spPr>
          <a:xfrm>
            <a:off x="1295636" y="4564285"/>
            <a:ext cx="6588732" cy="138499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d – </a:t>
            </a:r>
          </a:p>
          <a:p>
            <a:pPr algn="ctr"/>
            <a:r>
              <a:rPr lang="en-AU" sz="2800" b="1" u="sng" dirty="0" smtClean="0">
                <a:solidFill>
                  <a:srgbClr val="FFFF00"/>
                </a:solidFill>
                <a:latin typeface="+mn-lt"/>
              </a:rPr>
              <a:t>The</a:t>
            </a:r>
            <a:r>
              <a:rPr lang="en-AU" sz="2800" b="1" dirty="0" smtClean="0">
                <a:solidFill>
                  <a:srgbClr val="FFFF00"/>
                </a:solidFill>
                <a:latin typeface="+mn-lt"/>
              </a:rPr>
              <a:t> Australian dollar is currently stronger than </a:t>
            </a:r>
            <a:r>
              <a:rPr lang="en-AU" sz="2800" b="1" u="sng" dirty="0" smtClean="0">
                <a:solidFill>
                  <a:srgbClr val="FFFF00"/>
                </a:solidFill>
                <a:latin typeface="+mn-lt"/>
              </a:rPr>
              <a:t>the</a:t>
            </a:r>
            <a:r>
              <a:rPr lang="en-AU" sz="2800" b="1" dirty="0" smtClean="0">
                <a:solidFill>
                  <a:srgbClr val="FFFF00"/>
                </a:solidFill>
                <a:latin typeface="+mn-lt"/>
              </a:rPr>
              <a:t> Euro.</a:t>
            </a:r>
          </a:p>
        </p:txBody>
      </p:sp>
      <p:sp>
        <p:nvSpPr>
          <p:cNvPr id="10" name="TextBox 9"/>
          <p:cNvSpPr txBox="1"/>
          <p:nvPr/>
        </p:nvSpPr>
        <p:spPr>
          <a:xfrm>
            <a:off x="1223628" y="3861048"/>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 </a:t>
            </a:r>
            <a:r>
              <a:rPr lang="en-AU" b="1" dirty="0"/>
              <a:t>an/an  </a:t>
            </a:r>
          </a:p>
        </p:txBody>
      </p:sp>
      <p:sp>
        <p:nvSpPr>
          <p:cNvPr id="15" name="TextBox 14"/>
          <p:cNvSpPr txBox="1"/>
          <p:nvPr/>
        </p:nvSpPr>
        <p:spPr>
          <a:xfrm>
            <a:off x="4932040" y="3861048"/>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rPr>
              <a:t>d) </a:t>
            </a:r>
            <a:r>
              <a:rPr lang="en-AU" b="1" dirty="0" smtClean="0"/>
              <a:t>the/the  </a:t>
            </a:r>
            <a:endParaRPr lang="en-AU" b="1" dirty="0"/>
          </a:p>
        </p:txBody>
      </p:sp>
      <p:sp>
        <p:nvSpPr>
          <p:cNvPr id="16" name="TextBox 15"/>
          <p:cNvSpPr txBox="1"/>
          <p:nvPr/>
        </p:nvSpPr>
        <p:spPr>
          <a:xfrm>
            <a:off x="4932040" y="3068960"/>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b) </a:t>
            </a:r>
            <a:r>
              <a:rPr lang="en-AU" b="1" dirty="0"/>
              <a:t>a/a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5"/>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$16,000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133618" y="1628800"/>
            <a:ext cx="6876764"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a:solidFill>
                  <a:srgbClr val="FFFF00"/>
                </a:solidFill>
              </a:rPr>
              <a:t>What two words are missing in this sentence?</a:t>
            </a:r>
          </a:p>
          <a:p>
            <a:pPr>
              <a:spcAft>
                <a:spcPts val="1200"/>
              </a:spcAft>
            </a:pPr>
            <a:r>
              <a:rPr lang="en-AU" b="1" dirty="0"/>
              <a:t>I went to bakery. Cakes were delicious.</a:t>
            </a:r>
          </a:p>
        </p:txBody>
      </p:sp>
      <p:sp>
        <p:nvSpPr>
          <p:cNvPr id="12" name="TextBox 11"/>
          <p:cNvSpPr txBox="1"/>
          <p:nvPr/>
        </p:nvSpPr>
        <p:spPr>
          <a:xfrm>
            <a:off x="1133618" y="2996952"/>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a:t>
            </a:r>
            <a:r>
              <a:rPr lang="en-AU" b="1" dirty="0"/>
              <a:t>a/0</a:t>
            </a:r>
          </a:p>
        </p:txBody>
      </p:sp>
      <p:sp>
        <p:nvSpPr>
          <p:cNvPr id="11" name="TextBox 10"/>
          <p:cNvSpPr txBox="1"/>
          <p:nvPr/>
        </p:nvSpPr>
        <p:spPr>
          <a:xfrm>
            <a:off x="1187624" y="4653136"/>
            <a:ext cx="6840760"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d –</a:t>
            </a:r>
            <a:r>
              <a:rPr lang="en-US" sz="2800" b="1" dirty="0" smtClean="0">
                <a:solidFill>
                  <a:schemeClr val="bg2">
                    <a:lumMod val="75000"/>
                  </a:schemeClr>
                </a:solidFill>
                <a:latin typeface="+mn-lt"/>
              </a:rPr>
              <a:t> </a:t>
            </a:r>
          </a:p>
          <a:p>
            <a:pPr algn="ctr"/>
            <a:r>
              <a:rPr lang="en-AU" sz="2800" b="1" dirty="0" smtClean="0">
                <a:solidFill>
                  <a:srgbClr val="FFFF00"/>
                </a:solidFill>
                <a:latin typeface="+mn-lt"/>
              </a:rPr>
              <a:t>I went to </a:t>
            </a:r>
            <a:r>
              <a:rPr lang="en-AU" sz="2800" b="1" u="sng" dirty="0" smtClean="0">
                <a:solidFill>
                  <a:srgbClr val="FFFF00"/>
                </a:solidFill>
                <a:latin typeface="+mn-lt"/>
              </a:rPr>
              <a:t>a</a:t>
            </a:r>
            <a:r>
              <a:rPr lang="en-AU" sz="2800" b="1" dirty="0" smtClean="0">
                <a:solidFill>
                  <a:srgbClr val="FFFF00"/>
                </a:solidFill>
                <a:latin typeface="+mn-lt"/>
              </a:rPr>
              <a:t> bakery. </a:t>
            </a:r>
            <a:r>
              <a:rPr lang="en-AU" sz="2800" b="1" u="sng" dirty="0" smtClean="0">
                <a:solidFill>
                  <a:srgbClr val="FFFF00"/>
                </a:solidFill>
                <a:latin typeface="+mn-lt"/>
              </a:rPr>
              <a:t>The</a:t>
            </a:r>
            <a:r>
              <a:rPr lang="en-AU" sz="2800" b="1" dirty="0" smtClean="0">
                <a:solidFill>
                  <a:srgbClr val="FFFF00"/>
                </a:solidFill>
                <a:latin typeface="+mn-lt"/>
              </a:rPr>
              <a:t> cakes were delicious.</a:t>
            </a:r>
          </a:p>
        </p:txBody>
      </p:sp>
      <p:sp>
        <p:nvSpPr>
          <p:cNvPr id="13" name="TextBox 12"/>
          <p:cNvSpPr txBox="1"/>
          <p:nvPr/>
        </p:nvSpPr>
        <p:spPr>
          <a:xfrm>
            <a:off x="1133618" y="3861048"/>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a:t>
            </a:r>
            <a:r>
              <a:rPr lang="en-AU" b="1" dirty="0"/>
              <a:t>an/The</a:t>
            </a:r>
          </a:p>
        </p:txBody>
      </p:sp>
      <p:sp>
        <p:nvSpPr>
          <p:cNvPr id="14" name="TextBox 13"/>
          <p:cNvSpPr txBox="1"/>
          <p:nvPr/>
        </p:nvSpPr>
        <p:spPr>
          <a:xfrm>
            <a:off x="5022050" y="3861048"/>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a:t>
            </a:r>
            <a:r>
              <a:rPr lang="en-AU" b="1" dirty="0"/>
              <a:t>a/The</a:t>
            </a:r>
          </a:p>
        </p:txBody>
      </p:sp>
      <p:sp>
        <p:nvSpPr>
          <p:cNvPr id="17" name="TextBox 16"/>
          <p:cNvSpPr txBox="1"/>
          <p:nvPr/>
        </p:nvSpPr>
        <p:spPr>
          <a:xfrm>
            <a:off x="5022050" y="2996952"/>
            <a:ext cx="2988332" cy="510778"/>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b) </a:t>
            </a:r>
            <a:r>
              <a:rPr lang="en-AU" b="1" dirty="0"/>
              <a:t>a/A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4"/>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$32,000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223628" y="1556792"/>
            <a:ext cx="6696744"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defPPr>
              <a:defRPr lang="en-AU"/>
            </a:defPPr>
            <a:lvl1pPr>
              <a:defRPr b="1"/>
            </a:lvl1pPr>
          </a:lstStyle>
          <a:p>
            <a:r>
              <a:rPr lang="en-AU" dirty="0">
                <a:solidFill>
                  <a:srgbClr val="FFFF00"/>
                </a:solidFill>
              </a:rPr>
              <a:t>Is this sentence grammatically correct?</a:t>
            </a:r>
          </a:p>
          <a:p>
            <a:r>
              <a:rPr lang="en-AU" dirty="0"/>
              <a:t>They earn $80 the hour.</a:t>
            </a:r>
          </a:p>
        </p:txBody>
      </p:sp>
      <p:sp>
        <p:nvSpPr>
          <p:cNvPr id="12" name="TextBox 11"/>
          <p:cNvSpPr txBox="1"/>
          <p:nvPr/>
        </p:nvSpPr>
        <p:spPr>
          <a:xfrm>
            <a:off x="1223628" y="2708920"/>
            <a:ext cx="324036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marL="271463" indent="-271463"/>
            <a:r>
              <a:rPr lang="en-AU" b="1" dirty="0">
                <a:solidFill>
                  <a:srgbClr val="FFFF00"/>
                </a:solidFill>
              </a:rPr>
              <a:t>a) No – </a:t>
            </a:r>
            <a:r>
              <a:rPr lang="en-AU" b="1" dirty="0"/>
              <a:t>They earn </a:t>
            </a:r>
          </a:p>
          <a:p>
            <a:pPr marL="271463" indent="-271463"/>
            <a:r>
              <a:rPr lang="en-AU" b="1" dirty="0"/>
              <a:t>$80 hour. </a:t>
            </a:r>
          </a:p>
        </p:txBody>
      </p:sp>
      <p:sp>
        <p:nvSpPr>
          <p:cNvPr id="11" name="TextBox 10"/>
          <p:cNvSpPr txBox="1"/>
          <p:nvPr/>
        </p:nvSpPr>
        <p:spPr>
          <a:xfrm>
            <a:off x="1619672" y="4869160"/>
            <a:ext cx="5904656"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b – </a:t>
            </a:r>
          </a:p>
          <a:p>
            <a:pPr algn="ctr"/>
            <a:r>
              <a:rPr lang="en-AU" sz="2800" b="1" dirty="0" smtClean="0">
                <a:solidFill>
                  <a:srgbClr val="FFFF00"/>
                </a:solidFill>
                <a:latin typeface="+mn-lt"/>
              </a:rPr>
              <a:t>They earn $80 </a:t>
            </a:r>
            <a:r>
              <a:rPr lang="en-AU" sz="2800" b="1" u="sng" dirty="0" smtClean="0">
                <a:solidFill>
                  <a:srgbClr val="FFFF00"/>
                </a:solidFill>
                <a:latin typeface="+mn-lt"/>
              </a:rPr>
              <a:t>an</a:t>
            </a:r>
            <a:r>
              <a:rPr lang="en-AU" sz="2800" b="1" dirty="0" smtClean="0">
                <a:solidFill>
                  <a:srgbClr val="FFFF00"/>
                </a:solidFill>
                <a:latin typeface="+mn-lt"/>
              </a:rPr>
              <a:t> hour.</a:t>
            </a:r>
            <a:endParaRPr lang="en-AU" sz="2800" b="1" dirty="0">
              <a:solidFill>
                <a:srgbClr val="FFFF00"/>
              </a:solidFill>
              <a:latin typeface="+mn-lt"/>
            </a:endParaRPr>
          </a:p>
        </p:txBody>
      </p:sp>
      <p:sp>
        <p:nvSpPr>
          <p:cNvPr id="10" name="TextBox 9"/>
          <p:cNvSpPr txBox="1"/>
          <p:nvPr/>
        </p:nvSpPr>
        <p:spPr>
          <a:xfrm>
            <a:off x="1223628" y="3789040"/>
            <a:ext cx="324036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marL="271463" indent="-271463"/>
            <a:r>
              <a:rPr lang="en-AU" b="1" dirty="0">
                <a:solidFill>
                  <a:srgbClr val="FFFF00"/>
                </a:solidFill>
              </a:rPr>
              <a:t>c) No – </a:t>
            </a:r>
            <a:r>
              <a:rPr lang="en-AU" b="1" dirty="0"/>
              <a:t>They earn </a:t>
            </a:r>
          </a:p>
          <a:p>
            <a:pPr marL="271463" indent="-271463"/>
            <a:r>
              <a:rPr lang="en-AU" b="1" dirty="0"/>
              <a:t>$80 a hour. </a:t>
            </a:r>
          </a:p>
        </p:txBody>
      </p:sp>
      <p:sp>
        <p:nvSpPr>
          <p:cNvPr id="15" name="TextBox 14"/>
          <p:cNvSpPr txBox="1"/>
          <p:nvPr/>
        </p:nvSpPr>
        <p:spPr>
          <a:xfrm>
            <a:off x="4680012" y="3789040"/>
            <a:ext cx="324036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marL="271463" indent="-271463"/>
            <a:r>
              <a:rPr lang="en-AU" b="1" dirty="0">
                <a:solidFill>
                  <a:srgbClr val="FFFF00"/>
                </a:solidFill>
              </a:rPr>
              <a:t>d) Yes – </a:t>
            </a:r>
            <a:r>
              <a:rPr lang="en-AU" b="1" dirty="0"/>
              <a:t>They earn </a:t>
            </a:r>
          </a:p>
          <a:p>
            <a:pPr marL="271463" indent="-271463"/>
            <a:r>
              <a:rPr lang="en-AU" b="1" dirty="0"/>
              <a:t>$80 the hour. </a:t>
            </a:r>
          </a:p>
        </p:txBody>
      </p:sp>
      <p:sp>
        <p:nvSpPr>
          <p:cNvPr id="16" name="TextBox 15"/>
          <p:cNvSpPr txBox="1"/>
          <p:nvPr/>
        </p:nvSpPr>
        <p:spPr>
          <a:xfrm>
            <a:off x="4680012" y="2708920"/>
            <a:ext cx="324036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marL="271463" indent="-271463"/>
            <a:r>
              <a:rPr lang="en-AU" b="1" dirty="0">
                <a:solidFill>
                  <a:srgbClr val="FFFF00"/>
                </a:solidFill>
              </a:rPr>
              <a:t>b) No – </a:t>
            </a:r>
            <a:r>
              <a:rPr lang="en-AU" b="1" dirty="0"/>
              <a:t>They earn </a:t>
            </a:r>
          </a:p>
          <a:p>
            <a:pPr marL="271463" indent="-271463"/>
            <a:r>
              <a:rPr lang="en-AU" b="1" dirty="0"/>
              <a:t>$80 an hour.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6" presetClass="emph" presetSubtype="0" fill="hold" grpId="0" nodeType="withEffect">
                                  <p:stCondLst>
                                    <p:cond delay="0"/>
                                  </p:stCondLst>
                                  <p:childTnLst>
                                    <p:animScale>
                                      <p:cBhvr>
                                        <p:cTn id="16" dur="2000" fill="hold"/>
                                        <p:tgtEl>
                                          <p:spTgt spid="16"/>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$64,000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889652879"/>
              </p:ext>
            </p:extLst>
          </p:nvPr>
        </p:nvGraphicFramePr>
        <p:xfrm>
          <a:off x="467544"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827584" y="1619260"/>
            <a:ext cx="7488832"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a:solidFill>
                  <a:srgbClr val="FFFF00"/>
                </a:solidFill>
              </a:rPr>
              <a:t>Is this sentence grammatically correct?</a:t>
            </a:r>
          </a:p>
          <a:p>
            <a:pPr>
              <a:spcAft>
                <a:spcPts val="1200"/>
              </a:spcAft>
            </a:pPr>
            <a:r>
              <a:rPr lang="en-AU" b="1" dirty="0"/>
              <a:t>Would you like piece of cake?</a:t>
            </a:r>
          </a:p>
        </p:txBody>
      </p:sp>
      <p:sp>
        <p:nvSpPr>
          <p:cNvPr id="13" name="TextBox 12"/>
          <p:cNvSpPr txBox="1"/>
          <p:nvPr/>
        </p:nvSpPr>
        <p:spPr>
          <a:xfrm>
            <a:off x="827584" y="4021767"/>
            <a:ext cx="360040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c) No – </a:t>
            </a:r>
            <a:r>
              <a:rPr lang="en-AU" b="1" dirty="0" smtClean="0">
                <a:solidFill>
                  <a:schemeClr val="tx1"/>
                </a:solidFill>
                <a:latin typeface="+mn-lt"/>
              </a:rPr>
              <a:t>Would you like a piece of cake? </a:t>
            </a:r>
            <a:endParaRPr lang="en-AU" b="1" dirty="0">
              <a:solidFill>
                <a:schemeClr val="tx1"/>
              </a:solidFill>
              <a:latin typeface="+mn-lt"/>
            </a:endParaRPr>
          </a:p>
        </p:txBody>
      </p:sp>
      <p:sp>
        <p:nvSpPr>
          <p:cNvPr id="11" name="TextBox 10"/>
          <p:cNvSpPr txBox="1"/>
          <p:nvPr/>
        </p:nvSpPr>
        <p:spPr>
          <a:xfrm>
            <a:off x="899592" y="5085184"/>
            <a:ext cx="7344816"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c – </a:t>
            </a:r>
          </a:p>
          <a:p>
            <a:pPr algn="ctr"/>
            <a:r>
              <a:rPr lang="en-US" sz="2800" b="1" dirty="0" smtClean="0">
                <a:solidFill>
                  <a:srgbClr val="FFFF00"/>
                </a:solidFill>
                <a:latin typeface="+mn-lt"/>
              </a:rPr>
              <a:t>Would you like </a:t>
            </a:r>
            <a:r>
              <a:rPr lang="en-US" sz="2800" b="1" u="sng" dirty="0" smtClean="0">
                <a:solidFill>
                  <a:srgbClr val="FFFF00"/>
                </a:solidFill>
                <a:latin typeface="+mn-lt"/>
              </a:rPr>
              <a:t>a</a:t>
            </a:r>
            <a:r>
              <a:rPr lang="en-US" sz="2800" b="1" dirty="0" smtClean="0">
                <a:solidFill>
                  <a:srgbClr val="FFFF00"/>
                </a:solidFill>
                <a:latin typeface="+mn-lt"/>
              </a:rPr>
              <a:t> piece of cake? </a:t>
            </a:r>
            <a:r>
              <a:rPr lang="en-US" dirty="0" smtClean="0">
                <a:solidFill>
                  <a:srgbClr val="FFFF00"/>
                </a:solidFill>
                <a:latin typeface="+mn-lt"/>
              </a:rPr>
              <a:t> </a:t>
            </a:r>
            <a:endParaRPr lang="en-US" dirty="0">
              <a:solidFill>
                <a:srgbClr val="FFFF00"/>
              </a:solidFill>
              <a:latin typeface="+mn-lt"/>
            </a:endParaRPr>
          </a:p>
        </p:txBody>
      </p:sp>
      <p:sp>
        <p:nvSpPr>
          <p:cNvPr id="10" name="TextBox 9"/>
          <p:cNvSpPr txBox="1"/>
          <p:nvPr/>
        </p:nvSpPr>
        <p:spPr>
          <a:xfrm>
            <a:off x="4716016" y="4005064"/>
            <a:ext cx="360040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d) No – </a:t>
            </a:r>
            <a:r>
              <a:rPr lang="en-AU" b="1" dirty="0" smtClean="0">
                <a:solidFill>
                  <a:srgbClr val="FFFFFF"/>
                </a:solidFill>
                <a:latin typeface="+mn-lt"/>
              </a:rPr>
              <a:t>Would you like a pieces of cake? </a:t>
            </a:r>
            <a:endParaRPr lang="en-AU" b="1" dirty="0">
              <a:solidFill>
                <a:srgbClr val="FFFFFF"/>
              </a:solidFill>
              <a:latin typeface="+mn-lt"/>
            </a:endParaRPr>
          </a:p>
        </p:txBody>
      </p:sp>
      <p:sp>
        <p:nvSpPr>
          <p:cNvPr id="15" name="TextBox 14"/>
          <p:cNvSpPr txBox="1"/>
          <p:nvPr/>
        </p:nvSpPr>
        <p:spPr>
          <a:xfrm>
            <a:off x="4716016" y="2924944"/>
            <a:ext cx="360040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b) Yes – </a:t>
            </a:r>
            <a:r>
              <a:rPr lang="en-AU" b="1" dirty="0" smtClean="0">
                <a:solidFill>
                  <a:srgbClr val="FFFFFF"/>
                </a:solidFill>
                <a:latin typeface="+mn-lt"/>
              </a:rPr>
              <a:t>Would you like piece of cake? </a:t>
            </a:r>
            <a:endParaRPr lang="en-AU" b="1" dirty="0">
              <a:solidFill>
                <a:srgbClr val="FFFFFF"/>
              </a:solidFill>
              <a:latin typeface="+mn-lt"/>
            </a:endParaRPr>
          </a:p>
        </p:txBody>
      </p:sp>
      <p:sp>
        <p:nvSpPr>
          <p:cNvPr id="16" name="TextBox 15"/>
          <p:cNvSpPr txBox="1"/>
          <p:nvPr/>
        </p:nvSpPr>
        <p:spPr>
          <a:xfrm>
            <a:off x="827584" y="2924944"/>
            <a:ext cx="3600400"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a:solidFill>
                  <a:srgbClr val="FFFF00"/>
                </a:solidFill>
              </a:rPr>
              <a:t>a) No – </a:t>
            </a:r>
            <a:r>
              <a:rPr lang="en-AU" b="1" dirty="0"/>
              <a:t>Would you like piece of a cake?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3"/>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0" grpId="0" animBg="1"/>
      <p:bldP spid="15"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$100,000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539552" y="1340768"/>
          <a:ext cx="7993062" cy="46815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47564" y="1619260"/>
            <a:ext cx="7884876"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smtClean="0">
                <a:solidFill>
                  <a:srgbClr val="FFFF00"/>
                </a:solidFill>
                <a:latin typeface="+mn-lt"/>
              </a:rPr>
              <a:t>Is this sentence grammatically correct?</a:t>
            </a:r>
          </a:p>
          <a:p>
            <a:r>
              <a:rPr lang="en-AU" b="1" dirty="0" smtClean="0">
                <a:solidFill>
                  <a:schemeClr val="tx1"/>
                </a:solidFill>
                <a:latin typeface="+mn-lt"/>
              </a:rPr>
              <a:t>An university is the interesting place to study.</a:t>
            </a:r>
            <a:endParaRPr lang="en-AU" b="1" dirty="0">
              <a:solidFill>
                <a:schemeClr val="tx1"/>
              </a:solidFill>
              <a:latin typeface="+mn-lt"/>
            </a:endParaRPr>
          </a:p>
        </p:txBody>
      </p:sp>
      <p:sp>
        <p:nvSpPr>
          <p:cNvPr id="11" name="TextBox 10"/>
          <p:cNvSpPr txBox="1"/>
          <p:nvPr/>
        </p:nvSpPr>
        <p:spPr>
          <a:xfrm>
            <a:off x="863588" y="4851157"/>
            <a:ext cx="7416824"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b – </a:t>
            </a:r>
          </a:p>
          <a:p>
            <a:pPr algn="ctr"/>
            <a:r>
              <a:rPr lang="en-US" sz="2800" b="1" u="sng" dirty="0" smtClean="0">
                <a:solidFill>
                  <a:srgbClr val="FFFF00"/>
                </a:solidFill>
                <a:latin typeface="+mn-lt"/>
              </a:rPr>
              <a:t>A</a:t>
            </a:r>
            <a:r>
              <a:rPr lang="en-US" sz="2800" b="1" dirty="0" smtClean="0">
                <a:solidFill>
                  <a:srgbClr val="FFFF00"/>
                </a:solidFill>
                <a:latin typeface="+mn-lt"/>
              </a:rPr>
              <a:t> university is </a:t>
            </a:r>
            <a:r>
              <a:rPr lang="en-US" sz="2800" b="1" u="sng" dirty="0" smtClean="0">
                <a:solidFill>
                  <a:srgbClr val="FFFF00"/>
                </a:solidFill>
                <a:latin typeface="+mn-lt"/>
              </a:rPr>
              <a:t>an</a:t>
            </a:r>
            <a:r>
              <a:rPr lang="en-US" sz="2800" b="1" dirty="0" smtClean="0">
                <a:solidFill>
                  <a:srgbClr val="FFFF00"/>
                </a:solidFill>
                <a:latin typeface="+mn-lt"/>
              </a:rPr>
              <a:t> interesting place to study.</a:t>
            </a:r>
            <a:endParaRPr lang="en-US" sz="2800" b="1" dirty="0">
              <a:solidFill>
                <a:srgbClr val="FFFF00"/>
              </a:solidFill>
              <a:latin typeface="+mn-lt"/>
            </a:endParaRPr>
          </a:p>
        </p:txBody>
      </p:sp>
      <p:sp>
        <p:nvSpPr>
          <p:cNvPr id="16" name="TextBox 15"/>
          <p:cNvSpPr txBox="1"/>
          <p:nvPr/>
        </p:nvSpPr>
        <p:spPr>
          <a:xfrm>
            <a:off x="629562" y="2780928"/>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rPr>
              <a:t>a</a:t>
            </a:r>
            <a:r>
              <a:rPr lang="en-AU" b="1" dirty="0" smtClean="0">
                <a:solidFill>
                  <a:srgbClr val="FFFF00"/>
                </a:solidFill>
                <a:latin typeface="+mn-lt"/>
              </a:rPr>
              <a:t>) No – </a:t>
            </a:r>
            <a:r>
              <a:rPr lang="en-AU" b="1" dirty="0" smtClean="0">
                <a:solidFill>
                  <a:schemeClr val="tx1"/>
                </a:solidFill>
                <a:latin typeface="+mn-lt"/>
              </a:rPr>
              <a:t>An university is a interesting place to study.</a:t>
            </a:r>
            <a:endParaRPr lang="en-AU" b="1" dirty="0">
              <a:solidFill>
                <a:schemeClr val="tx1"/>
              </a:solidFill>
              <a:latin typeface="+mn-lt"/>
            </a:endParaRPr>
          </a:p>
        </p:txBody>
      </p:sp>
      <p:sp>
        <p:nvSpPr>
          <p:cNvPr id="17" name="TextBox 16"/>
          <p:cNvSpPr txBox="1"/>
          <p:nvPr/>
        </p:nvSpPr>
        <p:spPr>
          <a:xfrm>
            <a:off x="629562" y="3789040"/>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rPr>
              <a:t>c</a:t>
            </a:r>
            <a:r>
              <a:rPr lang="en-AU" b="1" dirty="0" smtClean="0">
                <a:solidFill>
                  <a:srgbClr val="FFFF00"/>
                </a:solidFill>
                <a:latin typeface="+mn-lt"/>
              </a:rPr>
              <a:t>) Yes – </a:t>
            </a:r>
            <a:r>
              <a:rPr lang="en-AU" b="1" dirty="0" smtClean="0">
                <a:solidFill>
                  <a:srgbClr val="FFFFFF"/>
                </a:solidFill>
                <a:latin typeface="+mn-lt"/>
              </a:rPr>
              <a:t>An university is the interesting place to study.</a:t>
            </a:r>
            <a:endParaRPr lang="en-AU" b="1" dirty="0">
              <a:solidFill>
                <a:srgbClr val="FFFFFF"/>
              </a:solidFill>
              <a:latin typeface="+mn-lt"/>
            </a:endParaRPr>
          </a:p>
        </p:txBody>
      </p:sp>
      <p:sp>
        <p:nvSpPr>
          <p:cNvPr id="18" name="TextBox 17"/>
          <p:cNvSpPr txBox="1"/>
          <p:nvPr/>
        </p:nvSpPr>
        <p:spPr>
          <a:xfrm>
            <a:off x="4770022" y="3789040"/>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rPr>
              <a:t>d</a:t>
            </a:r>
            <a:r>
              <a:rPr lang="en-AU" b="1" dirty="0" smtClean="0">
                <a:solidFill>
                  <a:srgbClr val="FFFF00"/>
                </a:solidFill>
                <a:latin typeface="+mn-lt"/>
              </a:rPr>
              <a:t>) No – </a:t>
            </a:r>
            <a:r>
              <a:rPr lang="en-AU" b="1" dirty="0" smtClean="0">
                <a:solidFill>
                  <a:srgbClr val="FFFFFF"/>
                </a:solidFill>
                <a:latin typeface="+mn-lt"/>
              </a:rPr>
              <a:t>A university is the interesting place to study.</a:t>
            </a:r>
            <a:endParaRPr lang="en-AU" b="1" dirty="0">
              <a:solidFill>
                <a:srgbClr val="FFFFFF"/>
              </a:solidFill>
              <a:latin typeface="+mn-lt"/>
            </a:endParaRPr>
          </a:p>
        </p:txBody>
      </p:sp>
      <p:sp>
        <p:nvSpPr>
          <p:cNvPr id="19" name="TextBox 18"/>
          <p:cNvSpPr txBox="1"/>
          <p:nvPr/>
        </p:nvSpPr>
        <p:spPr>
          <a:xfrm>
            <a:off x="4770022" y="2780928"/>
            <a:ext cx="374441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rPr>
              <a:t>b</a:t>
            </a:r>
            <a:r>
              <a:rPr lang="en-AU" b="1" dirty="0" smtClean="0">
                <a:solidFill>
                  <a:srgbClr val="FFFF00"/>
                </a:solidFill>
                <a:latin typeface="+mn-lt"/>
              </a:rPr>
              <a:t>) No – </a:t>
            </a:r>
            <a:r>
              <a:rPr lang="en-AU" b="1" dirty="0" smtClean="0">
                <a:solidFill>
                  <a:srgbClr val="FFFFFF"/>
                </a:solidFill>
                <a:latin typeface="+mn-lt"/>
              </a:rPr>
              <a:t>A university is an interesting place to study.</a:t>
            </a:r>
            <a:endParaRPr lang="en-AU" b="1" dirty="0">
              <a:solidFill>
                <a:srgbClr val="FFFFFF"/>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9"/>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17" grpId="0" animBg="1"/>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$132,000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755204" y="1340297"/>
          <a:ext cx="7705228" cy="46815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47564" y="1547252"/>
            <a:ext cx="7848872"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smtClean="0">
                <a:solidFill>
                  <a:srgbClr val="FFFF00"/>
                </a:solidFill>
                <a:latin typeface="+mn-lt"/>
              </a:rPr>
              <a:t>Is this sentence grammatically correct?</a:t>
            </a:r>
          </a:p>
          <a:p>
            <a:pPr>
              <a:spcAft>
                <a:spcPts val="1200"/>
              </a:spcAft>
            </a:pPr>
            <a:r>
              <a:rPr lang="en-US" b="1" dirty="0" smtClean="0">
                <a:solidFill>
                  <a:srgbClr val="FFFFFF"/>
                </a:solidFill>
                <a:latin typeface="+mn-lt"/>
              </a:rPr>
              <a:t>1970s were the best years of the twentieth century.</a:t>
            </a:r>
            <a:endParaRPr lang="en-AU" b="1" dirty="0" smtClean="0">
              <a:solidFill>
                <a:srgbClr val="FFFFFF"/>
              </a:solidFill>
              <a:latin typeface="+mn-lt"/>
            </a:endParaRPr>
          </a:p>
        </p:txBody>
      </p:sp>
      <p:sp>
        <p:nvSpPr>
          <p:cNvPr id="12" name="TextBox 11"/>
          <p:cNvSpPr txBox="1"/>
          <p:nvPr/>
        </p:nvSpPr>
        <p:spPr>
          <a:xfrm>
            <a:off x="647564" y="2708920"/>
            <a:ext cx="374441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a) No – </a:t>
            </a:r>
            <a:r>
              <a:rPr lang="en-AU" b="1" dirty="0" smtClean="0">
                <a:solidFill>
                  <a:srgbClr val="FFFFFF"/>
                </a:solidFill>
                <a:latin typeface="+mn-lt"/>
              </a:rPr>
              <a:t>1970s were the best years of twentieth century</a:t>
            </a:r>
            <a:endParaRPr lang="en-AU" b="1" dirty="0">
              <a:solidFill>
                <a:srgbClr val="FFFFFF"/>
              </a:solidFill>
              <a:latin typeface="+mn-lt"/>
            </a:endParaRPr>
          </a:p>
        </p:txBody>
      </p:sp>
      <p:sp>
        <p:nvSpPr>
          <p:cNvPr id="11" name="TextBox 10"/>
          <p:cNvSpPr txBox="1"/>
          <p:nvPr/>
        </p:nvSpPr>
        <p:spPr>
          <a:xfrm>
            <a:off x="143762" y="5571237"/>
            <a:ext cx="8856476"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b – </a:t>
            </a:r>
          </a:p>
          <a:p>
            <a:pPr algn="ctr"/>
            <a:r>
              <a:rPr lang="en-US" sz="2800" b="1" u="sng" dirty="0" smtClean="0">
                <a:solidFill>
                  <a:srgbClr val="FFFF00"/>
                </a:solidFill>
                <a:latin typeface="+mn-lt"/>
              </a:rPr>
              <a:t>The</a:t>
            </a:r>
            <a:r>
              <a:rPr lang="en-US" sz="2800" b="1" dirty="0" smtClean="0">
                <a:solidFill>
                  <a:srgbClr val="FFFF00"/>
                </a:solidFill>
                <a:latin typeface="+mn-lt"/>
              </a:rPr>
              <a:t> 1970s were </a:t>
            </a:r>
            <a:r>
              <a:rPr lang="en-US" sz="2800" b="1" u="sng" dirty="0" smtClean="0">
                <a:solidFill>
                  <a:srgbClr val="FFFF00"/>
                </a:solidFill>
                <a:latin typeface="+mn-lt"/>
              </a:rPr>
              <a:t>the</a:t>
            </a:r>
            <a:r>
              <a:rPr lang="en-US" sz="2800" b="1" dirty="0" smtClean="0">
                <a:solidFill>
                  <a:srgbClr val="FFFF00"/>
                </a:solidFill>
                <a:latin typeface="+mn-lt"/>
              </a:rPr>
              <a:t> best years of </a:t>
            </a:r>
            <a:r>
              <a:rPr lang="en-US" sz="2800" b="1" u="sng" dirty="0" smtClean="0">
                <a:solidFill>
                  <a:srgbClr val="FFFF00"/>
                </a:solidFill>
                <a:latin typeface="+mn-lt"/>
              </a:rPr>
              <a:t>the</a:t>
            </a:r>
            <a:r>
              <a:rPr lang="en-US" sz="2800" b="1" dirty="0" smtClean="0">
                <a:solidFill>
                  <a:srgbClr val="FFFF00"/>
                </a:solidFill>
                <a:latin typeface="+mn-lt"/>
              </a:rPr>
              <a:t> twentieth century.</a:t>
            </a:r>
            <a:endParaRPr lang="en-US" sz="2800" b="1" dirty="0">
              <a:solidFill>
                <a:srgbClr val="FFFF00"/>
              </a:solidFill>
              <a:latin typeface="+mn-lt"/>
            </a:endParaRPr>
          </a:p>
        </p:txBody>
      </p:sp>
      <p:sp>
        <p:nvSpPr>
          <p:cNvPr id="13" name="TextBox 12"/>
          <p:cNvSpPr txBox="1"/>
          <p:nvPr/>
        </p:nvSpPr>
        <p:spPr>
          <a:xfrm>
            <a:off x="647564" y="4117201"/>
            <a:ext cx="374441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 Yes – </a:t>
            </a:r>
            <a:r>
              <a:rPr lang="en-AU" b="1" dirty="0" smtClean="0">
                <a:solidFill>
                  <a:srgbClr val="FFFFFF"/>
                </a:solidFill>
                <a:latin typeface="+mn-lt"/>
              </a:rPr>
              <a:t>1970s were the best years of the twentieth century</a:t>
            </a:r>
            <a:endParaRPr lang="en-AU" b="1" dirty="0">
              <a:solidFill>
                <a:srgbClr val="FFFFFF"/>
              </a:solidFill>
              <a:latin typeface="+mn-lt"/>
            </a:endParaRPr>
          </a:p>
        </p:txBody>
      </p:sp>
      <p:sp>
        <p:nvSpPr>
          <p:cNvPr id="14" name="TextBox 13"/>
          <p:cNvSpPr txBox="1"/>
          <p:nvPr/>
        </p:nvSpPr>
        <p:spPr>
          <a:xfrm>
            <a:off x="4752020" y="4117201"/>
            <a:ext cx="374441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d) No – </a:t>
            </a:r>
            <a:r>
              <a:rPr lang="en-AU" b="1" dirty="0" smtClean="0">
                <a:solidFill>
                  <a:srgbClr val="FFFFFF"/>
                </a:solidFill>
                <a:latin typeface="+mn-lt"/>
              </a:rPr>
              <a:t>The 1970s were the best years of twentieth century</a:t>
            </a:r>
            <a:endParaRPr lang="en-AU" b="1" dirty="0">
              <a:solidFill>
                <a:srgbClr val="FFFFFF"/>
              </a:solidFill>
              <a:latin typeface="+mn-lt"/>
            </a:endParaRPr>
          </a:p>
        </p:txBody>
      </p:sp>
      <p:sp>
        <p:nvSpPr>
          <p:cNvPr id="17" name="TextBox 16"/>
          <p:cNvSpPr txBox="1"/>
          <p:nvPr/>
        </p:nvSpPr>
        <p:spPr>
          <a:xfrm>
            <a:off x="4752020" y="2708920"/>
            <a:ext cx="374441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b) No – </a:t>
            </a:r>
            <a:r>
              <a:rPr lang="en-AU" b="1" dirty="0" smtClean="0">
                <a:solidFill>
                  <a:srgbClr val="FFFFFF"/>
                </a:solidFill>
                <a:latin typeface="+mn-lt"/>
              </a:rPr>
              <a:t>The 1970s were the best years of the twentieth century</a:t>
            </a:r>
            <a:endParaRPr lang="en-AU" b="1" dirty="0">
              <a:solidFill>
                <a:srgbClr val="FFFFFF"/>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7"/>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143000"/>
          </a:xfrm>
        </p:spPr>
        <p:txBody>
          <a:bodyPr>
            <a:noAutofit/>
          </a:bodyPr>
          <a:lstStyle/>
          <a:p>
            <a:r>
              <a:rPr lang="en-AU" sz="4800" dirty="0" smtClean="0"/>
              <a:t/>
            </a:r>
            <a:br>
              <a:rPr lang="en-AU" sz="4800" dirty="0" smtClean="0"/>
            </a:br>
            <a:endParaRPr lang="en-AU" sz="4800" dirty="0"/>
          </a:p>
        </p:txBody>
      </p:sp>
      <p:sp>
        <p:nvSpPr>
          <p:cNvPr id="3" name="Content Placeholder 2"/>
          <p:cNvSpPr>
            <a:spLocks noGrp="1"/>
          </p:cNvSpPr>
          <p:nvPr>
            <p:ph idx="1"/>
          </p:nvPr>
        </p:nvSpPr>
        <p:spPr>
          <a:xfrm>
            <a:off x="467544" y="2492896"/>
            <a:ext cx="8229600" cy="980529"/>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marL="0" indent="0" algn="ctr">
              <a:buNone/>
            </a:pP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rPr>
              <a:t>Thanks a million!</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$250,000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83568" y="1556792"/>
            <a:ext cx="7776864" cy="1089660"/>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smtClean="0">
                <a:solidFill>
                  <a:srgbClr val="FFFF00"/>
                </a:solidFill>
                <a:latin typeface="+mn-lt"/>
              </a:rPr>
              <a:t>Is this sentence grammatically correct?</a:t>
            </a:r>
          </a:p>
          <a:p>
            <a:r>
              <a:rPr lang="en-AU" b="1" dirty="0" smtClean="0">
                <a:solidFill>
                  <a:schemeClr val="tx1"/>
                </a:solidFill>
              </a:rPr>
              <a:t>Some of people (in this room) don’t like quiz shows!</a:t>
            </a:r>
            <a:endParaRPr lang="en-AU" b="1" dirty="0">
              <a:solidFill>
                <a:schemeClr val="tx1"/>
              </a:solidFill>
            </a:endParaRPr>
          </a:p>
        </p:txBody>
      </p:sp>
      <p:sp>
        <p:nvSpPr>
          <p:cNvPr id="11" name="TextBox 10"/>
          <p:cNvSpPr txBox="1"/>
          <p:nvPr/>
        </p:nvSpPr>
        <p:spPr>
          <a:xfrm>
            <a:off x="683568" y="5085184"/>
            <a:ext cx="7776864" cy="138499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d </a:t>
            </a:r>
            <a:r>
              <a:rPr lang="en-US" sz="2800" b="1" dirty="0" smtClean="0">
                <a:solidFill>
                  <a:srgbClr val="FFFF00"/>
                </a:solidFill>
              </a:rPr>
              <a:t>–</a:t>
            </a:r>
            <a:r>
              <a:rPr lang="en-US" sz="2800" b="1" dirty="0" smtClean="0">
                <a:solidFill>
                  <a:srgbClr val="FFFF00"/>
                </a:solidFill>
                <a:latin typeface="+mn-lt"/>
              </a:rPr>
              <a:t> </a:t>
            </a:r>
          </a:p>
          <a:p>
            <a:pPr algn="ctr"/>
            <a:r>
              <a:rPr lang="en-US" sz="2800" b="1" i="1" dirty="0" smtClean="0">
                <a:solidFill>
                  <a:srgbClr val="FFFF00"/>
                </a:solidFill>
                <a:latin typeface="+mn-lt"/>
              </a:rPr>
              <a:t>Either</a:t>
            </a:r>
            <a:r>
              <a:rPr lang="en-US" sz="2800" b="1" dirty="0" smtClean="0">
                <a:solidFill>
                  <a:srgbClr val="FFFF00"/>
                </a:solidFill>
                <a:latin typeface="+mn-lt"/>
              </a:rPr>
              <a:t>  </a:t>
            </a:r>
            <a:r>
              <a:rPr lang="en-US" sz="2800" b="1" u="sng" dirty="0" smtClean="0">
                <a:solidFill>
                  <a:srgbClr val="FFFF00"/>
                </a:solidFill>
              </a:rPr>
              <a:t>Some</a:t>
            </a:r>
            <a:r>
              <a:rPr lang="en-US" sz="2800" b="1" dirty="0" smtClean="0">
                <a:solidFill>
                  <a:srgbClr val="FFFF00"/>
                </a:solidFill>
              </a:rPr>
              <a:t> people </a:t>
            </a:r>
            <a:r>
              <a:rPr lang="en-US" sz="2800" b="1" i="1" dirty="0" smtClean="0">
                <a:solidFill>
                  <a:srgbClr val="FFFF00"/>
                </a:solidFill>
              </a:rPr>
              <a:t>or</a:t>
            </a:r>
            <a:endParaRPr lang="en-US" sz="2800" b="1" dirty="0" smtClean="0">
              <a:solidFill>
                <a:srgbClr val="FFFF00"/>
              </a:solidFill>
            </a:endParaRPr>
          </a:p>
          <a:p>
            <a:pPr algn="ctr"/>
            <a:r>
              <a:rPr lang="en-US" sz="2800" b="1" u="sng" dirty="0" smtClean="0">
                <a:solidFill>
                  <a:srgbClr val="FFFF00"/>
                </a:solidFill>
                <a:latin typeface="+mn-lt"/>
              </a:rPr>
              <a:t>Some of the</a:t>
            </a:r>
            <a:r>
              <a:rPr lang="en-US" sz="2800" b="1" dirty="0" smtClean="0">
                <a:solidFill>
                  <a:srgbClr val="FFFF00"/>
                </a:solidFill>
                <a:latin typeface="+mn-lt"/>
              </a:rPr>
              <a:t> people (in this room) </a:t>
            </a:r>
            <a:endParaRPr lang="en-US" sz="2800" b="1" dirty="0">
              <a:solidFill>
                <a:srgbClr val="FFFF00"/>
              </a:solidFill>
              <a:latin typeface="+mn-lt"/>
            </a:endParaRPr>
          </a:p>
        </p:txBody>
      </p:sp>
      <p:sp>
        <p:nvSpPr>
          <p:cNvPr id="10" name="TextBox 9"/>
          <p:cNvSpPr txBox="1"/>
          <p:nvPr/>
        </p:nvSpPr>
        <p:spPr>
          <a:xfrm>
            <a:off x="4788024" y="3933056"/>
            <a:ext cx="3672408"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d) No – </a:t>
            </a:r>
            <a:r>
              <a:rPr lang="en-AU" b="1" u="sng" dirty="0" smtClean="0">
                <a:solidFill>
                  <a:srgbClr val="FFFFFF"/>
                </a:solidFill>
                <a:latin typeface="+mn-lt"/>
              </a:rPr>
              <a:t>Some people </a:t>
            </a:r>
            <a:r>
              <a:rPr lang="en-AU" b="1" i="1" dirty="0" smtClean="0">
                <a:solidFill>
                  <a:srgbClr val="FFFFFF"/>
                </a:solidFill>
                <a:latin typeface="+mn-lt"/>
              </a:rPr>
              <a:t>or</a:t>
            </a:r>
            <a:r>
              <a:rPr lang="en-AU" b="1" dirty="0" smtClean="0">
                <a:solidFill>
                  <a:srgbClr val="FFFFFF"/>
                </a:solidFill>
                <a:latin typeface="+mn-lt"/>
              </a:rPr>
              <a:t> </a:t>
            </a:r>
            <a:r>
              <a:rPr lang="en-AU" b="1" u="sng" dirty="0" smtClean="0">
                <a:solidFill>
                  <a:srgbClr val="FFFFFF"/>
                </a:solidFill>
                <a:latin typeface="+mn-lt"/>
              </a:rPr>
              <a:t>Some of the people</a:t>
            </a:r>
            <a:r>
              <a:rPr lang="en-AU" b="1" dirty="0" smtClean="0">
                <a:solidFill>
                  <a:srgbClr val="FFFFFF"/>
                </a:solidFill>
                <a:latin typeface="+mn-lt"/>
              </a:rPr>
              <a:t> </a:t>
            </a:r>
            <a:endParaRPr lang="en-AU" b="1" u="sng" dirty="0">
              <a:solidFill>
                <a:srgbClr val="FFFFFF"/>
              </a:solidFill>
              <a:latin typeface="+mn-lt"/>
            </a:endParaRPr>
          </a:p>
        </p:txBody>
      </p:sp>
      <p:sp>
        <p:nvSpPr>
          <p:cNvPr id="18" name="TextBox 17"/>
          <p:cNvSpPr txBox="1"/>
          <p:nvPr/>
        </p:nvSpPr>
        <p:spPr>
          <a:xfrm>
            <a:off x="683568" y="3933056"/>
            <a:ext cx="3672408"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 Yes – </a:t>
            </a:r>
            <a:r>
              <a:rPr lang="en-AU" b="1" dirty="0" smtClean="0">
                <a:solidFill>
                  <a:srgbClr val="FFFFFF"/>
                </a:solidFill>
                <a:latin typeface="+mn-lt"/>
              </a:rPr>
              <a:t>Some of people</a:t>
            </a:r>
          </a:p>
          <a:p>
            <a:endParaRPr lang="en-AU" b="1" dirty="0">
              <a:solidFill>
                <a:schemeClr val="accent1">
                  <a:lumMod val="60000"/>
                  <a:lumOff val="40000"/>
                </a:schemeClr>
              </a:solidFill>
              <a:latin typeface="+mn-lt"/>
            </a:endParaRPr>
          </a:p>
        </p:txBody>
      </p:sp>
      <p:sp>
        <p:nvSpPr>
          <p:cNvPr id="19" name="TextBox 18"/>
          <p:cNvSpPr txBox="1"/>
          <p:nvPr/>
        </p:nvSpPr>
        <p:spPr>
          <a:xfrm>
            <a:off x="4788024" y="2869639"/>
            <a:ext cx="3672408"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b) No – </a:t>
            </a:r>
            <a:r>
              <a:rPr lang="en-AU" b="1" dirty="0" smtClean="0">
                <a:solidFill>
                  <a:srgbClr val="FFFFFF"/>
                </a:solidFill>
                <a:latin typeface="+mn-lt"/>
              </a:rPr>
              <a:t>It can only be </a:t>
            </a:r>
            <a:r>
              <a:rPr lang="en-AU" b="1" u="sng" dirty="0" smtClean="0">
                <a:solidFill>
                  <a:srgbClr val="FFFFFF"/>
                </a:solidFill>
                <a:latin typeface="+mn-lt"/>
              </a:rPr>
              <a:t>Some people</a:t>
            </a:r>
            <a:endParaRPr lang="en-AU" b="1" u="sng" dirty="0">
              <a:solidFill>
                <a:srgbClr val="FFFFFF"/>
              </a:solidFill>
              <a:latin typeface="+mn-lt"/>
            </a:endParaRPr>
          </a:p>
        </p:txBody>
      </p:sp>
      <p:sp>
        <p:nvSpPr>
          <p:cNvPr id="20" name="TextBox 19"/>
          <p:cNvSpPr txBox="1"/>
          <p:nvPr/>
        </p:nvSpPr>
        <p:spPr>
          <a:xfrm>
            <a:off x="683568" y="2869639"/>
            <a:ext cx="3672408"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a) No – </a:t>
            </a:r>
            <a:r>
              <a:rPr lang="en-AU" b="1" dirty="0" smtClean="0">
                <a:solidFill>
                  <a:srgbClr val="FFFFFF"/>
                </a:solidFill>
                <a:latin typeface="+mn-lt"/>
              </a:rPr>
              <a:t>It can only be </a:t>
            </a:r>
            <a:r>
              <a:rPr lang="en-AU" b="1" u="sng" dirty="0" smtClean="0">
                <a:solidFill>
                  <a:srgbClr val="FFFFFF"/>
                </a:solidFill>
                <a:latin typeface="+mn-lt"/>
              </a:rPr>
              <a:t>Some of the people</a:t>
            </a:r>
            <a:endParaRPr lang="en-AU" b="1" u="sng" dirty="0">
              <a:solidFill>
                <a:srgbClr val="FFFFFF"/>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0"/>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8" grpId="0" animBg="1"/>
      <p:bldP spid="19" grpId="0" animBg="1"/>
      <p:bldP spid="2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630"/>
            <a:ext cx="8229600" cy="11430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AU" sz="8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$500,000</a:t>
            </a:r>
            <a:endParaRPr lang="en-AU" sz="8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87524" y="1484784"/>
            <a:ext cx="8568952" cy="149828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pPr>
              <a:spcAft>
                <a:spcPts val="1200"/>
              </a:spcAft>
            </a:pPr>
            <a:r>
              <a:rPr lang="en-AU" b="1" dirty="0" smtClean="0">
                <a:solidFill>
                  <a:srgbClr val="FFFF00"/>
                </a:solidFill>
                <a:latin typeface="+mn-lt"/>
              </a:rPr>
              <a:t>Is this sentence grammatically correct?</a:t>
            </a:r>
          </a:p>
          <a:p>
            <a:r>
              <a:rPr lang="en-AU" b="1" dirty="0" smtClean="0">
                <a:latin typeface="+mn-lt"/>
              </a:rPr>
              <a:t>France, the United Kingdom, Portugal and the Netherlands are all in Europe.</a:t>
            </a:r>
            <a:endParaRPr lang="en-AU" b="1" dirty="0">
              <a:latin typeface="+mn-lt"/>
            </a:endParaRPr>
          </a:p>
        </p:txBody>
      </p:sp>
      <p:sp>
        <p:nvSpPr>
          <p:cNvPr id="12" name="TextBox 11"/>
          <p:cNvSpPr txBox="1"/>
          <p:nvPr/>
        </p:nvSpPr>
        <p:spPr>
          <a:xfrm>
            <a:off x="287524" y="3068960"/>
            <a:ext cx="4104456" cy="1736646"/>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a) No – </a:t>
            </a:r>
            <a:r>
              <a:rPr lang="en-AU" b="1" u="sng" dirty="0" smtClean="0">
                <a:solidFill>
                  <a:srgbClr val="FFFFFF"/>
                </a:solidFill>
                <a:latin typeface="+mn-lt"/>
              </a:rPr>
              <a:t>The</a:t>
            </a:r>
            <a:r>
              <a:rPr lang="en-AU" b="1" dirty="0" smtClean="0">
                <a:solidFill>
                  <a:srgbClr val="FFFFFF"/>
                </a:solidFill>
                <a:latin typeface="+mn-lt"/>
              </a:rPr>
              <a:t> France, </a:t>
            </a:r>
            <a:r>
              <a:rPr lang="en-AU" b="1" u="sng" dirty="0" smtClean="0">
                <a:solidFill>
                  <a:srgbClr val="FFFFFF"/>
                </a:solidFill>
                <a:latin typeface="+mn-lt"/>
              </a:rPr>
              <a:t>the </a:t>
            </a:r>
            <a:r>
              <a:rPr lang="en-AU" b="1" dirty="0" smtClean="0">
                <a:solidFill>
                  <a:srgbClr val="FFFFFF"/>
                </a:solidFill>
                <a:latin typeface="+mn-lt"/>
              </a:rPr>
              <a:t>United Kingdom, </a:t>
            </a:r>
            <a:r>
              <a:rPr lang="en-AU" b="1" u="sng" dirty="0" smtClean="0">
                <a:solidFill>
                  <a:srgbClr val="FFFFFF"/>
                </a:solidFill>
                <a:latin typeface="+mn-lt"/>
              </a:rPr>
              <a:t>the </a:t>
            </a:r>
            <a:r>
              <a:rPr lang="en-AU" b="1" dirty="0" smtClean="0">
                <a:solidFill>
                  <a:srgbClr val="FFFFFF"/>
                </a:solidFill>
                <a:latin typeface="+mn-lt"/>
              </a:rPr>
              <a:t>Portugal, </a:t>
            </a:r>
            <a:r>
              <a:rPr lang="en-AU" b="1" u="sng" dirty="0" smtClean="0">
                <a:solidFill>
                  <a:srgbClr val="FFFFFF"/>
                </a:solidFill>
                <a:latin typeface="+mn-lt"/>
              </a:rPr>
              <a:t>the</a:t>
            </a:r>
            <a:r>
              <a:rPr lang="en-AU" b="1" dirty="0" smtClean="0">
                <a:solidFill>
                  <a:srgbClr val="FFFFFF"/>
                </a:solidFill>
                <a:latin typeface="+mn-lt"/>
              </a:rPr>
              <a:t> Netherlands, </a:t>
            </a:r>
            <a:r>
              <a:rPr lang="en-AU" b="1" u="sng" dirty="0" smtClean="0">
                <a:solidFill>
                  <a:srgbClr val="FFFFFF"/>
                </a:solidFill>
                <a:latin typeface="+mn-lt"/>
              </a:rPr>
              <a:t>the</a:t>
            </a:r>
            <a:r>
              <a:rPr lang="en-AU" b="1" dirty="0" smtClean="0">
                <a:solidFill>
                  <a:srgbClr val="FFFFFF"/>
                </a:solidFill>
                <a:latin typeface="+mn-lt"/>
              </a:rPr>
              <a:t> Europe</a:t>
            </a:r>
            <a:endParaRPr lang="en-AU" b="1" dirty="0">
              <a:solidFill>
                <a:srgbClr val="FFFFFF"/>
              </a:solidFill>
              <a:latin typeface="+mn-lt"/>
            </a:endParaRPr>
          </a:p>
        </p:txBody>
      </p:sp>
      <p:sp>
        <p:nvSpPr>
          <p:cNvPr id="11" name="TextBox 10"/>
          <p:cNvSpPr txBox="1"/>
          <p:nvPr/>
        </p:nvSpPr>
        <p:spPr>
          <a:xfrm>
            <a:off x="1547664" y="6002124"/>
            <a:ext cx="6048672" cy="52322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800" b="1" dirty="0" smtClean="0">
                <a:solidFill>
                  <a:srgbClr val="FFFF00"/>
                </a:solidFill>
                <a:latin typeface="+mn-lt"/>
              </a:rPr>
              <a:t>Correct answer: c – It’s correct.</a:t>
            </a:r>
            <a:endParaRPr lang="en-US" sz="2800" b="1" dirty="0">
              <a:solidFill>
                <a:srgbClr val="FFFF00"/>
              </a:solidFill>
              <a:latin typeface="+mn-lt"/>
            </a:endParaRPr>
          </a:p>
        </p:txBody>
      </p:sp>
      <p:sp>
        <p:nvSpPr>
          <p:cNvPr id="17" name="TextBox 16"/>
          <p:cNvSpPr txBox="1"/>
          <p:nvPr/>
        </p:nvSpPr>
        <p:spPr>
          <a:xfrm>
            <a:off x="287524" y="4869160"/>
            <a:ext cx="4104456"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 Yes – </a:t>
            </a:r>
            <a:r>
              <a:rPr lang="en-AU" b="1" dirty="0" smtClean="0">
                <a:solidFill>
                  <a:srgbClr val="FFFFFF"/>
                </a:solidFill>
                <a:latin typeface="+mn-lt"/>
              </a:rPr>
              <a:t>It’s correct.</a:t>
            </a:r>
          </a:p>
          <a:p>
            <a:endParaRPr lang="en-AU" b="1" dirty="0">
              <a:solidFill>
                <a:srgbClr val="FFFF00"/>
              </a:solidFill>
              <a:latin typeface="+mn-lt"/>
            </a:endParaRPr>
          </a:p>
        </p:txBody>
      </p:sp>
      <p:sp>
        <p:nvSpPr>
          <p:cNvPr id="18" name="TextBox 17"/>
          <p:cNvSpPr txBox="1"/>
          <p:nvPr/>
        </p:nvSpPr>
        <p:spPr>
          <a:xfrm>
            <a:off x="4752020" y="4509120"/>
            <a:ext cx="410445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d) No – </a:t>
            </a:r>
            <a:r>
              <a:rPr lang="en-AU" b="1" dirty="0" smtClean="0">
                <a:solidFill>
                  <a:srgbClr val="FFFFFF"/>
                </a:solidFill>
                <a:latin typeface="+mn-lt"/>
              </a:rPr>
              <a:t>France, </a:t>
            </a:r>
            <a:r>
              <a:rPr lang="en-AU" b="1" u="sng" dirty="0" smtClean="0">
                <a:solidFill>
                  <a:srgbClr val="FFFFFF"/>
                </a:solidFill>
                <a:latin typeface="+mn-lt"/>
              </a:rPr>
              <a:t>the </a:t>
            </a:r>
            <a:r>
              <a:rPr lang="en-AU" b="1" dirty="0" smtClean="0">
                <a:solidFill>
                  <a:srgbClr val="FFFFFF"/>
                </a:solidFill>
                <a:latin typeface="+mn-lt"/>
              </a:rPr>
              <a:t>United Kingdom, Portugal, Netherlands, </a:t>
            </a:r>
            <a:r>
              <a:rPr lang="en-AU" b="1" u="sng" dirty="0" smtClean="0">
                <a:solidFill>
                  <a:srgbClr val="FFFFFF"/>
                </a:solidFill>
                <a:latin typeface="+mn-lt"/>
              </a:rPr>
              <a:t>the</a:t>
            </a:r>
            <a:r>
              <a:rPr lang="en-AU" b="1" dirty="0" smtClean="0">
                <a:solidFill>
                  <a:srgbClr val="FFFFFF"/>
                </a:solidFill>
                <a:latin typeface="+mn-lt"/>
              </a:rPr>
              <a:t> Europe</a:t>
            </a:r>
            <a:endParaRPr lang="en-AU" b="1" dirty="0">
              <a:solidFill>
                <a:srgbClr val="FFFFFF"/>
              </a:solidFill>
              <a:latin typeface="+mn-lt"/>
            </a:endParaRPr>
          </a:p>
        </p:txBody>
      </p:sp>
      <p:sp>
        <p:nvSpPr>
          <p:cNvPr id="19" name="TextBox 18"/>
          <p:cNvSpPr txBox="1"/>
          <p:nvPr/>
        </p:nvSpPr>
        <p:spPr>
          <a:xfrm>
            <a:off x="4752020" y="3068960"/>
            <a:ext cx="4104456"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b) No – </a:t>
            </a:r>
            <a:r>
              <a:rPr lang="en-AU" b="1" dirty="0" smtClean="0">
                <a:solidFill>
                  <a:srgbClr val="FFFFFF"/>
                </a:solidFill>
                <a:latin typeface="+mn-lt"/>
              </a:rPr>
              <a:t>France, United Kingdom, Portugal, Netherlands, Europe</a:t>
            </a:r>
            <a:endParaRPr lang="en-AU" b="1" dirty="0">
              <a:solidFill>
                <a:srgbClr val="FFFFFF"/>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7"/>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7" grpId="0" animBg="1"/>
      <p:bldP spid="1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992888" cy="8382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en-AU" sz="9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$1,000,000</a:t>
            </a:r>
            <a:endParaRPr lang="en-AU" sz="9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593558" y="1484784"/>
            <a:ext cx="7956884" cy="919401"/>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Correct this sentence as necessary: </a:t>
            </a:r>
            <a:r>
              <a:rPr lang="en-US" b="1" dirty="0" smtClean="0">
                <a:latin typeface="+mn-lt"/>
              </a:rPr>
              <a:t>A/The library is a place where you find books. </a:t>
            </a:r>
            <a:endParaRPr lang="en-AU" b="1" dirty="0">
              <a:latin typeface="+mn-lt"/>
            </a:endParaRPr>
          </a:p>
        </p:txBody>
      </p:sp>
      <p:sp>
        <p:nvSpPr>
          <p:cNvPr id="9" name="TextBox 8"/>
          <p:cNvSpPr txBox="1"/>
          <p:nvPr/>
        </p:nvSpPr>
        <p:spPr>
          <a:xfrm>
            <a:off x="4950042" y="2492896"/>
            <a:ext cx="3600400"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b) Only ‘the’ is possible: </a:t>
            </a:r>
            <a:r>
              <a:rPr lang="en-AU" b="1" dirty="0" smtClean="0">
                <a:solidFill>
                  <a:srgbClr val="FFFFFF"/>
                </a:solidFill>
                <a:latin typeface="+mn-lt"/>
              </a:rPr>
              <a:t>The library is the place where you find books.</a:t>
            </a:r>
            <a:endParaRPr lang="en-AU" b="1" dirty="0">
              <a:solidFill>
                <a:srgbClr val="FFFFFF"/>
              </a:solidFill>
              <a:latin typeface="+mn-lt"/>
            </a:endParaRPr>
          </a:p>
        </p:txBody>
      </p:sp>
      <p:sp>
        <p:nvSpPr>
          <p:cNvPr id="11" name="TextBox 10"/>
          <p:cNvSpPr txBox="1"/>
          <p:nvPr/>
        </p:nvSpPr>
        <p:spPr>
          <a:xfrm>
            <a:off x="611560" y="5517232"/>
            <a:ext cx="7920880" cy="954107"/>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AU" sz="2800" b="1" dirty="0" smtClean="0">
                <a:solidFill>
                  <a:srgbClr val="FFFF00"/>
                </a:solidFill>
                <a:latin typeface="+mn-lt"/>
              </a:rPr>
              <a:t>Correct answer: a – Both are possible. </a:t>
            </a:r>
          </a:p>
          <a:p>
            <a:pPr algn="ctr"/>
            <a:r>
              <a:rPr lang="en-AU" sz="2800" b="1" dirty="0" smtClean="0">
                <a:solidFill>
                  <a:srgbClr val="FFFF00"/>
                </a:solidFill>
                <a:latin typeface="+mn-lt"/>
              </a:rPr>
              <a:t>A/The library is a place where you find books.</a:t>
            </a:r>
            <a:endParaRPr lang="en-AU" sz="2800" b="1" dirty="0">
              <a:solidFill>
                <a:srgbClr val="FFFF00"/>
              </a:solidFill>
              <a:latin typeface="+mn-lt"/>
            </a:endParaRPr>
          </a:p>
        </p:txBody>
      </p:sp>
      <p:sp>
        <p:nvSpPr>
          <p:cNvPr id="15" name="TextBox 14"/>
          <p:cNvSpPr txBox="1"/>
          <p:nvPr/>
        </p:nvSpPr>
        <p:spPr>
          <a:xfrm>
            <a:off x="4950042" y="3933056"/>
            <a:ext cx="3600400"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d) Neither is possible: </a:t>
            </a:r>
            <a:r>
              <a:rPr lang="en-AU" b="1" dirty="0" smtClean="0">
                <a:solidFill>
                  <a:srgbClr val="FFFFFF"/>
                </a:solidFill>
                <a:latin typeface="+mn-lt"/>
              </a:rPr>
              <a:t>Libraries are places where you find books.</a:t>
            </a:r>
            <a:endParaRPr lang="en-AU" b="1" dirty="0">
              <a:solidFill>
                <a:srgbClr val="FFFFFF"/>
              </a:solidFill>
              <a:latin typeface="+mn-lt"/>
            </a:endParaRPr>
          </a:p>
        </p:txBody>
      </p:sp>
      <p:sp>
        <p:nvSpPr>
          <p:cNvPr id="16" name="TextBox 15"/>
          <p:cNvSpPr txBox="1"/>
          <p:nvPr/>
        </p:nvSpPr>
        <p:spPr>
          <a:xfrm>
            <a:off x="593558" y="3933056"/>
            <a:ext cx="3600400"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c) Only ‘a’ is possible:      </a:t>
            </a:r>
            <a:r>
              <a:rPr lang="en-AU" b="1" dirty="0" smtClean="0">
                <a:solidFill>
                  <a:srgbClr val="FFFFFF"/>
                </a:solidFill>
                <a:latin typeface="+mn-lt"/>
              </a:rPr>
              <a:t>A library is a place where you find books.</a:t>
            </a:r>
            <a:endParaRPr lang="en-AU" b="1" dirty="0">
              <a:solidFill>
                <a:srgbClr val="FFFFFF"/>
              </a:solidFill>
              <a:latin typeface="+mn-lt"/>
            </a:endParaRPr>
          </a:p>
        </p:txBody>
      </p:sp>
      <p:sp>
        <p:nvSpPr>
          <p:cNvPr id="17" name="TextBox 16"/>
          <p:cNvSpPr txBox="1"/>
          <p:nvPr/>
        </p:nvSpPr>
        <p:spPr>
          <a:xfrm>
            <a:off x="593558" y="2492896"/>
            <a:ext cx="3600400" cy="1328023"/>
          </a:xfrm>
          <a:prstGeom prst="roundRect">
            <a:avLst/>
          </a:prstGeom>
          <a:ln/>
        </p:spPr>
        <p:style>
          <a:lnRef idx="0">
            <a:schemeClr val="dk1"/>
          </a:lnRef>
          <a:fillRef idx="3">
            <a:schemeClr val="dk1"/>
          </a:fillRef>
          <a:effectRef idx="3">
            <a:schemeClr val="dk1"/>
          </a:effectRef>
          <a:fontRef idx="minor">
            <a:schemeClr val="lt1"/>
          </a:fontRef>
        </p:style>
        <p:txBody>
          <a:bodyPr wrap="square" rtlCol="0">
            <a:spAutoFit/>
          </a:bodyPr>
          <a:lstStyle/>
          <a:p>
            <a:r>
              <a:rPr lang="en-AU" b="1" dirty="0" smtClean="0">
                <a:solidFill>
                  <a:srgbClr val="FFFF00"/>
                </a:solidFill>
                <a:latin typeface="+mn-lt"/>
              </a:rPr>
              <a:t>a) Both are possible: </a:t>
            </a:r>
            <a:r>
              <a:rPr lang="en-AU" b="1" dirty="0" smtClean="0">
                <a:solidFill>
                  <a:srgbClr val="FFFFFF"/>
                </a:solidFill>
                <a:latin typeface="+mn-lt"/>
              </a:rPr>
              <a:t>A/The library is a place where you find books.</a:t>
            </a:r>
            <a:endParaRPr lang="en-AU" b="1" dirty="0">
              <a:solidFill>
                <a:srgbClr val="FFFFFF"/>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2000" fill="hold"/>
                                        <p:tgtEl>
                                          <p:spTgt spid="17"/>
                                        </p:tgtEl>
                                      </p:cBhvr>
                                      <p:by x="120000" y="120000"/>
                                    </p:animScale>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5" grpId="0" animBg="1"/>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143000"/>
          </a:xfrm>
        </p:spPr>
        <p:txBody>
          <a:bodyPr>
            <a:noAutofit/>
          </a:bodyPr>
          <a:lstStyle/>
          <a:p>
            <a:r>
              <a:rPr lang="en-AU" sz="4800" dirty="0" smtClean="0"/>
              <a:t/>
            </a:r>
            <a:br>
              <a:rPr lang="en-AU" sz="4800" dirty="0" smtClean="0"/>
            </a:br>
            <a:endParaRPr lang="en-AU" sz="4800" dirty="0"/>
          </a:p>
        </p:txBody>
      </p:sp>
      <p:sp>
        <p:nvSpPr>
          <p:cNvPr id="3" name="Content Placeholder 2"/>
          <p:cNvSpPr>
            <a:spLocks noGrp="1"/>
          </p:cNvSpPr>
          <p:nvPr>
            <p:ph idx="1"/>
          </p:nvPr>
        </p:nvSpPr>
        <p:spPr>
          <a:xfrm>
            <a:off x="467544" y="2492896"/>
            <a:ext cx="8229600" cy="980529"/>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marL="0" indent="0" algn="ctr">
              <a:buNone/>
            </a:pPr>
            <a:r>
              <a:rPr lang="en-AU" sz="9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rPr>
              <a:t>Thanks a million!</a:t>
            </a:r>
            <a:endParaRPr lang="en-AU" sz="9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Choosing the right article</a:t>
            </a:r>
            <a:endParaRPr lang="en-AU" sz="4000" dirty="0"/>
          </a:p>
        </p:txBody>
      </p:sp>
      <p:sp>
        <p:nvSpPr>
          <p:cNvPr id="3" name="Content Placeholder 2"/>
          <p:cNvSpPr>
            <a:spLocks noGrp="1"/>
          </p:cNvSpPr>
          <p:nvPr>
            <p:ph idx="1"/>
          </p:nvPr>
        </p:nvSpPr>
        <p:spPr>
          <a:xfrm>
            <a:off x="1043608" y="1902296"/>
            <a:ext cx="7467600" cy="4191000"/>
          </a:xfrm>
        </p:spPr>
        <p:txBody>
          <a:bodyPr>
            <a:normAutofit/>
          </a:bodyPr>
          <a:lstStyle/>
          <a:p>
            <a:pPr>
              <a:buNone/>
            </a:pPr>
            <a:r>
              <a:rPr lang="en-AU" sz="2000" b="1" dirty="0" smtClean="0"/>
              <a:t>Singular, countable noun	 	     Plural or uncountable noun</a:t>
            </a:r>
          </a:p>
          <a:p>
            <a:pPr>
              <a:buNone/>
            </a:pPr>
            <a:r>
              <a:rPr lang="en-AU" sz="2000" dirty="0" smtClean="0"/>
              <a:t>		</a:t>
            </a:r>
          </a:p>
          <a:p>
            <a:pPr>
              <a:buNone/>
            </a:pPr>
            <a:endParaRPr lang="en-AU" sz="2000" dirty="0" smtClean="0"/>
          </a:p>
          <a:p>
            <a:pPr>
              <a:buNone/>
            </a:pPr>
            <a:r>
              <a:rPr lang="en-AU" sz="2000" dirty="0" smtClean="0"/>
              <a:t>	     Is it definite?		               Is it definite?</a:t>
            </a:r>
          </a:p>
          <a:p>
            <a:pPr>
              <a:buNone/>
            </a:pPr>
            <a:endParaRPr lang="en-AU" sz="2000" dirty="0" smtClean="0"/>
          </a:p>
          <a:p>
            <a:pPr>
              <a:buNone/>
            </a:pPr>
            <a:r>
              <a:rPr lang="en-AU" sz="2000" dirty="0" smtClean="0"/>
              <a:t>	     Yes             No		               Yes	   No</a:t>
            </a:r>
          </a:p>
          <a:p>
            <a:pPr>
              <a:buNone/>
            </a:pPr>
            <a:endParaRPr lang="en-AU" sz="2000" dirty="0" smtClean="0"/>
          </a:p>
          <a:p>
            <a:pPr>
              <a:buNone/>
            </a:pPr>
            <a:r>
              <a:rPr lang="en-AU" sz="2000" dirty="0" smtClean="0"/>
              <a:t>	   </a:t>
            </a:r>
            <a:r>
              <a:rPr lang="en-AU" sz="2000" b="1" dirty="0" smtClean="0"/>
              <a:t> the               </a:t>
            </a:r>
            <a:r>
              <a:rPr lang="en-AU" sz="2000" b="1" u="sng" dirty="0" smtClean="0"/>
              <a:t>a</a:t>
            </a:r>
            <a:r>
              <a:rPr lang="en-AU" sz="2000" dirty="0" smtClean="0"/>
              <a:t>		</a:t>
            </a:r>
            <a:r>
              <a:rPr lang="en-AU" sz="2000" b="1" dirty="0" smtClean="0"/>
              <a:t>               the	     0</a:t>
            </a:r>
          </a:p>
          <a:p>
            <a:pPr>
              <a:buNone/>
            </a:pPr>
            <a:endParaRPr lang="en-AU" sz="2000" dirty="0"/>
          </a:p>
        </p:txBody>
      </p:sp>
      <p:cxnSp>
        <p:nvCxnSpPr>
          <p:cNvPr id="7" name="Straight Arrow Connector 6"/>
          <p:cNvCxnSpPr/>
          <p:nvPr/>
        </p:nvCxnSpPr>
        <p:spPr>
          <a:xfrm rot="5400000">
            <a:off x="2134996" y="2644446"/>
            <a:ext cx="571504" cy="1588"/>
          </a:xfrm>
          <a:prstGeom prst="straightConnector1">
            <a:avLst/>
          </a:prstGeom>
          <a:ln w="190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rot="5400000">
            <a:off x="6062498" y="2645240"/>
            <a:ext cx="57229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1919888" y="3431058"/>
            <a:ext cx="500066" cy="3571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91392" y="3431058"/>
            <a:ext cx="500066" cy="3571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5796136" y="3431058"/>
            <a:ext cx="552908" cy="3579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420482" y="3431058"/>
            <a:ext cx="527782" cy="3579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1694184"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774304"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5582616"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6734744" y="4290592"/>
            <a:ext cx="42783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43608" y="5517232"/>
            <a:ext cx="6984776" cy="738664"/>
          </a:xfrm>
          <a:prstGeom prst="rect">
            <a:avLst/>
          </a:prstGeom>
          <a:noFill/>
        </p:spPr>
        <p:txBody>
          <a:bodyPr wrap="square" rtlCol="0">
            <a:spAutoFit/>
          </a:bodyPr>
          <a:lstStyle/>
          <a:p>
            <a:r>
              <a:rPr lang="en-AU" sz="1400" dirty="0" smtClean="0">
                <a:latin typeface="+mn-lt"/>
              </a:rPr>
              <a:t>The above chart is based on information in: Master, P 1986, </a:t>
            </a:r>
            <a:r>
              <a:rPr lang="en-AU" sz="1400" i="1" dirty="0" smtClean="0">
                <a:latin typeface="+mn-lt"/>
              </a:rPr>
              <a:t>Science, medicine and technology: English grammar and technical writing</a:t>
            </a:r>
            <a:r>
              <a:rPr lang="en-AU" sz="1400" dirty="0" smtClean="0">
                <a:latin typeface="+mn-lt"/>
              </a:rPr>
              <a:t>, Prentice-Hall, New Jersey.</a:t>
            </a:r>
            <a:endParaRPr lang="en-AU" sz="1400" i="1" dirty="0" smtClean="0">
              <a:latin typeface="+mn-lt"/>
            </a:endParaRPr>
          </a:p>
          <a:p>
            <a:endParaRPr lang="en-AU" sz="1400"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indent="19050" algn="l"/>
            <a:r>
              <a:rPr lang="en-AU" sz="2400" dirty="0" smtClean="0"/>
              <a:t>Support for this resource was provided by the Australian Government Office for Learning and Teaching. The views expressed in this resource do not necessarily reflect the views of the Australian Government Office for Learning and Teaching. </a:t>
            </a:r>
          </a:p>
        </p:txBody>
      </p:sp>
      <p:sp>
        <p:nvSpPr>
          <p:cNvPr id="4" name="Footer Placeholder 3"/>
          <p:cNvSpPr>
            <a:spLocks noGrp="1"/>
          </p:cNvSpPr>
          <p:nvPr>
            <p:ph type="ftr" sz="quarter" idx="11"/>
          </p:nvPr>
        </p:nvSpPr>
        <p:spPr/>
        <p:txBody>
          <a:bodyPr/>
          <a:lstStyle/>
          <a:p>
            <a:r>
              <a:rPr lang="en-AU" dirty="0" smtClean="0">
                <a:latin typeface="+mn-lt"/>
              </a:rPr>
              <a:t>Copyright © 2012  The University of Adelaide</a:t>
            </a:r>
            <a:endParaRPr lang="en-AU" dirty="0">
              <a:latin typeface="+mn-lt"/>
            </a:endParaRPr>
          </a:p>
        </p:txBody>
      </p:sp>
      <p:sp>
        <p:nvSpPr>
          <p:cNvPr id="5" name="Text Box 4"/>
          <p:cNvSpPr txBox="1">
            <a:spLocks noChangeArrowheads="1"/>
          </p:cNvSpPr>
          <p:nvPr/>
        </p:nvSpPr>
        <p:spPr bwMode="auto">
          <a:xfrm>
            <a:off x="1371600" y="4653136"/>
            <a:ext cx="6400800" cy="1034129"/>
          </a:xfrm>
          <a:prstGeom prst="rect">
            <a:avLst/>
          </a:prstGeom>
          <a:noFill/>
          <a:ln w="9525">
            <a:noFill/>
            <a:miter lim="800000"/>
            <a:headEnd/>
            <a:tailEnd/>
          </a:ln>
          <a:effectLst/>
        </p:spPr>
        <p:txBody>
          <a:bodyPr>
            <a:spAutoFit/>
          </a:bodyPr>
          <a:lstStyle/>
          <a:p>
            <a:pPr algn="ctr">
              <a:spcAft>
                <a:spcPct val="20000"/>
              </a:spcAft>
            </a:pPr>
            <a:r>
              <a:rPr lang="en-AU" sz="1800" dirty="0" smtClean="0">
                <a:latin typeface="Arial" charset="0"/>
              </a:rPr>
              <a:t>Dr Julia Miller</a:t>
            </a:r>
            <a:endParaRPr lang="en-AU" sz="1800" dirty="0">
              <a:latin typeface="Arial" charset="0"/>
            </a:endParaRPr>
          </a:p>
          <a:p>
            <a:pPr algn="ctr">
              <a:spcAft>
                <a:spcPct val="20000"/>
              </a:spcAft>
            </a:pPr>
            <a:r>
              <a:rPr lang="en-AU" sz="1800" dirty="0" smtClean="0">
                <a:latin typeface="Arial" charset="0"/>
              </a:rPr>
              <a:t>School </a:t>
            </a:r>
            <a:r>
              <a:rPr lang="en-AU" sz="1800" dirty="0" smtClean="0">
                <a:latin typeface="Arial" charset="0"/>
              </a:rPr>
              <a:t>of Education  </a:t>
            </a:r>
          </a:p>
          <a:p>
            <a:pPr algn="ctr">
              <a:spcAft>
                <a:spcPct val="20000"/>
              </a:spcAft>
            </a:pPr>
            <a:r>
              <a:rPr lang="en-AU" sz="1800" dirty="0" smtClean="0">
                <a:latin typeface="Arial" charset="0"/>
              </a:rPr>
              <a:t>University of Adelaide</a:t>
            </a: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Choosing the right article</a:t>
            </a:r>
            <a:endParaRPr lang="en-AU" sz="4000" dirty="0"/>
          </a:p>
        </p:txBody>
      </p:sp>
      <p:sp>
        <p:nvSpPr>
          <p:cNvPr id="3" name="Content Placeholder 2"/>
          <p:cNvSpPr>
            <a:spLocks noGrp="1"/>
          </p:cNvSpPr>
          <p:nvPr>
            <p:ph idx="1"/>
          </p:nvPr>
        </p:nvSpPr>
        <p:spPr>
          <a:xfrm>
            <a:off x="1043608" y="1902296"/>
            <a:ext cx="7467600" cy="4191000"/>
          </a:xfrm>
        </p:spPr>
        <p:txBody>
          <a:bodyPr>
            <a:normAutofit/>
          </a:bodyPr>
          <a:lstStyle/>
          <a:p>
            <a:pPr>
              <a:buNone/>
            </a:pPr>
            <a:r>
              <a:rPr lang="en-AU" sz="2000" b="1" dirty="0" smtClean="0"/>
              <a:t>Singular, countable noun	 	     Plural or uncountable noun</a:t>
            </a:r>
          </a:p>
          <a:p>
            <a:pPr>
              <a:buNone/>
            </a:pPr>
            <a:r>
              <a:rPr lang="en-AU" sz="2000" dirty="0" smtClean="0"/>
              <a:t>		</a:t>
            </a:r>
          </a:p>
          <a:p>
            <a:pPr>
              <a:buNone/>
            </a:pPr>
            <a:endParaRPr lang="en-AU" sz="2000" dirty="0" smtClean="0"/>
          </a:p>
          <a:p>
            <a:pPr>
              <a:buNone/>
            </a:pPr>
            <a:r>
              <a:rPr lang="en-AU" sz="2000" dirty="0" smtClean="0"/>
              <a:t>	     Is it definite?		               Is it definite?</a:t>
            </a:r>
          </a:p>
          <a:p>
            <a:pPr>
              <a:buNone/>
            </a:pPr>
            <a:endParaRPr lang="en-AU" sz="2000" dirty="0" smtClean="0"/>
          </a:p>
          <a:p>
            <a:pPr>
              <a:buNone/>
            </a:pPr>
            <a:r>
              <a:rPr lang="en-AU" sz="2000" dirty="0" smtClean="0"/>
              <a:t>	     Yes             No		               Yes	   No</a:t>
            </a:r>
          </a:p>
          <a:p>
            <a:pPr>
              <a:buNone/>
            </a:pPr>
            <a:endParaRPr lang="en-AU" sz="2000" dirty="0" smtClean="0"/>
          </a:p>
          <a:p>
            <a:pPr>
              <a:buNone/>
            </a:pPr>
            <a:r>
              <a:rPr lang="en-AU" sz="2000" dirty="0" smtClean="0"/>
              <a:t>	   </a:t>
            </a:r>
            <a:r>
              <a:rPr lang="en-AU" sz="2000" b="1" dirty="0" smtClean="0"/>
              <a:t> the               </a:t>
            </a:r>
            <a:r>
              <a:rPr lang="en-AU" sz="2000" b="1" u="sng" dirty="0" smtClean="0"/>
              <a:t>a</a:t>
            </a:r>
            <a:r>
              <a:rPr lang="en-AU" sz="2000" dirty="0" smtClean="0"/>
              <a:t>		</a:t>
            </a:r>
            <a:r>
              <a:rPr lang="en-AU" sz="2000" b="1" dirty="0" smtClean="0"/>
              <a:t>               the	     0</a:t>
            </a:r>
          </a:p>
          <a:p>
            <a:pPr>
              <a:buNone/>
            </a:pPr>
            <a:endParaRPr lang="en-AU" sz="2000" dirty="0"/>
          </a:p>
        </p:txBody>
      </p:sp>
      <p:cxnSp>
        <p:nvCxnSpPr>
          <p:cNvPr id="7" name="Straight Arrow Connector 6"/>
          <p:cNvCxnSpPr/>
          <p:nvPr/>
        </p:nvCxnSpPr>
        <p:spPr>
          <a:xfrm rot="5400000">
            <a:off x="2134996" y="2644446"/>
            <a:ext cx="571504" cy="1588"/>
          </a:xfrm>
          <a:prstGeom prst="straightConnector1">
            <a:avLst/>
          </a:prstGeom>
          <a:ln w="190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rot="5400000">
            <a:off x="6062498" y="2645240"/>
            <a:ext cx="572298"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1919888" y="3431058"/>
            <a:ext cx="500066" cy="3571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91392" y="3431058"/>
            <a:ext cx="500066" cy="3571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5796136" y="3431058"/>
            <a:ext cx="552908" cy="3579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420482" y="3431058"/>
            <a:ext cx="527782" cy="3579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1694184"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774304"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5582616" y="4290592"/>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6734744" y="4290592"/>
            <a:ext cx="42783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43608" y="5517232"/>
            <a:ext cx="6984776" cy="738664"/>
          </a:xfrm>
          <a:prstGeom prst="rect">
            <a:avLst/>
          </a:prstGeom>
          <a:noFill/>
        </p:spPr>
        <p:txBody>
          <a:bodyPr wrap="square" rtlCol="0">
            <a:spAutoFit/>
          </a:bodyPr>
          <a:lstStyle/>
          <a:p>
            <a:r>
              <a:rPr lang="en-AU" sz="1400" dirty="0" smtClean="0">
                <a:latin typeface="+mn-lt"/>
              </a:rPr>
              <a:t>The above chart is based on information in: Master, P 1986, </a:t>
            </a:r>
            <a:r>
              <a:rPr lang="en-AU" sz="1400" i="1" dirty="0" smtClean="0">
                <a:latin typeface="+mn-lt"/>
              </a:rPr>
              <a:t>Science, medicine and technology: English grammar and technical writing</a:t>
            </a:r>
            <a:r>
              <a:rPr lang="en-AU" sz="1400" dirty="0" smtClean="0">
                <a:latin typeface="+mn-lt"/>
              </a:rPr>
              <a:t>, Prentice-Hall, New Jersey.</a:t>
            </a:r>
            <a:endParaRPr lang="en-AU" sz="1400" i="1" dirty="0" smtClean="0">
              <a:latin typeface="+mn-lt"/>
            </a:endParaRPr>
          </a:p>
          <a:p>
            <a:endParaRPr lang="en-AU" sz="140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4000" dirty="0" smtClean="0"/>
              <a:t>Use </a:t>
            </a:r>
            <a:r>
              <a:rPr lang="en-AU" sz="4000" b="1" i="1" dirty="0" smtClean="0"/>
              <a:t>the</a:t>
            </a:r>
            <a:r>
              <a:rPr lang="en-AU" sz="4000" dirty="0" smtClean="0"/>
              <a:t> when the speaker and the hearer share knowledge about a noun</a:t>
            </a:r>
            <a:endParaRPr lang="en-AU" sz="4000" dirty="0"/>
          </a:p>
        </p:txBody>
      </p:sp>
      <p:sp>
        <p:nvSpPr>
          <p:cNvPr id="3" name="Content Placeholder 2"/>
          <p:cNvSpPr>
            <a:spLocks noGrp="1"/>
          </p:cNvSpPr>
          <p:nvPr>
            <p:ph idx="1"/>
          </p:nvPr>
        </p:nvSpPr>
        <p:spPr>
          <a:xfrm>
            <a:off x="838200" y="1828800"/>
            <a:ext cx="7622232" cy="4191000"/>
          </a:xfrm>
        </p:spPr>
        <p:txBody>
          <a:bodyPr/>
          <a:lstStyle/>
          <a:p>
            <a:pPr>
              <a:spcBef>
                <a:spcPts val="600"/>
              </a:spcBef>
            </a:pPr>
            <a:r>
              <a:rPr lang="en-AU" sz="2400" dirty="0" smtClean="0"/>
              <a:t>Ordinals and superlatives – </a:t>
            </a:r>
            <a:r>
              <a:rPr lang="en-US" sz="2400" b="1" dirty="0" smtClean="0"/>
              <a:t>the</a:t>
            </a:r>
            <a:r>
              <a:rPr lang="en-US" sz="2400" dirty="0" smtClean="0"/>
              <a:t> most famous lady detective of </a:t>
            </a:r>
            <a:r>
              <a:rPr lang="en-US" sz="2400" b="1" dirty="0" smtClean="0"/>
              <a:t>the</a:t>
            </a:r>
            <a:r>
              <a:rPr lang="en-US" sz="2400" dirty="0" smtClean="0"/>
              <a:t> twenty-first century</a:t>
            </a:r>
            <a:endParaRPr lang="en-AU" sz="2400" dirty="0" smtClean="0"/>
          </a:p>
          <a:p>
            <a:pPr>
              <a:spcBef>
                <a:spcPts val="600"/>
              </a:spcBef>
            </a:pPr>
            <a:r>
              <a:rPr lang="en-AU" sz="2400" dirty="0" smtClean="0"/>
              <a:t>Some countries – </a:t>
            </a:r>
            <a:r>
              <a:rPr lang="en-AU" sz="2400" b="1" dirty="0" smtClean="0"/>
              <a:t>the</a:t>
            </a:r>
            <a:r>
              <a:rPr lang="en-AU" sz="2400" dirty="0" smtClean="0"/>
              <a:t> United Kingdom, </a:t>
            </a:r>
            <a:r>
              <a:rPr lang="en-AU" sz="2400" b="1" dirty="0" smtClean="0"/>
              <a:t>the</a:t>
            </a:r>
            <a:r>
              <a:rPr lang="en-AU" sz="2400" dirty="0" smtClean="0"/>
              <a:t> Philippines</a:t>
            </a:r>
          </a:p>
          <a:p>
            <a:pPr>
              <a:spcBef>
                <a:spcPts val="600"/>
              </a:spcBef>
            </a:pPr>
            <a:r>
              <a:rPr lang="en-AU" sz="2400" dirty="0" smtClean="0"/>
              <a:t>Decades – </a:t>
            </a:r>
            <a:r>
              <a:rPr lang="en-AU" sz="2400" b="1" dirty="0" smtClean="0"/>
              <a:t>the</a:t>
            </a:r>
            <a:r>
              <a:rPr lang="en-AU" sz="2400" dirty="0" smtClean="0"/>
              <a:t> 1960s</a:t>
            </a:r>
          </a:p>
          <a:p>
            <a:pPr>
              <a:spcBef>
                <a:spcPts val="600"/>
              </a:spcBef>
            </a:pPr>
            <a:r>
              <a:rPr lang="en-AU" sz="2400" dirty="0" smtClean="0"/>
              <a:t>A unique place – </a:t>
            </a:r>
            <a:r>
              <a:rPr lang="en-AU" sz="2400" b="1" dirty="0" smtClean="0"/>
              <a:t>the</a:t>
            </a:r>
            <a:r>
              <a:rPr lang="en-AU" sz="2400" dirty="0" smtClean="0"/>
              <a:t> northern hemisphere, </a:t>
            </a:r>
            <a:r>
              <a:rPr lang="en-AU" sz="2400" b="1" dirty="0" smtClean="0"/>
              <a:t>the</a:t>
            </a:r>
            <a:r>
              <a:rPr lang="en-AU" sz="2400" dirty="0" smtClean="0"/>
              <a:t> equator</a:t>
            </a:r>
          </a:p>
          <a:p>
            <a:pPr>
              <a:spcBef>
                <a:spcPts val="600"/>
              </a:spcBef>
            </a:pPr>
            <a:r>
              <a:rPr lang="en-AU" sz="2400" dirty="0" smtClean="0"/>
              <a:t>Instruments people play – she plays </a:t>
            </a:r>
            <a:r>
              <a:rPr lang="en-AU" sz="2400" b="1" dirty="0" smtClean="0"/>
              <a:t>the</a:t>
            </a:r>
            <a:r>
              <a:rPr lang="en-AU" sz="2400" dirty="0" smtClean="0"/>
              <a:t> violin</a:t>
            </a:r>
          </a:p>
          <a:p>
            <a:pPr>
              <a:spcBef>
                <a:spcPts val="600"/>
              </a:spcBef>
            </a:pPr>
            <a:r>
              <a:rPr lang="en-AU" sz="2400" dirty="0" smtClean="0"/>
              <a:t>Unique adjectives – </a:t>
            </a:r>
            <a:r>
              <a:rPr lang="en-AU" sz="2400" b="1" dirty="0" smtClean="0"/>
              <a:t>the</a:t>
            </a:r>
            <a:r>
              <a:rPr lang="en-AU" sz="2400" dirty="0" smtClean="0"/>
              <a:t> only, </a:t>
            </a:r>
            <a:r>
              <a:rPr lang="en-AU" sz="2400" b="1" dirty="0" smtClean="0"/>
              <a:t>the</a:t>
            </a:r>
            <a:r>
              <a:rPr lang="en-AU" sz="2400" dirty="0" smtClean="0"/>
              <a:t> same</a:t>
            </a:r>
          </a:p>
          <a:p>
            <a:pPr>
              <a:spcBef>
                <a:spcPts val="600"/>
              </a:spcBef>
            </a:pPr>
            <a:r>
              <a:rPr lang="en-AU" sz="2400" dirty="0" smtClean="0"/>
              <a:t>Emphasis – </a:t>
            </a:r>
            <a:r>
              <a:rPr lang="en-AU" sz="2400" b="1" i="1" dirty="0" smtClean="0"/>
              <a:t>the</a:t>
            </a:r>
            <a:r>
              <a:rPr lang="en-AU" sz="2400" i="1" dirty="0" smtClean="0"/>
              <a:t> </a:t>
            </a:r>
            <a:r>
              <a:rPr lang="en-AU" sz="2400" dirty="0" smtClean="0"/>
              <a:t>Sherlock Holmes (not another one)</a:t>
            </a:r>
          </a:p>
          <a:p>
            <a:pPr>
              <a:spcBef>
                <a:spcPts val="600"/>
              </a:spcBef>
            </a:pPr>
            <a:r>
              <a:rPr lang="en-AU" sz="2400" dirty="0" smtClean="0"/>
              <a:t>Shared knowledge – </a:t>
            </a:r>
            <a:r>
              <a:rPr lang="en-AU" sz="2400" b="1" dirty="0" smtClean="0"/>
              <a:t>the</a:t>
            </a:r>
            <a:r>
              <a:rPr lang="en-AU" sz="2400" dirty="0" smtClean="0"/>
              <a:t> famous detective (whose name is recognised by many people)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838200" y="1828800"/>
            <a:ext cx="7406208" cy="4120480"/>
          </a:xfrm>
        </p:spPr>
        <p:txBody>
          <a:bodyPr>
            <a:normAutofit fontScale="92500" lnSpcReduction="10000"/>
          </a:bodyPr>
          <a:lstStyle/>
          <a:p>
            <a:pPr marL="357188" indent="-357188">
              <a:lnSpc>
                <a:spcPct val="110000"/>
              </a:lnSpc>
              <a:spcBef>
                <a:spcPts val="600"/>
              </a:spcBef>
            </a:pPr>
            <a:r>
              <a:rPr lang="en-AU" sz="2600" dirty="0" smtClean="0"/>
              <a:t>Relative clauses – </a:t>
            </a:r>
            <a:r>
              <a:rPr lang="en-AU" sz="2600" b="1" dirty="0" smtClean="0"/>
              <a:t>The</a:t>
            </a:r>
            <a:r>
              <a:rPr lang="en-AU" sz="2600" dirty="0" smtClean="0"/>
              <a:t> people who contact Ms Parrot, </a:t>
            </a:r>
            <a:r>
              <a:rPr lang="en-AU" sz="2600" b="1" dirty="0" smtClean="0"/>
              <a:t>the</a:t>
            </a:r>
            <a:r>
              <a:rPr lang="en-AU" sz="2600" dirty="0" smtClean="0"/>
              <a:t> cases she has solved</a:t>
            </a:r>
          </a:p>
          <a:p>
            <a:pPr>
              <a:lnSpc>
                <a:spcPct val="110000"/>
              </a:lnSpc>
              <a:spcBef>
                <a:spcPts val="600"/>
              </a:spcBef>
            </a:pPr>
            <a:r>
              <a:rPr lang="en-AU" sz="2600" dirty="0" smtClean="0"/>
              <a:t>Specific and followed by ‘of’ – </a:t>
            </a:r>
            <a:r>
              <a:rPr lang="en-AU" sz="2600" b="1" dirty="0" smtClean="0"/>
              <a:t>The</a:t>
            </a:r>
            <a:r>
              <a:rPr lang="en-AU" sz="2600" dirty="0" smtClean="0"/>
              <a:t> case of</a:t>
            </a:r>
          </a:p>
          <a:p>
            <a:pPr>
              <a:lnSpc>
                <a:spcPct val="110000"/>
              </a:lnSpc>
              <a:spcBef>
                <a:spcPts val="600"/>
              </a:spcBef>
            </a:pPr>
            <a:r>
              <a:rPr lang="en-AU" sz="2600" dirty="0" smtClean="0"/>
              <a:t>A noun associated with a previous noun – an owl/</a:t>
            </a:r>
            <a:r>
              <a:rPr lang="en-AU" sz="2600" b="1" dirty="0" smtClean="0"/>
              <a:t>The</a:t>
            </a:r>
            <a:r>
              <a:rPr lang="en-AU" sz="2600" dirty="0" smtClean="0"/>
              <a:t> bird</a:t>
            </a:r>
          </a:p>
          <a:p>
            <a:pPr>
              <a:lnSpc>
                <a:spcPct val="110000"/>
              </a:lnSpc>
              <a:spcBef>
                <a:spcPts val="600"/>
              </a:spcBef>
            </a:pPr>
            <a:r>
              <a:rPr lang="en-AU" sz="2600" dirty="0" smtClean="0"/>
              <a:t>Adjectives used as nouns – </a:t>
            </a:r>
            <a:r>
              <a:rPr lang="en-AU" sz="2600" b="1" dirty="0" smtClean="0"/>
              <a:t>the</a:t>
            </a:r>
            <a:r>
              <a:rPr lang="en-AU" sz="2600" dirty="0" smtClean="0"/>
              <a:t> poor, </a:t>
            </a:r>
            <a:r>
              <a:rPr lang="en-AU" sz="2600" b="1" dirty="0" smtClean="0"/>
              <a:t>the</a:t>
            </a:r>
            <a:r>
              <a:rPr lang="en-AU" sz="2600" dirty="0" smtClean="0"/>
              <a:t> common good</a:t>
            </a:r>
          </a:p>
          <a:p>
            <a:pPr>
              <a:lnSpc>
                <a:spcPct val="110000"/>
              </a:lnSpc>
              <a:spcBef>
                <a:spcPts val="600"/>
              </a:spcBef>
            </a:pPr>
            <a:r>
              <a:rPr lang="en-AU" sz="2600" dirty="0" smtClean="0"/>
              <a:t>Plural nouns preceded by ‘of’ – some of </a:t>
            </a:r>
            <a:r>
              <a:rPr lang="en-AU" sz="2600" b="1" dirty="0" smtClean="0"/>
              <a:t>the</a:t>
            </a:r>
            <a:r>
              <a:rPr lang="en-AU" sz="2600" dirty="0" smtClean="0"/>
              <a:t> cases</a:t>
            </a:r>
          </a:p>
          <a:p>
            <a:pPr>
              <a:lnSpc>
                <a:spcPct val="110000"/>
              </a:lnSpc>
              <a:spcBef>
                <a:spcPts val="600"/>
              </a:spcBef>
            </a:pPr>
            <a:r>
              <a:rPr lang="en-AU" sz="2600" dirty="0" smtClean="0"/>
              <a:t>Many organisations – </a:t>
            </a:r>
            <a:r>
              <a:rPr lang="en-AU" sz="2600" b="1" dirty="0" smtClean="0"/>
              <a:t>the</a:t>
            </a:r>
            <a:r>
              <a:rPr lang="en-AU" sz="2600" dirty="0" smtClean="0"/>
              <a:t> Grammar Survival Fund</a:t>
            </a:r>
          </a:p>
          <a:p>
            <a:pPr>
              <a:lnSpc>
                <a:spcPct val="110000"/>
              </a:lnSpc>
              <a:spcBef>
                <a:spcPts val="600"/>
              </a:spcBef>
            </a:pPr>
            <a:r>
              <a:rPr lang="en-AU" sz="2600" dirty="0" smtClean="0"/>
              <a:t>Representative of a class – </a:t>
            </a:r>
            <a:r>
              <a:rPr lang="en-AU" sz="2600" b="1" dirty="0" smtClean="0"/>
              <a:t>the</a:t>
            </a:r>
            <a:r>
              <a:rPr lang="en-AU" sz="2600" dirty="0" smtClean="0"/>
              <a:t> detective should use their skills</a:t>
            </a:r>
          </a:p>
          <a:p>
            <a:pPr>
              <a:buNone/>
            </a:pPr>
            <a:endParaRPr lang="en-AU" sz="2400" dirty="0" smtClean="0"/>
          </a:p>
          <a:p>
            <a:pPr marL="357188" indent="-357188">
              <a:spcBef>
                <a:spcPts val="0"/>
              </a:spcBef>
              <a:buNone/>
            </a:pPr>
            <a:endParaRPr lang="en-AU" sz="2400" dirty="0" smtClean="0"/>
          </a:p>
          <a:p>
            <a:pPr marL="357188" indent="-357188">
              <a:spcBef>
                <a:spcPts val="3000"/>
              </a:spcBef>
              <a:buNone/>
            </a:pPr>
            <a:r>
              <a:rPr lang="en-AU" sz="2400" dirty="0" smtClean="0">
                <a:solidFill>
                  <a:srgbClr val="7030A0"/>
                </a:solidFill>
              </a:rPr>
              <a:t>	</a:t>
            </a:r>
            <a:endParaRPr lang="en-AU"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Use </a:t>
            </a:r>
            <a:r>
              <a:rPr lang="en-AU" sz="4000" u="sng" dirty="0" smtClean="0"/>
              <a:t>a/an</a:t>
            </a:r>
            <a:r>
              <a:rPr lang="en-AU" sz="4000" dirty="0" smtClean="0"/>
              <a:t> </a:t>
            </a:r>
            <a:r>
              <a:rPr lang="en-AU" sz="4000" smtClean="0"/>
              <a:t>for singular, </a:t>
            </a:r>
            <a:r>
              <a:rPr lang="en-AU" sz="4000" dirty="0" smtClean="0"/>
              <a:t>countable nouns</a:t>
            </a:r>
            <a:endParaRPr lang="en-AU" sz="4000" dirty="0"/>
          </a:p>
        </p:txBody>
      </p:sp>
      <p:sp>
        <p:nvSpPr>
          <p:cNvPr id="3" name="Content Placeholder 2"/>
          <p:cNvSpPr>
            <a:spLocks noGrp="1"/>
          </p:cNvSpPr>
          <p:nvPr>
            <p:ph idx="1"/>
          </p:nvPr>
        </p:nvSpPr>
        <p:spPr>
          <a:xfrm>
            <a:off x="750404" y="1600200"/>
            <a:ext cx="7643192" cy="4525963"/>
          </a:xfrm>
        </p:spPr>
        <p:txBody>
          <a:bodyPr>
            <a:normAutofit/>
          </a:bodyPr>
          <a:lstStyle/>
          <a:p>
            <a:pPr>
              <a:spcBef>
                <a:spcPts val="600"/>
              </a:spcBef>
            </a:pPr>
            <a:r>
              <a:rPr lang="en-AU" sz="2400" dirty="0" smtClean="0"/>
              <a:t>First mention of many singular, countable nouns –            </a:t>
            </a:r>
            <a:r>
              <a:rPr lang="en-AU" sz="2400" u="sng" dirty="0" smtClean="0"/>
              <a:t>a</a:t>
            </a:r>
            <a:r>
              <a:rPr lang="en-AU" sz="2400" dirty="0" smtClean="0"/>
              <a:t> parrot, </a:t>
            </a:r>
            <a:r>
              <a:rPr lang="en-AU" sz="2400" u="sng" dirty="0" smtClean="0"/>
              <a:t>an</a:t>
            </a:r>
            <a:r>
              <a:rPr lang="en-AU" sz="2400" dirty="0" smtClean="0"/>
              <a:t> owl</a:t>
            </a:r>
          </a:p>
          <a:p>
            <a:pPr>
              <a:spcBef>
                <a:spcPts val="600"/>
              </a:spcBef>
            </a:pPr>
            <a:r>
              <a:rPr lang="en-AU" sz="2400" dirty="0" smtClean="0"/>
              <a:t>Rates – five times </a:t>
            </a:r>
            <a:r>
              <a:rPr lang="en-AU" sz="2400" u="sng" dirty="0" smtClean="0"/>
              <a:t>a</a:t>
            </a:r>
            <a:r>
              <a:rPr lang="en-AU" sz="2400" dirty="0" smtClean="0"/>
              <a:t> day, $1000 </a:t>
            </a:r>
            <a:r>
              <a:rPr lang="en-AU" sz="2400" u="sng" dirty="0" smtClean="0"/>
              <a:t>an</a:t>
            </a:r>
            <a:r>
              <a:rPr lang="en-AU" sz="2400" dirty="0" smtClean="0"/>
              <a:t> hour</a:t>
            </a:r>
          </a:p>
          <a:p>
            <a:pPr>
              <a:spcBef>
                <a:spcPts val="600"/>
              </a:spcBef>
            </a:pPr>
            <a:r>
              <a:rPr lang="en-AU" sz="2400" dirty="0" smtClean="0"/>
              <a:t>Jobs – she has been </a:t>
            </a:r>
            <a:r>
              <a:rPr lang="en-AU" sz="2400" u="sng" dirty="0" smtClean="0"/>
              <a:t>a</a:t>
            </a:r>
            <a:r>
              <a:rPr lang="en-AU" sz="2400" dirty="0" smtClean="0"/>
              <a:t> detective for 30 years</a:t>
            </a:r>
          </a:p>
          <a:p>
            <a:pPr>
              <a:spcBef>
                <a:spcPts val="600"/>
              </a:spcBef>
            </a:pPr>
            <a:r>
              <a:rPr lang="en-AU" sz="2400" dirty="0" smtClean="0"/>
              <a:t>Part of a whole – </a:t>
            </a:r>
            <a:r>
              <a:rPr lang="en-AU" sz="2400" u="sng" dirty="0" smtClean="0"/>
              <a:t>a</a:t>
            </a:r>
            <a:r>
              <a:rPr lang="en-AU" sz="2400" dirty="0" smtClean="0"/>
              <a:t> piece of cake</a:t>
            </a:r>
          </a:p>
          <a:p>
            <a:pPr>
              <a:spcBef>
                <a:spcPts val="600"/>
              </a:spcBef>
            </a:pPr>
            <a:r>
              <a:rPr lang="en-AU" sz="2400" dirty="0" smtClean="0"/>
              <a:t>Positive </a:t>
            </a:r>
            <a:r>
              <a:rPr lang="en-AU" sz="2400" i="1" dirty="0" smtClean="0"/>
              <a:t>few</a:t>
            </a:r>
            <a:r>
              <a:rPr lang="en-AU" sz="2400" dirty="0" smtClean="0"/>
              <a:t> or </a:t>
            </a:r>
            <a:r>
              <a:rPr lang="en-AU" sz="2400" i="1" dirty="0" smtClean="0"/>
              <a:t>little</a:t>
            </a:r>
            <a:r>
              <a:rPr lang="en-AU" sz="2400" dirty="0" smtClean="0"/>
              <a:t> – </a:t>
            </a:r>
            <a:r>
              <a:rPr lang="en-AU" sz="2400" u="sng" dirty="0" smtClean="0"/>
              <a:t>a</a:t>
            </a:r>
            <a:r>
              <a:rPr lang="en-AU" sz="2400" dirty="0" smtClean="0"/>
              <a:t> few</a:t>
            </a:r>
          </a:p>
          <a:p>
            <a:pPr>
              <a:spcBef>
                <a:spcPts val="600"/>
              </a:spcBef>
            </a:pPr>
            <a:r>
              <a:rPr lang="en-AU" sz="2400" dirty="0" smtClean="0"/>
              <a:t>Exclamations – what </a:t>
            </a:r>
            <a:r>
              <a:rPr lang="en-AU" sz="2400" u="sng" dirty="0" smtClean="0"/>
              <a:t>a</a:t>
            </a:r>
            <a:r>
              <a:rPr lang="en-AU" sz="2400" dirty="0" smtClean="0"/>
              <a:t> strange problem!</a:t>
            </a:r>
          </a:p>
          <a:p>
            <a:pPr>
              <a:spcBef>
                <a:spcPts val="600"/>
              </a:spcBef>
            </a:pPr>
            <a:r>
              <a:rPr lang="en-AU" sz="2400" i="1" dirty="0" smtClean="0"/>
              <a:t>Such a </a:t>
            </a:r>
            <a:r>
              <a:rPr lang="en-AU" sz="2400" dirty="0" smtClean="0"/>
              <a:t>– such </a:t>
            </a:r>
            <a:r>
              <a:rPr lang="en-AU" sz="2400" u="sng" dirty="0" smtClean="0"/>
              <a:t>a</a:t>
            </a:r>
            <a:r>
              <a:rPr lang="en-AU" sz="2400" dirty="0" smtClean="0"/>
              <a:t> fee</a:t>
            </a:r>
          </a:p>
          <a:p>
            <a:endParaRPr lang="en-AU"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a or an?</a:t>
            </a:r>
            <a:endParaRPr lang="en-AU" sz="4000" dirty="0"/>
          </a:p>
        </p:txBody>
      </p:sp>
      <p:sp>
        <p:nvSpPr>
          <p:cNvPr id="3" name="Content Placeholder 2"/>
          <p:cNvSpPr>
            <a:spLocks noGrp="1"/>
          </p:cNvSpPr>
          <p:nvPr>
            <p:ph idx="1"/>
          </p:nvPr>
        </p:nvSpPr>
        <p:spPr/>
        <p:txBody>
          <a:bodyPr>
            <a:normAutofit/>
          </a:bodyPr>
          <a:lstStyle/>
          <a:p>
            <a:pPr>
              <a:spcBef>
                <a:spcPts val="600"/>
              </a:spcBef>
            </a:pPr>
            <a:r>
              <a:rPr lang="en-AU" sz="2400" dirty="0" smtClean="0"/>
              <a:t>Use </a:t>
            </a:r>
            <a:r>
              <a:rPr lang="en-AU" sz="2400" i="1" dirty="0" smtClean="0"/>
              <a:t>a</a:t>
            </a:r>
            <a:r>
              <a:rPr lang="en-AU" sz="2400" dirty="0" smtClean="0"/>
              <a:t> before a consonant sound – </a:t>
            </a:r>
            <a:r>
              <a:rPr lang="en-AU" sz="2400" u="sng" dirty="0" smtClean="0"/>
              <a:t>a</a:t>
            </a:r>
            <a:r>
              <a:rPr lang="en-AU" sz="2400" dirty="0" smtClean="0"/>
              <a:t> European, </a:t>
            </a:r>
            <a:r>
              <a:rPr lang="en-AU" sz="2400" u="sng" dirty="0" smtClean="0"/>
              <a:t>a</a:t>
            </a:r>
            <a:r>
              <a:rPr lang="en-AU" sz="2400" dirty="0" smtClean="0"/>
              <a:t> strange problem, </a:t>
            </a:r>
            <a:r>
              <a:rPr lang="en-AU" sz="2400" u="sng" dirty="0" smtClean="0"/>
              <a:t>a</a:t>
            </a:r>
            <a:r>
              <a:rPr lang="en-AU" sz="2400" dirty="0" smtClean="0"/>
              <a:t> detective</a:t>
            </a:r>
          </a:p>
          <a:p>
            <a:pPr>
              <a:spcBef>
                <a:spcPts val="600"/>
              </a:spcBef>
            </a:pPr>
            <a:r>
              <a:rPr lang="en-AU" sz="2400" dirty="0" smtClean="0"/>
              <a:t>Use </a:t>
            </a:r>
            <a:r>
              <a:rPr lang="en-AU" sz="2400" i="1" dirty="0" smtClean="0"/>
              <a:t>an</a:t>
            </a:r>
            <a:r>
              <a:rPr lang="en-AU" sz="2400" dirty="0" smtClean="0"/>
              <a:t> before a vowel sound – </a:t>
            </a:r>
            <a:r>
              <a:rPr lang="en-AU" sz="2400" u="sng" dirty="0" smtClean="0"/>
              <a:t>an</a:t>
            </a:r>
            <a:r>
              <a:rPr lang="en-AU" sz="2400" dirty="0" smtClean="0"/>
              <a:t> Australian, </a:t>
            </a:r>
            <a:r>
              <a:rPr lang="en-AU" sz="2400" u="sng" dirty="0" smtClean="0"/>
              <a:t>an</a:t>
            </a:r>
            <a:r>
              <a:rPr lang="en-AU" sz="2400" dirty="0" smtClean="0"/>
              <a:t> egg, </a:t>
            </a:r>
            <a:r>
              <a:rPr lang="en-AU" sz="2400" u="sng" dirty="0" smtClean="0"/>
              <a:t>an</a:t>
            </a:r>
            <a:r>
              <a:rPr lang="en-AU" sz="2400" dirty="0" smtClean="0"/>
              <a:t> hour, </a:t>
            </a:r>
            <a:r>
              <a:rPr lang="en-AU" sz="2400" u="sng" dirty="0" smtClean="0"/>
              <a:t>an</a:t>
            </a:r>
            <a:r>
              <a:rPr lang="en-AU" sz="2400" dirty="0" smtClean="0"/>
              <a:t> owl</a:t>
            </a:r>
            <a:endParaRPr lang="en-A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Don’t use an article for:</a:t>
            </a:r>
            <a:endParaRPr lang="en-AU" sz="4000" dirty="0"/>
          </a:p>
        </p:txBody>
      </p:sp>
      <p:sp>
        <p:nvSpPr>
          <p:cNvPr id="3" name="Content Placeholder 2"/>
          <p:cNvSpPr>
            <a:spLocks noGrp="1"/>
          </p:cNvSpPr>
          <p:nvPr>
            <p:ph idx="1"/>
          </p:nvPr>
        </p:nvSpPr>
        <p:spPr/>
        <p:txBody>
          <a:bodyPr>
            <a:normAutofit/>
          </a:bodyPr>
          <a:lstStyle/>
          <a:p>
            <a:r>
              <a:rPr lang="en-AU" sz="2400" dirty="0" smtClean="0"/>
              <a:t>Languages – English, French, Portuguese</a:t>
            </a:r>
          </a:p>
          <a:p>
            <a:r>
              <a:rPr lang="en-AU" sz="2400" dirty="0" smtClean="0"/>
              <a:t>Plural nouns preceded by </a:t>
            </a:r>
            <a:r>
              <a:rPr lang="en-AU" sz="2400" i="1" dirty="0" smtClean="0"/>
              <a:t>many</a:t>
            </a:r>
            <a:r>
              <a:rPr lang="en-AU" sz="2400" dirty="0" smtClean="0"/>
              <a:t>, </a:t>
            </a:r>
            <a:r>
              <a:rPr lang="en-AU" sz="2400" i="1" dirty="0" smtClean="0"/>
              <a:t>some</a:t>
            </a:r>
            <a:r>
              <a:rPr lang="en-AU" sz="2400" dirty="0" smtClean="0"/>
              <a:t> etc. – many people, some unusual problems</a:t>
            </a:r>
          </a:p>
          <a:p>
            <a:r>
              <a:rPr lang="en-AU" sz="2400" dirty="0" smtClean="0"/>
              <a:t>Indefinite plural nouns – detectives generally, games, mysteries</a:t>
            </a:r>
          </a:p>
          <a:p>
            <a:r>
              <a:rPr lang="en-AU" sz="2400" dirty="0" smtClean="0"/>
              <a:t>Indefinite uncountable nouns – fun, attention, modesty </a:t>
            </a:r>
          </a:p>
          <a:p>
            <a:r>
              <a:rPr lang="en-AU" sz="2400" dirty="0" smtClean="0"/>
              <a:t>Negative </a:t>
            </a:r>
            <a:r>
              <a:rPr lang="en-AU" sz="2400" i="1" dirty="0" smtClean="0"/>
              <a:t>little </a:t>
            </a:r>
            <a:r>
              <a:rPr lang="en-AU" sz="2400" dirty="0" smtClean="0"/>
              <a:t>or </a:t>
            </a:r>
            <a:r>
              <a:rPr lang="en-AU" sz="2400" i="1" dirty="0" smtClean="0"/>
              <a:t>few</a:t>
            </a:r>
            <a:r>
              <a:rPr lang="en-AU" sz="2400" dirty="0" smtClean="0"/>
              <a:t> – little information</a:t>
            </a:r>
          </a:p>
          <a:p>
            <a:r>
              <a:rPr lang="en-AU" sz="2400" dirty="0" smtClean="0"/>
              <a:t>Plural nouns preceded by numbers – thirty years</a:t>
            </a:r>
          </a:p>
          <a:p>
            <a:endParaRPr lang="en-AU" sz="2400" dirty="0" smtClean="0"/>
          </a:p>
          <a:p>
            <a:endParaRPr lang="en-A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143000"/>
          </a:xfrm>
        </p:spPr>
        <p:txBody>
          <a:bodyPr>
            <a:noAutofit/>
          </a:bodyPr>
          <a:lstStyle/>
          <a:p>
            <a:r>
              <a:rPr lang="en-AU" sz="4800" dirty="0" smtClean="0"/>
              <a:t/>
            </a:r>
            <a:br>
              <a:rPr lang="en-AU" sz="4800" dirty="0" smtClean="0"/>
            </a:br>
            <a:endParaRPr lang="en-AU" sz="4800" dirty="0"/>
          </a:p>
        </p:txBody>
      </p:sp>
      <p:sp>
        <p:nvSpPr>
          <p:cNvPr id="3" name="Content Placeholder 2"/>
          <p:cNvSpPr>
            <a:spLocks noGrp="1"/>
          </p:cNvSpPr>
          <p:nvPr>
            <p:ph idx="1"/>
          </p:nvPr>
        </p:nvSpPr>
        <p:spPr>
          <a:xfrm>
            <a:off x="467544" y="2492896"/>
            <a:ext cx="8229600" cy="980529"/>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marL="0" indent="0" algn="ctr">
              <a:buNone/>
            </a:pPr>
            <a:r>
              <a:rPr lang="en-AU" sz="9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rPr>
              <a:t>Thanks a million!</a:t>
            </a:r>
            <a:endParaRPr lang="en-AU" sz="9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2614</TotalTime>
  <Words>1513</Words>
  <Application>Microsoft Office PowerPoint</Application>
  <PresentationFormat>On-screen Show (4:3)</PresentationFormat>
  <Paragraphs>208</Paragraphs>
  <Slides>25</Slides>
  <Notes>16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Black</vt:lpstr>
      <vt:lpstr>Thanks a million!</vt:lpstr>
      <vt:lpstr> </vt:lpstr>
      <vt:lpstr>Choosing the right article</vt:lpstr>
      <vt:lpstr>Use the when the speaker and the hearer share knowledge about a noun</vt:lpstr>
      <vt:lpstr>Slide 5</vt:lpstr>
      <vt:lpstr>Use a/an for singular, countable nouns</vt:lpstr>
      <vt:lpstr>a or an?</vt:lpstr>
      <vt:lpstr>Don’t use an article for:</vt:lpstr>
      <vt:lpstr> </vt:lpstr>
      <vt:lpstr>$100</vt:lpstr>
      <vt:lpstr>$500</vt:lpstr>
      <vt:lpstr>$1,000</vt:lpstr>
      <vt:lpstr>$4,000</vt:lpstr>
      <vt:lpstr>$8,000</vt:lpstr>
      <vt:lpstr>$16,000</vt:lpstr>
      <vt:lpstr>$32,000</vt:lpstr>
      <vt:lpstr>$64,000</vt:lpstr>
      <vt:lpstr>$100,000</vt:lpstr>
      <vt:lpstr>$132,000</vt:lpstr>
      <vt:lpstr>$250,000</vt:lpstr>
      <vt:lpstr>$500,000</vt:lpstr>
      <vt:lpstr>$1,000,000</vt:lpstr>
      <vt:lpstr> </vt:lpstr>
      <vt:lpstr>Choosing the right article</vt:lpstr>
      <vt:lpstr>Support for this resource was provided by the Australian Government Office for Learning and Teaching. The views expressed in this resource do not necessarily reflect the views of the Australian Government Office for Learning and Teaching. </vt:lpstr>
    </vt:vector>
  </TitlesOfParts>
  <Company>The University of Adelaide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a1067708</dc:creator>
  <cp:lastModifiedBy>a1067708</cp:lastModifiedBy>
  <cp:revision>308</cp:revision>
  <dcterms:created xsi:type="dcterms:W3CDTF">2012-01-06T00:08:05Z</dcterms:created>
  <dcterms:modified xsi:type="dcterms:W3CDTF">2012-11-22T03:17:14Z</dcterms:modified>
</cp:coreProperties>
</file>