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62" r:id="rId4"/>
    <p:sldId id="259" r:id="rId5"/>
    <p:sldId id="257" r:id="rId6"/>
    <p:sldId id="260" r:id="rId7"/>
    <p:sldId id="263" r:id="rId8"/>
    <p:sldId id="264" r:id="rId9"/>
    <p:sldId id="265" r:id="rId10"/>
  </p:sldIdLst>
  <p:sldSz cx="9144000" cy="6858000" type="screen4x3"/>
  <p:notesSz cx="6858000" cy="9144000"/>
  <p:defaultTextStyle>
    <a:defPPr>
      <a:defRPr lang="en-AU"/>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1065834"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96" y="-8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09-05-26T15:06:00.494" idx="1">
    <p:pos x="606" y="3611"/>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B2FE3C70-F01E-4DC2-8EB3-EBD98DFCC4C2}" type="datetimeFigureOut">
              <a:rPr lang="en-US"/>
              <a:pPr>
                <a:defRPr/>
              </a:pPr>
              <a:t>9/1/2015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B0C5BF68-1D4E-4147-9EFA-22958B8A96C2}" type="slidenum">
              <a:rPr lang="en-US"/>
              <a:pPr>
                <a:defRPr/>
              </a:pPr>
              <a:t>‹#›</a:t>
            </a:fld>
            <a:endParaRPr lang="en-US"/>
          </a:p>
        </p:txBody>
      </p:sp>
    </p:spTree>
    <p:extLst>
      <p:ext uri="{BB962C8B-B14F-4D97-AF65-F5344CB8AC3E}">
        <p14:creationId xmlns:p14="http://schemas.microsoft.com/office/powerpoint/2010/main" val="33907429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133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4D0D6A9-AEB8-4530-8DCC-06D42BE39B0C}" type="slidenum">
              <a:rPr lang="en-US" smtClean="0"/>
              <a:pPr/>
              <a:t>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4E127EA8-A477-47A8-8865-1C1FBCE36CCB}" type="slidenum">
              <a:rPr lang="en-AU"/>
              <a:pPr>
                <a:defRPr/>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0571DC3E-FDB2-496E-B1D2-D4FEE32EFF20}" type="slidenum">
              <a:rPr lang="en-AU"/>
              <a:pPr>
                <a:defRPr/>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846D0273-08A8-4207-9E39-9B298327B170}" type="slidenum">
              <a:rPr lang="en-AU"/>
              <a:pPr>
                <a:defRPr/>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B0B5D581-2AD0-4C6A-8C71-002D828C0EAC}" type="slidenum">
              <a:rPr lang="en-AU"/>
              <a:pPr>
                <a:defRPr/>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AD21B09D-FD44-4F22-9B71-36819E0BFB4C}" type="slidenum">
              <a:rPr lang="en-AU"/>
              <a:pPr>
                <a:defRPr/>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07A897CF-93CF-47CA-B5AA-EAF1B723071D}" type="slidenum">
              <a:rPr lang="en-AU"/>
              <a:pPr>
                <a:defRPr/>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a:p>
        </p:txBody>
      </p:sp>
      <p:sp>
        <p:nvSpPr>
          <p:cNvPr id="8" name="Rectangle 5"/>
          <p:cNvSpPr>
            <a:spLocks noGrp="1" noChangeArrowheads="1"/>
          </p:cNvSpPr>
          <p:nvPr>
            <p:ph type="ftr" sz="quarter" idx="11"/>
          </p:nvPr>
        </p:nvSpPr>
        <p:spPr>
          <a:ln/>
        </p:spPr>
        <p:txBody>
          <a:bodyPr/>
          <a:lstStyle>
            <a:lvl1pPr>
              <a:defRPr/>
            </a:lvl1pPr>
          </a:lstStyle>
          <a:p>
            <a:pPr>
              <a:defRPr/>
            </a:pPr>
            <a:endParaRPr lang="en-AU"/>
          </a:p>
        </p:txBody>
      </p:sp>
      <p:sp>
        <p:nvSpPr>
          <p:cNvPr id="9" name="Rectangle 6"/>
          <p:cNvSpPr>
            <a:spLocks noGrp="1" noChangeArrowheads="1"/>
          </p:cNvSpPr>
          <p:nvPr>
            <p:ph type="sldNum" sz="quarter" idx="12"/>
          </p:nvPr>
        </p:nvSpPr>
        <p:spPr>
          <a:ln/>
        </p:spPr>
        <p:txBody>
          <a:bodyPr/>
          <a:lstStyle>
            <a:lvl1pPr>
              <a:defRPr/>
            </a:lvl1pPr>
          </a:lstStyle>
          <a:p>
            <a:pPr>
              <a:defRPr/>
            </a:pPr>
            <a:fld id="{2CDF07F2-DD4F-4638-8A5E-1AE39E8ABE2D}" type="slidenum">
              <a:rPr lang="en-AU"/>
              <a:pPr>
                <a:defRPr/>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a:p>
        </p:txBody>
      </p:sp>
      <p:sp>
        <p:nvSpPr>
          <p:cNvPr id="4" name="Rectangle 5"/>
          <p:cNvSpPr>
            <a:spLocks noGrp="1" noChangeArrowheads="1"/>
          </p:cNvSpPr>
          <p:nvPr>
            <p:ph type="ftr" sz="quarter" idx="11"/>
          </p:nvPr>
        </p:nvSpPr>
        <p:spPr>
          <a:ln/>
        </p:spPr>
        <p:txBody>
          <a:bodyPr/>
          <a:lstStyle>
            <a:lvl1pPr>
              <a:defRPr/>
            </a:lvl1pPr>
          </a:lstStyle>
          <a:p>
            <a:pPr>
              <a:defRPr/>
            </a:pPr>
            <a:endParaRPr lang="en-AU"/>
          </a:p>
        </p:txBody>
      </p:sp>
      <p:sp>
        <p:nvSpPr>
          <p:cNvPr id="5" name="Rectangle 6"/>
          <p:cNvSpPr>
            <a:spLocks noGrp="1" noChangeArrowheads="1"/>
          </p:cNvSpPr>
          <p:nvPr>
            <p:ph type="sldNum" sz="quarter" idx="12"/>
          </p:nvPr>
        </p:nvSpPr>
        <p:spPr>
          <a:ln/>
        </p:spPr>
        <p:txBody>
          <a:bodyPr/>
          <a:lstStyle>
            <a:lvl1pPr>
              <a:defRPr/>
            </a:lvl1pPr>
          </a:lstStyle>
          <a:p>
            <a:pPr>
              <a:defRPr/>
            </a:pPr>
            <a:fld id="{A889DB1F-5BB0-4824-A08F-F76FFD722DB4}" type="slidenum">
              <a:rPr lang="en-AU"/>
              <a:pPr>
                <a:defRPr/>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a:p>
        </p:txBody>
      </p:sp>
      <p:sp>
        <p:nvSpPr>
          <p:cNvPr id="3" name="Rectangle 5"/>
          <p:cNvSpPr>
            <a:spLocks noGrp="1" noChangeArrowheads="1"/>
          </p:cNvSpPr>
          <p:nvPr>
            <p:ph type="ftr" sz="quarter" idx="11"/>
          </p:nvPr>
        </p:nvSpPr>
        <p:spPr>
          <a:ln/>
        </p:spPr>
        <p:txBody>
          <a:bodyPr/>
          <a:lstStyle>
            <a:lvl1pPr>
              <a:defRPr/>
            </a:lvl1pPr>
          </a:lstStyle>
          <a:p>
            <a:pPr>
              <a:defRPr/>
            </a:pPr>
            <a:endParaRPr lang="en-AU"/>
          </a:p>
        </p:txBody>
      </p:sp>
      <p:sp>
        <p:nvSpPr>
          <p:cNvPr id="4" name="Rectangle 6"/>
          <p:cNvSpPr>
            <a:spLocks noGrp="1" noChangeArrowheads="1"/>
          </p:cNvSpPr>
          <p:nvPr>
            <p:ph type="sldNum" sz="quarter" idx="12"/>
          </p:nvPr>
        </p:nvSpPr>
        <p:spPr>
          <a:ln/>
        </p:spPr>
        <p:txBody>
          <a:bodyPr/>
          <a:lstStyle>
            <a:lvl1pPr>
              <a:defRPr/>
            </a:lvl1pPr>
          </a:lstStyle>
          <a:p>
            <a:pPr>
              <a:defRPr/>
            </a:pPr>
            <a:fld id="{75BC8C39-99E5-4CB8-B2FD-B0336EAB4F0F}" type="slidenum">
              <a:rPr lang="en-AU"/>
              <a:pPr>
                <a:defRPr/>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DBA16FA0-3B2D-4CF1-843C-D51041339580}" type="slidenum">
              <a:rPr lang="en-AU"/>
              <a:pPr>
                <a:defRPr/>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DC505285-0E69-4AF0-A45C-6AB7CC580E83}" type="slidenum">
              <a:rPr lang="en-AU"/>
              <a:pPr>
                <a:defRPr/>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vl1pPr>
          </a:lstStyle>
          <a:p>
            <a:pPr>
              <a:defRPr/>
            </a:pPr>
            <a:endParaRPr lang="en-A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a:defRPr/>
            </a:pPr>
            <a:endParaRPr lang="en-A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lvl1pPr>
          </a:lstStyle>
          <a:p>
            <a:pPr>
              <a:defRPr/>
            </a:pPr>
            <a:fld id="{D261CC94-FF3F-49B2-8E2C-1035805D57BD}" type="slidenum">
              <a:rPr lang="en-AU"/>
              <a:pPr>
                <a:defRPr/>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AU" sz="2000" b="1" smtClean="0"/>
              <a:t>A Tool to Assist Postgraduate Research Students and their Supervisors in Selecting a Dissertation Topic</a:t>
            </a:r>
          </a:p>
        </p:txBody>
      </p:sp>
      <p:sp>
        <p:nvSpPr>
          <p:cNvPr id="2051" name="Rectangle 3"/>
          <p:cNvSpPr>
            <a:spLocks noGrp="1" noChangeArrowheads="1"/>
          </p:cNvSpPr>
          <p:nvPr>
            <p:ph type="subTitle" idx="1"/>
          </p:nvPr>
        </p:nvSpPr>
        <p:spPr/>
        <p:txBody>
          <a:bodyPr/>
          <a:lstStyle/>
          <a:p>
            <a:pPr eaLnBrk="1" hangingPunct="1"/>
            <a:r>
              <a:rPr lang="en-AU" sz="2000" smtClean="0"/>
              <a:t>Andrew Rosser</a:t>
            </a:r>
          </a:p>
        </p:txBody>
      </p:sp>
      <p:sp>
        <p:nvSpPr>
          <p:cNvPr id="2052" name="Slide Number Placeholder 5"/>
          <p:cNvSpPr>
            <a:spLocks noGrp="1"/>
          </p:cNvSpPr>
          <p:nvPr>
            <p:ph type="sldNum" sz="quarter" idx="12"/>
          </p:nvPr>
        </p:nvSpPr>
        <p:spPr>
          <a:noFill/>
        </p:spPr>
        <p:txBody>
          <a:bodyPr/>
          <a:lstStyle/>
          <a:p>
            <a:fld id="{AC236339-CD11-4382-994D-23A3D14B40D9}" type="slidenum">
              <a:rPr lang="en-AU" smtClean="0"/>
              <a:pPr/>
              <a:t>1</a:t>
            </a:fld>
            <a:endParaRPr lang="en-AU"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endParaRPr lang="en-US" sz="2000" b="1" smtClean="0"/>
          </a:p>
        </p:txBody>
      </p:sp>
      <p:sp>
        <p:nvSpPr>
          <p:cNvPr id="3075" name="Rectangle 3"/>
          <p:cNvSpPr>
            <a:spLocks noGrp="1" noChangeArrowheads="1"/>
          </p:cNvSpPr>
          <p:nvPr>
            <p:ph type="body" idx="1"/>
          </p:nvPr>
        </p:nvSpPr>
        <p:spPr/>
        <p:txBody>
          <a:bodyPr/>
          <a:lstStyle/>
          <a:p>
            <a:pPr eaLnBrk="1" hangingPunct="1"/>
            <a:r>
              <a:rPr lang="en-AU" sz="2000" smtClean="0"/>
              <a:t>Studies examining the factors that influence postgraduate research completion rates fall into two broad groups. The first have examined the effect of quantifiable variables such as age, gender, mode of study (i.e. part-time or full-time), and class of first degree on completion rates (e.g. Wright and Cochrane 2000). The second have focused on the effects of differences in the supervisor-student relationship (e.g. Styles and Radloff 2001). </a:t>
            </a:r>
          </a:p>
          <a:p>
            <a:pPr eaLnBrk="1" hangingPunct="1"/>
            <a:endParaRPr lang="en-AU" sz="2000" smtClean="0"/>
          </a:p>
          <a:p>
            <a:pPr eaLnBrk="1" hangingPunct="1"/>
            <a:r>
              <a:rPr lang="en-AU" sz="2000" smtClean="0"/>
              <a:t>Neither group of studies has given much attention to the effect of choices concerning the dissertation topic. Intuitively, however, it seems likely that the choice of dissertation topic has a significant effect on the likelihood that a student will complete his or her dissertation for three reasons.</a:t>
            </a:r>
            <a:r>
              <a:rPr lang="en-AU" sz="2400" smtClean="0"/>
              <a:t> </a:t>
            </a:r>
            <a:endParaRPr lang="en-AU" sz="2000" smtClean="0"/>
          </a:p>
          <a:p>
            <a:pPr eaLnBrk="1" hangingPunct="1"/>
            <a:endParaRPr lang="en-AU" sz="2000" smtClean="0"/>
          </a:p>
          <a:p>
            <a:pPr eaLnBrk="1" hangingPunct="1"/>
            <a:endParaRPr lang="en-AU" sz="2000" smtClean="0"/>
          </a:p>
        </p:txBody>
      </p:sp>
      <p:sp>
        <p:nvSpPr>
          <p:cNvPr id="3076" name="Slide Number Placeholder 5"/>
          <p:cNvSpPr>
            <a:spLocks noGrp="1"/>
          </p:cNvSpPr>
          <p:nvPr>
            <p:ph type="sldNum" sz="quarter" idx="12"/>
          </p:nvPr>
        </p:nvSpPr>
        <p:spPr>
          <a:noFill/>
        </p:spPr>
        <p:txBody>
          <a:bodyPr/>
          <a:lstStyle/>
          <a:p>
            <a:fld id="{DC542A2B-9A03-43B9-ABFC-FDEF0564097C}" type="slidenum">
              <a:rPr lang="en-AU" smtClean="0"/>
              <a:pPr/>
              <a:t>2</a:t>
            </a:fld>
            <a:endParaRPr lang="en-AU"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endParaRPr lang="en-US" smtClean="0"/>
          </a:p>
        </p:txBody>
      </p:sp>
      <p:sp>
        <p:nvSpPr>
          <p:cNvPr id="4099" name="Rectangle 3"/>
          <p:cNvSpPr>
            <a:spLocks noGrp="1" noChangeArrowheads="1"/>
          </p:cNvSpPr>
          <p:nvPr>
            <p:ph type="body" idx="1"/>
          </p:nvPr>
        </p:nvSpPr>
        <p:spPr/>
        <p:txBody>
          <a:bodyPr/>
          <a:lstStyle/>
          <a:p>
            <a:pPr eaLnBrk="1" hangingPunct="1"/>
            <a:r>
              <a:rPr lang="en-AU" sz="2000" smtClean="0"/>
              <a:t>First, in so far as students are by nature more interested in and are more likely to realise personal goals (such as gaining employment) by pursuing some topics rather than others, their choice of topic is likely to affect their </a:t>
            </a:r>
            <a:r>
              <a:rPr lang="en-AU" sz="2000" i="1" smtClean="0"/>
              <a:t>motivation</a:t>
            </a:r>
            <a:r>
              <a:rPr lang="en-AU" sz="2000" smtClean="0"/>
              <a:t> to carry out the work required to complete a dissertation. </a:t>
            </a:r>
          </a:p>
          <a:p>
            <a:pPr eaLnBrk="1" hangingPunct="1">
              <a:buFontTx/>
              <a:buNone/>
            </a:pPr>
            <a:endParaRPr lang="en-AU" sz="2000" smtClean="0"/>
          </a:p>
          <a:p>
            <a:pPr eaLnBrk="1" hangingPunct="1"/>
            <a:r>
              <a:rPr lang="en-AU" sz="2000" smtClean="0"/>
              <a:t>Second, in so far as supervisors are more interested in and more qualified to supervise some topics than others, it may affect the adequacy of the </a:t>
            </a:r>
            <a:r>
              <a:rPr lang="en-AU" sz="2000" i="1" smtClean="0"/>
              <a:t>support </a:t>
            </a:r>
            <a:r>
              <a:rPr lang="en-AU" sz="2000" smtClean="0"/>
              <a:t>that a student receives from academic staff during his/her candidature.  This lack of support could take several forms—inadequate assistance in refining the research topic, limited or poor quality feedback on written work, poor decisions in selecting examiners.</a:t>
            </a:r>
          </a:p>
          <a:p>
            <a:pPr eaLnBrk="1" hangingPunct="1"/>
            <a:endParaRPr lang="en-AU" sz="2000" smtClean="0"/>
          </a:p>
          <a:p>
            <a:pPr eaLnBrk="1" hangingPunct="1"/>
            <a:endParaRPr lang="en-AU" sz="2000" smtClean="0"/>
          </a:p>
          <a:p>
            <a:pPr eaLnBrk="1" hangingPunct="1">
              <a:lnSpc>
                <a:spcPct val="80000"/>
              </a:lnSpc>
            </a:pPr>
            <a:endParaRPr lang="en-AU" sz="1800" smtClean="0"/>
          </a:p>
        </p:txBody>
      </p:sp>
      <p:sp>
        <p:nvSpPr>
          <p:cNvPr id="4100" name="Slide Number Placeholder 5"/>
          <p:cNvSpPr>
            <a:spLocks noGrp="1"/>
          </p:cNvSpPr>
          <p:nvPr>
            <p:ph type="sldNum" sz="quarter" idx="12"/>
          </p:nvPr>
        </p:nvSpPr>
        <p:spPr>
          <a:noFill/>
        </p:spPr>
        <p:txBody>
          <a:bodyPr/>
          <a:lstStyle/>
          <a:p>
            <a:fld id="{7A1E49F8-458E-4D93-A0C2-71A8F1C898C4}" type="slidenum">
              <a:rPr lang="en-AU" smtClean="0"/>
              <a:pPr/>
              <a:t>3</a:t>
            </a:fld>
            <a:endParaRPr lang="en-AU"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endParaRPr lang="en-US" smtClean="0"/>
          </a:p>
        </p:txBody>
      </p:sp>
      <p:sp>
        <p:nvSpPr>
          <p:cNvPr id="5123" name="Rectangle 3"/>
          <p:cNvSpPr>
            <a:spLocks noGrp="1" noChangeArrowheads="1"/>
          </p:cNvSpPr>
          <p:nvPr>
            <p:ph type="body" idx="1"/>
          </p:nvPr>
        </p:nvSpPr>
        <p:spPr/>
        <p:txBody>
          <a:bodyPr/>
          <a:lstStyle/>
          <a:p>
            <a:pPr eaLnBrk="1" hangingPunct="1"/>
            <a:r>
              <a:rPr lang="en-AU" sz="2000" smtClean="0"/>
              <a:t>Third, to the extent that some topics are more easily researchable than others within the limited timeframe and financial resources that are typically available to postgraduate research students and given students’ respective skills and abilities, it may affect the </a:t>
            </a:r>
            <a:r>
              <a:rPr lang="en-AU" sz="2000" i="1" smtClean="0"/>
              <a:t>feasibility</a:t>
            </a:r>
            <a:r>
              <a:rPr lang="en-AU" sz="2000" smtClean="0"/>
              <a:t> of their research.</a:t>
            </a:r>
          </a:p>
          <a:p>
            <a:pPr eaLnBrk="1" hangingPunct="1"/>
            <a:endParaRPr lang="en-AU" sz="2000" smtClean="0"/>
          </a:p>
          <a:p>
            <a:pPr eaLnBrk="1" hangingPunct="1"/>
            <a:r>
              <a:rPr lang="en-AU" sz="2000" smtClean="0"/>
              <a:t>The purpose of this supervisory tool is to assist students and their supervisors in selecting a dissertation topic by providing them with a way of assessing alternative topics in terms of their effects </a:t>
            </a:r>
            <a:r>
              <a:rPr lang="en-AU" sz="2000" i="1" smtClean="0"/>
              <a:t>vis-à-vis</a:t>
            </a:r>
            <a:r>
              <a:rPr lang="en-AU" sz="2000" smtClean="0"/>
              <a:t> motivation, support and feasibility. As such, it points to the potential risks for both student and supervisor in the selection of particular topics.</a:t>
            </a:r>
          </a:p>
          <a:p>
            <a:pPr eaLnBrk="1" hangingPunct="1"/>
            <a:endParaRPr lang="en-AU" sz="2000" smtClean="0"/>
          </a:p>
          <a:p>
            <a:pPr eaLnBrk="1" hangingPunct="1">
              <a:buFontTx/>
              <a:buNone/>
            </a:pPr>
            <a:endParaRPr lang="en-AU" sz="2800" smtClean="0"/>
          </a:p>
        </p:txBody>
      </p:sp>
      <p:sp>
        <p:nvSpPr>
          <p:cNvPr id="5124" name="Slide Number Placeholder 5"/>
          <p:cNvSpPr>
            <a:spLocks noGrp="1"/>
          </p:cNvSpPr>
          <p:nvPr>
            <p:ph type="sldNum" sz="quarter" idx="12"/>
          </p:nvPr>
        </p:nvSpPr>
        <p:spPr>
          <a:noFill/>
        </p:spPr>
        <p:txBody>
          <a:bodyPr/>
          <a:lstStyle/>
          <a:p>
            <a:fld id="{723AB6AA-A678-4875-834F-5EAC94A23C1A}" type="slidenum">
              <a:rPr lang="en-AU" smtClean="0"/>
              <a:pPr/>
              <a:t>4</a:t>
            </a:fld>
            <a:endParaRPr lang="en-AU"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Oval 4"/>
          <p:cNvSpPr>
            <a:spLocks noChangeArrowheads="1"/>
          </p:cNvSpPr>
          <p:nvPr/>
        </p:nvSpPr>
        <p:spPr bwMode="auto">
          <a:xfrm>
            <a:off x="2627313" y="692150"/>
            <a:ext cx="4032250" cy="3816350"/>
          </a:xfrm>
          <a:prstGeom prst="ellipse">
            <a:avLst/>
          </a:prstGeom>
          <a:noFill/>
          <a:ln w="9525">
            <a:solidFill>
              <a:schemeClr val="tx1"/>
            </a:solidFill>
            <a:round/>
            <a:headEnd/>
            <a:tailEnd/>
          </a:ln>
        </p:spPr>
        <p:txBody>
          <a:bodyPr wrap="none" anchor="ctr"/>
          <a:lstStyle/>
          <a:p>
            <a:pPr algn="ctr"/>
            <a:endParaRPr lang="en-US"/>
          </a:p>
        </p:txBody>
      </p:sp>
      <p:sp>
        <p:nvSpPr>
          <p:cNvPr id="6147" name="Oval 6"/>
          <p:cNvSpPr>
            <a:spLocks noChangeArrowheads="1"/>
          </p:cNvSpPr>
          <p:nvPr/>
        </p:nvSpPr>
        <p:spPr bwMode="auto">
          <a:xfrm>
            <a:off x="1042988" y="2349500"/>
            <a:ext cx="4105275" cy="3743325"/>
          </a:xfrm>
          <a:prstGeom prst="ellipse">
            <a:avLst/>
          </a:prstGeom>
          <a:noFill/>
          <a:ln w="9525">
            <a:solidFill>
              <a:schemeClr val="tx1"/>
            </a:solidFill>
            <a:round/>
            <a:headEnd/>
            <a:tailEnd/>
          </a:ln>
        </p:spPr>
        <p:txBody>
          <a:bodyPr wrap="none" anchor="ctr"/>
          <a:lstStyle/>
          <a:p>
            <a:endParaRPr lang="en-US"/>
          </a:p>
        </p:txBody>
      </p:sp>
      <p:sp>
        <p:nvSpPr>
          <p:cNvPr id="6148" name="Oval 7"/>
          <p:cNvSpPr>
            <a:spLocks noChangeArrowheads="1"/>
          </p:cNvSpPr>
          <p:nvPr/>
        </p:nvSpPr>
        <p:spPr bwMode="auto">
          <a:xfrm>
            <a:off x="4211638" y="2420938"/>
            <a:ext cx="4105275" cy="3600450"/>
          </a:xfrm>
          <a:prstGeom prst="ellipse">
            <a:avLst/>
          </a:prstGeom>
          <a:noFill/>
          <a:ln w="9525">
            <a:solidFill>
              <a:schemeClr val="tx1"/>
            </a:solidFill>
            <a:round/>
            <a:headEnd/>
            <a:tailEnd/>
          </a:ln>
        </p:spPr>
        <p:txBody>
          <a:bodyPr wrap="none" anchor="ctr"/>
          <a:lstStyle/>
          <a:p>
            <a:endParaRPr lang="en-US"/>
          </a:p>
        </p:txBody>
      </p:sp>
      <p:sp>
        <p:nvSpPr>
          <p:cNvPr id="6149" name="Text Box 8"/>
          <p:cNvSpPr txBox="1">
            <a:spLocks noChangeArrowheads="1"/>
          </p:cNvSpPr>
          <p:nvPr/>
        </p:nvSpPr>
        <p:spPr bwMode="auto">
          <a:xfrm>
            <a:off x="4500563" y="3644900"/>
            <a:ext cx="576262" cy="304800"/>
          </a:xfrm>
          <a:prstGeom prst="rect">
            <a:avLst/>
          </a:prstGeom>
          <a:noFill/>
          <a:ln w="9525">
            <a:noFill/>
            <a:miter lim="800000"/>
            <a:headEnd/>
            <a:tailEnd/>
          </a:ln>
        </p:spPr>
        <p:txBody>
          <a:bodyPr>
            <a:spAutoFit/>
          </a:bodyPr>
          <a:lstStyle/>
          <a:p>
            <a:r>
              <a:rPr lang="en-AU"/>
              <a:t> A</a:t>
            </a:r>
          </a:p>
        </p:txBody>
      </p:sp>
      <p:sp>
        <p:nvSpPr>
          <p:cNvPr id="6150" name="Text Box 17"/>
          <p:cNvSpPr txBox="1">
            <a:spLocks noChangeArrowheads="1"/>
          </p:cNvSpPr>
          <p:nvPr/>
        </p:nvSpPr>
        <p:spPr bwMode="auto">
          <a:xfrm>
            <a:off x="4572000" y="4797425"/>
            <a:ext cx="307975" cy="304800"/>
          </a:xfrm>
          <a:prstGeom prst="rect">
            <a:avLst/>
          </a:prstGeom>
          <a:noFill/>
          <a:ln w="9525">
            <a:noFill/>
            <a:miter lim="800000"/>
            <a:headEnd/>
            <a:tailEnd/>
          </a:ln>
        </p:spPr>
        <p:txBody>
          <a:bodyPr>
            <a:spAutoFit/>
          </a:bodyPr>
          <a:lstStyle/>
          <a:p>
            <a:r>
              <a:rPr lang="en-AU"/>
              <a:t>D</a:t>
            </a:r>
          </a:p>
        </p:txBody>
      </p:sp>
      <p:sp>
        <p:nvSpPr>
          <p:cNvPr id="6151" name="Text Box 18"/>
          <p:cNvSpPr txBox="1">
            <a:spLocks noChangeArrowheads="1"/>
          </p:cNvSpPr>
          <p:nvPr/>
        </p:nvSpPr>
        <p:spPr bwMode="auto">
          <a:xfrm>
            <a:off x="3563938" y="3141663"/>
            <a:ext cx="431800" cy="304800"/>
          </a:xfrm>
          <a:prstGeom prst="rect">
            <a:avLst/>
          </a:prstGeom>
          <a:noFill/>
          <a:ln w="9525">
            <a:noFill/>
            <a:miter lim="800000"/>
            <a:headEnd/>
            <a:tailEnd/>
          </a:ln>
        </p:spPr>
        <p:txBody>
          <a:bodyPr>
            <a:spAutoFit/>
          </a:bodyPr>
          <a:lstStyle/>
          <a:p>
            <a:r>
              <a:rPr lang="en-AU"/>
              <a:t>B</a:t>
            </a:r>
          </a:p>
        </p:txBody>
      </p:sp>
      <p:sp>
        <p:nvSpPr>
          <p:cNvPr id="6152" name="Text Box 19"/>
          <p:cNvSpPr txBox="1">
            <a:spLocks noChangeArrowheads="1"/>
          </p:cNvSpPr>
          <p:nvPr/>
        </p:nvSpPr>
        <p:spPr bwMode="auto">
          <a:xfrm>
            <a:off x="5364163" y="3068638"/>
            <a:ext cx="360362" cy="304800"/>
          </a:xfrm>
          <a:prstGeom prst="rect">
            <a:avLst/>
          </a:prstGeom>
          <a:noFill/>
          <a:ln w="9525">
            <a:noFill/>
            <a:miter lim="800000"/>
            <a:headEnd/>
            <a:tailEnd/>
          </a:ln>
        </p:spPr>
        <p:txBody>
          <a:bodyPr>
            <a:spAutoFit/>
          </a:bodyPr>
          <a:lstStyle/>
          <a:p>
            <a:r>
              <a:rPr lang="en-AU"/>
              <a:t>C</a:t>
            </a:r>
          </a:p>
        </p:txBody>
      </p:sp>
      <p:sp>
        <p:nvSpPr>
          <p:cNvPr id="6153" name="Text Box 23"/>
          <p:cNvSpPr txBox="1">
            <a:spLocks noChangeArrowheads="1"/>
          </p:cNvSpPr>
          <p:nvPr/>
        </p:nvSpPr>
        <p:spPr bwMode="auto">
          <a:xfrm>
            <a:off x="3759200" y="4940300"/>
            <a:ext cx="304800" cy="307975"/>
          </a:xfrm>
          <a:prstGeom prst="rect">
            <a:avLst/>
          </a:prstGeom>
          <a:noFill/>
          <a:ln w="9525">
            <a:noFill/>
            <a:miter lim="800000"/>
            <a:headEnd/>
            <a:tailEnd/>
          </a:ln>
        </p:spPr>
        <p:txBody>
          <a:bodyPr wrap="none">
            <a:spAutoFit/>
          </a:bodyPr>
          <a:lstStyle/>
          <a:p>
            <a:r>
              <a:rPr lang="en-AU"/>
              <a:t>E</a:t>
            </a:r>
          </a:p>
        </p:txBody>
      </p:sp>
      <p:sp>
        <p:nvSpPr>
          <p:cNvPr id="6154" name="Text Box 24"/>
          <p:cNvSpPr txBox="1">
            <a:spLocks noChangeArrowheads="1"/>
          </p:cNvSpPr>
          <p:nvPr/>
        </p:nvSpPr>
        <p:spPr bwMode="auto">
          <a:xfrm>
            <a:off x="5200650" y="4867275"/>
            <a:ext cx="293688" cy="307975"/>
          </a:xfrm>
          <a:prstGeom prst="rect">
            <a:avLst/>
          </a:prstGeom>
          <a:noFill/>
          <a:ln w="9525">
            <a:noFill/>
            <a:miter lim="800000"/>
            <a:headEnd/>
            <a:tailEnd/>
          </a:ln>
        </p:spPr>
        <p:txBody>
          <a:bodyPr wrap="none">
            <a:spAutoFit/>
          </a:bodyPr>
          <a:lstStyle/>
          <a:p>
            <a:r>
              <a:rPr lang="en-AU"/>
              <a:t>F</a:t>
            </a:r>
          </a:p>
        </p:txBody>
      </p:sp>
      <p:sp>
        <p:nvSpPr>
          <p:cNvPr id="6155" name="Text Box 25"/>
          <p:cNvSpPr txBox="1">
            <a:spLocks noChangeArrowheads="1"/>
          </p:cNvSpPr>
          <p:nvPr/>
        </p:nvSpPr>
        <p:spPr bwMode="auto">
          <a:xfrm rot="10800000" flipV="1">
            <a:off x="3708400" y="1268413"/>
            <a:ext cx="2087563" cy="730250"/>
          </a:xfrm>
          <a:prstGeom prst="rect">
            <a:avLst/>
          </a:prstGeom>
          <a:noFill/>
          <a:ln w="9525">
            <a:noFill/>
            <a:miter lim="800000"/>
            <a:headEnd/>
            <a:tailEnd/>
          </a:ln>
        </p:spPr>
        <p:txBody>
          <a:bodyPr>
            <a:spAutoFit/>
          </a:bodyPr>
          <a:lstStyle/>
          <a:p>
            <a:r>
              <a:rPr lang="en-AU"/>
              <a:t>Topics that fit with student’s interests and personal goals</a:t>
            </a:r>
          </a:p>
        </p:txBody>
      </p:sp>
      <p:sp>
        <p:nvSpPr>
          <p:cNvPr id="6156" name="Text Box 27"/>
          <p:cNvSpPr txBox="1">
            <a:spLocks noChangeArrowheads="1"/>
          </p:cNvSpPr>
          <p:nvPr/>
        </p:nvSpPr>
        <p:spPr bwMode="auto">
          <a:xfrm>
            <a:off x="1403350" y="4149725"/>
            <a:ext cx="1906588" cy="942975"/>
          </a:xfrm>
          <a:prstGeom prst="rect">
            <a:avLst/>
          </a:prstGeom>
          <a:noFill/>
          <a:ln w="9525">
            <a:noFill/>
            <a:miter lim="800000"/>
            <a:headEnd/>
            <a:tailEnd/>
          </a:ln>
        </p:spPr>
        <p:txBody>
          <a:bodyPr>
            <a:spAutoFit/>
          </a:bodyPr>
          <a:lstStyle/>
          <a:p>
            <a:r>
              <a:rPr lang="en-AU"/>
              <a:t>Topics that fit with supervisor’s </a:t>
            </a:r>
          </a:p>
          <a:p>
            <a:r>
              <a:rPr lang="en-AU"/>
              <a:t>expertise and interests</a:t>
            </a:r>
          </a:p>
        </p:txBody>
      </p:sp>
      <p:sp>
        <p:nvSpPr>
          <p:cNvPr id="6157" name="Text Box 28"/>
          <p:cNvSpPr txBox="1">
            <a:spLocks noChangeArrowheads="1"/>
          </p:cNvSpPr>
          <p:nvPr/>
        </p:nvSpPr>
        <p:spPr bwMode="auto">
          <a:xfrm>
            <a:off x="6156325" y="4149725"/>
            <a:ext cx="1800225" cy="1384300"/>
          </a:xfrm>
          <a:prstGeom prst="rect">
            <a:avLst/>
          </a:prstGeom>
          <a:noFill/>
          <a:ln w="9525">
            <a:noFill/>
            <a:miter lim="800000"/>
            <a:headEnd/>
            <a:tailEnd/>
          </a:ln>
        </p:spPr>
        <p:txBody>
          <a:bodyPr>
            <a:spAutoFit/>
          </a:bodyPr>
          <a:lstStyle/>
          <a:p>
            <a:r>
              <a:rPr lang="en-AU"/>
              <a:t>Topics that can be completed within the available time and resources and given student’s skills and abilities</a:t>
            </a:r>
          </a:p>
        </p:txBody>
      </p:sp>
      <p:sp>
        <p:nvSpPr>
          <p:cNvPr id="6158" name="Text Box 29"/>
          <p:cNvSpPr txBox="1">
            <a:spLocks noChangeArrowheads="1"/>
          </p:cNvSpPr>
          <p:nvPr/>
        </p:nvSpPr>
        <p:spPr bwMode="auto">
          <a:xfrm>
            <a:off x="4500563" y="2276475"/>
            <a:ext cx="307975" cy="304800"/>
          </a:xfrm>
          <a:prstGeom prst="rect">
            <a:avLst/>
          </a:prstGeom>
          <a:noFill/>
          <a:ln w="9525">
            <a:noFill/>
            <a:miter lim="800000"/>
            <a:headEnd/>
            <a:tailEnd/>
          </a:ln>
        </p:spPr>
        <p:txBody>
          <a:bodyPr>
            <a:spAutoFit/>
          </a:bodyPr>
          <a:lstStyle/>
          <a:p>
            <a:r>
              <a:rPr lang="en-AU"/>
              <a:t>G</a:t>
            </a:r>
          </a:p>
        </p:txBody>
      </p:sp>
      <p:sp>
        <p:nvSpPr>
          <p:cNvPr id="6159" name="Text Box 30"/>
          <p:cNvSpPr txBox="1">
            <a:spLocks noChangeArrowheads="1"/>
          </p:cNvSpPr>
          <p:nvPr/>
        </p:nvSpPr>
        <p:spPr bwMode="auto">
          <a:xfrm>
            <a:off x="4572000" y="260350"/>
            <a:ext cx="184150" cy="304800"/>
          </a:xfrm>
          <a:prstGeom prst="rect">
            <a:avLst/>
          </a:prstGeom>
          <a:noFill/>
          <a:ln w="9525">
            <a:noFill/>
            <a:miter lim="800000"/>
            <a:headEnd/>
            <a:tailEnd/>
          </a:ln>
        </p:spPr>
        <p:txBody>
          <a:bodyPr wrap="none">
            <a:spAutoFit/>
          </a:bodyPr>
          <a:lstStyle/>
          <a:p>
            <a:endParaRPr lang="en-US"/>
          </a:p>
        </p:txBody>
      </p:sp>
      <p:sp>
        <p:nvSpPr>
          <p:cNvPr id="6160" name="Text Box 31"/>
          <p:cNvSpPr txBox="1">
            <a:spLocks noChangeArrowheads="1"/>
          </p:cNvSpPr>
          <p:nvPr/>
        </p:nvSpPr>
        <p:spPr bwMode="auto">
          <a:xfrm>
            <a:off x="3995738" y="260350"/>
            <a:ext cx="1298575" cy="304800"/>
          </a:xfrm>
          <a:prstGeom prst="rect">
            <a:avLst/>
          </a:prstGeom>
          <a:noFill/>
          <a:ln w="9525">
            <a:noFill/>
            <a:miter lim="800000"/>
            <a:headEnd/>
            <a:tailEnd/>
          </a:ln>
        </p:spPr>
        <p:txBody>
          <a:bodyPr wrap="none">
            <a:spAutoFit/>
          </a:bodyPr>
          <a:lstStyle/>
          <a:p>
            <a:r>
              <a:rPr lang="en-AU" b="1"/>
              <a:t>MOTIVATION</a:t>
            </a:r>
          </a:p>
        </p:txBody>
      </p:sp>
      <p:sp>
        <p:nvSpPr>
          <p:cNvPr id="6161" name="Text Box 32"/>
          <p:cNvSpPr txBox="1">
            <a:spLocks noChangeArrowheads="1"/>
          </p:cNvSpPr>
          <p:nvPr/>
        </p:nvSpPr>
        <p:spPr bwMode="auto">
          <a:xfrm>
            <a:off x="1887538" y="6164263"/>
            <a:ext cx="1044575" cy="304800"/>
          </a:xfrm>
          <a:prstGeom prst="rect">
            <a:avLst/>
          </a:prstGeom>
          <a:noFill/>
          <a:ln w="9525">
            <a:noFill/>
            <a:miter lim="800000"/>
            <a:headEnd/>
            <a:tailEnd/>
          </a:ln>
        </p:spPr>
        <p:txBody>
          <a:bodyPr wrap="none">
            <a:spAutoFit/>
          </a:bodyPr>
          <a:lstStyle/>
          <a:p>
            <a:r>
              <a:rPr lang="en-AU" b="1"/>
              <a:t>SUPPORT</a:t>
            </a:r>
          </a:p>
        </p:txBody>
      </p:sp>
      <p:sp>
        <p:nvSpPr>
          <p:cNvPr id="6162" name="Text Box 33"/>
          <p:cNvSpPr txBox="1">
            <a:spLocks noChangeArrowheads="1"/>
          </p:cNvSpPr>
          <p:nvPr/>
        </p:nvSpPr>
        <p:spPr bwMode="auto">
          <a:xfrm>
            <a:off x="6064250" y="6164263"/>
            <a:ext cx="1281113" cy="307975"/>
          </a:xfrm>
          <a:prstGeom prst="rect">
            <a:avLst/>
          </a:prstGeom>
          <a:noFill/>
          <a:ln w="9525">
            <a:noFill/>
            <a:miter lim="800000"/>
            <a:headEnd/>
            <a:tailEnd/>
          </a:ln>
        </p:spPr>
        <p:txBody>
          <a:bodyPr wrap="none">
            <a:spAutoFit/>
          </a:bodyPr>
          <a:lstStyle/>
          <a:p>
            <a:r>
              <a:rPr lang="en-AU" b="1"/>
              <a:t>FEASIBILITY</a:t>
            </a:r>
          </a:p>
        </p:txBody>
      </p:sp>
      <p:sp>
        <p:nvSpPr>
          <p:cNvPr id="6163" name="Text Box 34"/>
          <p:cNvSpPr txBox="1">
            <a:spLocks noChangeArrowheads="1"/>
          </p:cNvSpPr>
          <p:nvPr/>
        </p:nvSpPr>
        <p:spPr bwMode="auto">
          <a:xfrm>
            <a:off x="592138" y="111125"/>
            <a:ext cx="1468437" cy="396875"/>
          </a:xfrm>
          <a:prstGeom prst="rect">
            <a:avLst/>
          </a:prstGeom>
          <a:noFill/>
          <a:ln w="9525">
            <a:noFill/>
            <a:miter lim="800000"/>
            <a:headEnd/>
            <a:tailEnd/>
          </a:ln>
        </p:spPr>
        <p:txBody>
          <a:bodyPr wrap="none">
            <a:spAutoFit/>
          </a:bodyPr>
          <a:lstStyle/>
          <a:p>
            <a:r>
              <a:rPr lang="en-AU" sz="2000" b="1"/>
              <a:t>THE TOOL</a:t>
            </a:r>
          </a:p>
        </p:txBody>
      </p:sp>
      <p:sp>
        <p:nvSpPr>
          <p:cNvPr id="6164" name="Slide Number Placeholder 21"/>
          <p:cNvSpPr>
            <a:spLocks noGrp="1"/>
          </p:cNvSpPr>
          <p:nvPr>
            <p:ph type="sldNum" sz="quarter" idx="12"/>
          </p:nvPr>
        </p:nvSpPr>
        <p:spPr>
          <a:noFill/>
        </p:spPr>
        <p:txBody>
          <a:bodyPr/>
          <a:lstStyle/>
          <a:p>
            <a:fld id="{6F5EAC59-CCAA-4DB5-84C3-4DC8F4F57479}" type="slidenum">
              <a:rPr lang="en-AU" smtClean="0"/>
              <a:pPr/>
              <a:t>5</a:t>
            </a:fld>
            <a:endParaRPr lang="en-AU"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endParaRPr lang="en-US" smtClean="0"/>
          </a:p>
        </p:txBody>
      </p:sp>
      <p:sp>
        <p:nvSpPr>
          <p:cNvPr id="7171" name="Rectangle 3"/>
          <p:cNvSpPr>
            <a:spLocks noGrp="1" noChangeArrowheads="1"/>
          </p:cNvSpPr>
          <p:nvPr>
            <p:ph type="body" idx="1"/>
          </p:nvPr>
        </p:nvSpPr>
        <p:spPr/>
        <p:txBody>
          <a:bodyPr/>
          <a:lstStyle/>
          <a:p>
            <a:pPr eaLnBrk="1" hangingPunct="1"/>
            <a:r>
              <a:rPr lang="en-AU" sz="2000" smtClean="0"/>
              <a:t>It is envisaged that students and supervisors will discuss the issues arising from use of this tool with one another and use it as the basis for joint decision about which topic to pursue. </a:t>
            </a:r>
          </a:p>
          <a:p>
            <a:pPr eaLnBrk="1" hangingPunct="1"/>
            <a:endParaRPr lang="en-AU" sz="2000" smtClean="0"/>
          </a:p>
          <a:p>
            <a:pPr eaLnBrk="1" hangingPunct="1"/>
            <a:r>
              <a:rPr lang="en-AU" sz="2000" smtClean="0"/>
              <a:t>Ideally, students will pursue dissertation topics that fall within the space marked ‘A.’ Such topics pose the least risk in terms of non-completion.</a:t>
            </a:r>
          </a:p>
          <a:p>
            <a:pPr eaLnBrk="1" hangingPunct="1"/>
            <a:endParaRPr lang="en-AU" sz="2000" smtClean="0"/>
          </a:p>
          <a:p>
            <a:pPr eaLnBrk="1" hangingPunct="1"/>
            <a:r>
              <a:rPr lang="en-AU" sz="2000" smtClean="0"/>
              <a:t>Students who pursue dissertation topics that fall within the space marked ‘B’ run the risk of not completing their dissertations because of a lack of the required resources, time, and skills. At the very least, they run the risk of not competing their dissertations on time—i.e. within the four-year timeframe currently required in Australian universities.</a:t>
            </a:r>
          </a:p>
          <a:p>
            <a:pPr eaLnBrk="1" hangingPunct="1"/>
            <a:endParaRPr lang="en-AU" sz="2000" smtClean="0"/>
          </a:p>
          <a:p>
            <a:pPr eaLnBrk="1" hangingPunct="1">
              <a:buFontTx/>
              <a:buNone/>
            </a:pPr>
            <a:endParaRPr lang="en-AU" sz="2000" smtClean="0"/>
          </a:p>
          <a:p>
            <a:pPr eaLnBrk="1" hangingPunct="1"/>
            <a:endParaRPr lang="en-AU" sz="2000" smtClean="0"/>
          </a:p>
        </p:txBody>
      </p:sp>
      <p:sp>
        <p:nvSpPr>
          <p:cNvPr id="7172" name="Slide Number Placeholder 5"/>
          <p:cNvSpPr>
            <a:spLocks noGrp="1"/>
          </p:cNvSpPr>
          <p:nvPr>
            <p:ph type="sldNum" sz="quarter" idx="12"/>
          </p:nvPr>
        </p:nvSpPr>
        <p:spPr>
          <a:noFill/>
        </p:spPr>
        <p:txBody>
          <a:bodyPr/>
          <a:lstStyle/>
          <a:p>
            <a:fld id="{A0A5D0EC-96A8-41F3-8686-6335460824F2}" type="slidenum">
              <a:rPr lang="en-AU" smtClean="0"/>
              <a:pPr/>
              <a:t>6</a:t>
            </a:fld>
            <a:endParaRPr lang="en-AU"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endParaRPr lang="en-US" smtClean="0"/>
          </a:p>
        </p:txBody>
      </p:sp>
      <p:sp>
        <p:nvSpPr>
          <p:cNvPr id="8195" name="Content Placeholder 2"/>
          <p:cNvSpPr>
            <a:spLocks noGrp="1"/>
          </p:cNvSpPr>
          <p:nvPr>
            <p:ph idx="1"/>
          </p:nvPr>
        </p:nvSpPr>
        <p:spPr/>
        <p:txBody>
          <a:bodyPr/>
          <a:lstStyle/>
          <a:p>
            <a:pPr eaLnBrk="1" hangingPunct="1"/>
            <a:r>
              <a:rPr lang="en-AU" sz="2000" smtClean="0"/>
              <a:t>Students who pursue topics that fall within the area marked ‘C’ run the risk of not completing their dissertations because of a lack of support from their supervisors. </a:t>
            </a:r>
            <a:endParaRPr lang="en-US" sz="2000" smtClean="0"/>
          </a:p>
          <a:p>
            <a:pPr eaLnBrk="1" hangingPunct="1"/>
            <a:endParaRPr lang="en-US" sz="2000" smtClean="0"/>
          </a:p>
          <a:p>
            <a:pPr eaLnBrk="1" hangingPunct="1"/>
            <a:r>
              <a:rPr lang="en-US" sz="2000" smtClean="0"/>
              <a:t>Students who pursue topics that fall within the area marked ‘D’ run the risk of not completing their dissertations because they lose the motivation required to carry out the research.</a:t>
            </a:r>
          </a:p>
          <a:p>
            <a:pPr eaLnBrk="1" hangingPunct="1"/>
            <a:endParaRPr lang="en-US" sz="2000" smtClean="0"/>
          </a:p>
          <a:p>
            <a:pPr eaLnBrk="1" hangingPunct="1"/>
            <a:r>
              <a:rPr lang="en-US" sz="2000" smtClean="0"/>
              <a:t>Students who pursue topics that fall within the area marked ‘E’ run the risk of not completing their dissertations because they lose the motivation required to carry out the research, they </a:t>
            </a:r>
            <a:r>
              <a:rPr lang="en-AU" sz="2000" smtClean="0"/>
              <a:t>lack the required resources, time, and skills or both.</a:t>
            </a:r>
          </a:p>
          <a:p>
            <a:pPr eaLnBrk="1" hangingPunct="1"/>
            <a:endParaRPr lang="en-AU" sz="2000" smtClean="0"/>
          </a:p>
        </p:txBody>
      </p:sp>
      <p:sp>
        <p:nvSpPr>
          <p:cNvPr id="8196" name="Slide Number Placeholder 3"/>
          <p:cNvSpPr>
            <a:spLocks noGrp="1"/>
          </p:cNvSpPr>
          <p:nvPr>
            <p:ph type="sldNum" sz="quarter" idx="12"/>
          </p:nvPr>
        </p:nvSpPr>
        <p:spPr>
          <a:noFill/>
        </p:spPr>
        <p:txBody>
          <a:bodyPr/>
          <a:lstStyle/>
          <a:p>
            <a:fld id="{153DE94B-25F9-43C4-A982-A5F449D7E13B}" type="slidenum">
              <a:rPr lang="en-AU" smtClean="0"/>
              <a:pPr/>
              <a:t>7</a:t>
            </a:fld>
            <a:endParaRPr lang="en-AU"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endParaRPr lang="en-US" smtClean="0"/>
          </a:p>
        </p:txBody>
      </p:sp>
      <p:sp>
        <p:nvSpPr>
          <p:cNvPr id="9219" name="Content Placeholder 2"/>
          <p:cNvSpPr>
            <a:spLocks noGrp="1"/>
          </p:cNvSpPr>
          <p:nvPr>
            <p:ph idx="1"/>
          </p:nvPr>
        </p:nvSpPr>
        <p:spPr/>
        <p:txBody>
          <a:bodyPr/>
          <a:lstStyle/>
          <a:p>
            <a:pPr eaLnBrk="1" hangingPunct="1"/>
            <a:r>
              <a:rPr lang="en-AU" sz="2000" smtClean="0"/>
              <a:t>Students </a:t>
            </a:r>
            <a:r>
              <a:rPr lang="en-US" sz="2000" smtClean="0"/>
              <a:t>who pursue topics that fall within the area marked ‘F’ run the risk of not completing their dissertations either because they lose the motivation required to carry out the research,</a:t>
            </a:r>
            <a:r>
              <a:rPr lang="en-AU" sz="2000" smtClean="0"/>
              <a:t> a lack of support from their supervisors</a:t>
            </a:r>
            <a:r>
              <a:rPr lang="en-US" sz="2000" smtClean="0"/>
              <a:t>, or </a:t>
            </a:r>
            <a:r>
              <a:rPr lang="en-AU" sz="2000" smtClean="0"/>
              <a:t>both.</a:t>
            </a:r>
          </a:p>
          <a:p>
            <a:pPr eaLnBrk="1" hangingPunct="1"/>
            <a:endParaRPr lang="en-AU" sz="2000" smtClean="0"/>
          </a:p>
          <a:p>
            <a:pPr eaLnBrk="1" hangingPunct="1"/>
            <a:r>
              <a:rPr lang="en-AU" sz="2000" smtClean="0"/>
              <a:t>Students </a:t>
            </a:r>
            <a:r>
              <a:rPr lang="en-US" sz="2000" smtClean="0"/>
              <a:t>who pursue topics that fall within the area marked ‘G’ run the risk of not completing their dissertations either because they </a:t>
            </a:r>
            <a:r>
              <a:rPr lang="en-AU" sz="2000" smtClean="0"/>
              <a:t>lack support from their supervisors</a:t>
            </a:r>
            <a:r>
              <a:rPr lang="en-US" sz="2000" smtClean="0"/>
              <a:t>, they </a:t>
            </a:r>
            <a:r>
              <a:rPr lang="en-AU" sz="2000" smtClean="0"/>
              <a:t>lack the required resources, time, and skills, </a:t>
            </a:r>
            <a:r>
              <a:rPr lang="en-US" sz="2000" smtClean="0"/>
              <a:t>or </a:t>
            </a:r>
            <a:r>
              <a:rPr lang="en-AU" sz="2000" smtClean="0"/>
              <a:t>both.</a:t>
            </a:r>
          </a:p>
          <a:p>
            <a:pPr eaLnBrk="1" hangingPunct="1"/>
            <a:endParaRPr lang="en-AU" sz="2000" smtClean="0"/>
          </a:p>
          <a:p>
            <a:pPr eaLnBrk="1" hangingPunct="1">
              <a:buFontTx/>
              <a:buNone/>
            </a:pPr>
            <a:endParaRPr lang="en-US" sz="2000" smtClean="0"/>
          </a:p>
        </p:txBody>
      </p:sp>
      <p:sp>
        <p:nvSpPr>
          <p:cNvPr id="9220" name="Slide Number Placeholder 3"/>
          <p:cNvSpPr>
            <a:spLocks noGrp="1"/>
          </p:cNvSpPr>
          <p:nvPr>
            <p:ph type="sldNum" sz="quarter" idx="12"/>
          </p:nvPr>
        </p:nvSpPr>
        <p:spPr>
          <a:noFill/>
        </p:spPr>
        <p:txBody>
          <a:bodyPr/>
          <a:lstStyle/>
          <a:p>
            <a:fld id="{EE956E36-3FF5-4EC1-983D-CB945DBEDBB1}" type="slidenum">
              <a:rPr lang="en-AU" smtClean="0"/>
              <a:pPr/>
              <a:t>8</a:t>
            </a:fld>
            <a:endParaRPr lang="en-AU"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AU" sz="2000" b="1" smtClean="0"/>
              <a:t>References</a:t>
            </a:r>
          </a:p>
        </p:txBody>
      </p:sp>
      <p:sp>
        <p:nvSpPr>
          <p:cNvPr id="10243" name="Rectangle 3"/>
          <p:cNvSpPr>
            <a:spLocks noGrp="1" noChangeArrowheads="1"/>
          </p:cNvSpPr>
          <p:nvPr>
            <p:ph type="body" idx="1"/>
          </p:nvPr>
        </p:nvSpPr>
        <p:spPr/>
        <p:txBody>
          <a:bodyPr/>
          <a:lstStyle/>
          <a:p>
            <a:r>
              <a:rPr lang="en-AU" sz="2000" smtClean="0"/>
              <a:t>Styles I. and A. Radloff (2001) ‘The Synergistic Thesis: Student and Supervisor Perspectives,’ </a:t>
            </a:r>
            <a:r>
              <a:rPr lang="en-AU" sz="2000" i="1" smtClean="0"/>
              <a:t>Journal of Further and Higher Education</a:t>
            </a:r>
            <a:r>
              <a:rPr lang="en-AU" sz="2000" smtClean="0"/>
              <a:t>, 25 (1), pp.97-106.</a:t>
            </a:r>
          </a:p>
          <a:p>
            <a:endParaRPr lang="en-AU" sz="2000" smtClean="0"/>
          </a:p>
          <a:p>
            <a:r>
              <a:rPr lang="en-AU" sz="2000" smtClean="0"/>
              <a:t>Wright T. and Cochrane R. (2000) ‘Factors Influencing Successful Submission of PhD Theses,’ </a:t>
            </a:r>
            <a:r>
              <a:rPr lang="en-AU" sz="2000" i="1" smtClean="0"/>
              <a:t>Studies in Higher Education</a:t>
            </a:r>
            <a:r>
              <a:rPr lang="en-AU" sz="2000" smtClean="0"/>
              <a:t>, 25 (2), pp.181-195.</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464</TotalTime>
  <Words>824</Words>
  <Application>Microsoft Office PowerPoint</Application>
  <PresentationFormat>On-screen Show (4:3)</PresentationFormat>
  <Paragraphs>54</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A Tool to Assist Postgraduate Research Students and their Supervisors in Selecting a Dissertation Topic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vector>
  </TitlesOfParts>
  <Company>The University of Adelaide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a1065126</cp:lastModifiedBy>
  <cp:revision>42</cp:revision>
  <dcterms:created xsi:type="dcterms:W3CDTF">2009-09-27T14:00:20Z</dcterms:created>
  <dcterms:modified xsi:type="dcterms:W3CDTF">2015-09-01T04:50:38Z</dcterms:modified>
</cp:coreProperties>
</file>