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52" r:id="rId2"/>
  </p:sldMasterIdLst>
  <p:notesMasterIdLst>
    <p:notesMasterId r:id="rId21"/>
  </p:notesMasterIdLst>
  <p:sldIdLst>
    <p:sldId id="256" r:id="rId3"/>
    <p:sldId id="415" r:id="rId4"/>
    <p:sldId id="417" r:id="rId5"/>
    <p:sldId id="418" r:id="rId6"/>
    <p:sldId id="402" r:id="rId7"/>
    <p:sldId id="408" r:id="rId8"/>
    <p:sldId id="261" r:id="rId9"/>
    <p:sldId id="272" r:id="rId10"/>
    <p:sldId id="262" r:id="rId11"/>
    <p:sldId id="409" r:id="rId12"/>
    <p:sldId id="411" r:id="rId13"/>
    <p:sldId id="410" r:id="rId14"/>
    <p:sldId id="412" r:id="rId15"/>
    <p:sldId id="414" r:id="rId16"/>
    <p:sldId id="270" r:id="rId17"/>
    <p:sldId id="271" r:id="rId18"/>
    <p:sldId id="416" r:id="rId19"/>
    <p:sldId id="266" r:id="rId20"/>
  </p:sldIdLst>
  <p:sldSz cx="12193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000"/>
    <a:srgbClr val="005A9C"/>
    <a:srgbClr val="102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8"/>
    <p:restoredTop sz="80851" autoAdjust="0"/>
  </p:normalViewPr>
  <p:slideViewPr>
    <p:cSldViewPr snapToGrid="0" snapToObjects="1">
      <p:cViewPr varScale="1">
        <p:scale>
          <a:sx n="93" d="100"/>
          <a:sy n="93" d="100"/>
        </p:scale>
        <p:origin x="13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C21FD-0655-4FE0-9E3D-668340241B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CABD4D7C-34B0-4F83-9EC0-6C3D55E30291}">
      <dgm:prSet phldrT="[Text]"/>
      <dgm:spPr>
        <a:solidFill>
          <a:schemeClr val="accent2">
            <a:lumMod val="75000"/>
          </a:schemeClr>
        </a:solidFill>
      </dgm:spPr>
      <dgm:t>
        <a:bodyPr/>
        <a:lstStyle/>
        <a:p>
          <a:r>
            <a:rPr lang="en-AU" b="1" dirty="0"/>
            <a:t>Positive Workplace Culture</a:t>
          </a:r>
        </a:p>
      </dgm:t>
    </dgm:pt>
    <dgm:pt modelId="{F070F248-8E48-43BA-BC7F-35041EB2BF05}" type="parTrans" cxnId="{B282A6A0-BCCA-4848-9E13-E7140F3F3284}">
      <dgm:prSet/>
      <dgm:spPr/>
      <dgm:t>
        <a:bodyPr/>
        <a:lstStyle/>
        <a:p>
          <a:endParaRPr lang="en-AU"/>
        </a:p>
      </dgm:t>
    </dgm:pt>
    <dgm:pt modelId="{7C316052-0833-4C85-9555-72F15F8D1FF8}" type="sibTrans" cxnId="{B282A6A0-BCCA-4848-9E13-E7140F3F3284}">
      <dgm:prSet/>
      <dgm:spPr/>
      <dgm:t>
        <a:bodyPr/>
        <a:lstStyle/>
        <a:p>
          <a:endParaRPr lang="en-AU"/>
        </a:p>
      </dgm:t>
    </dgm:pt>
    <dgm:pt modelId="{FE59588E-A8D4-411C-BBBD-ED4E9B02ACB6}">
      <dgm:prSet phldrT="[Text]" custT="1"/>
      <dgm:spPr/>
      <dgm:t>
        <a:bodyPr/>
        <a:lstStyle/>
        <a:p>
          <a:r>
            <a:rPr lang="en-AU" sz="1100" b="1" dirty="0"/>
            <a:t>Leadership Accountability</a:t>
          </a:r>
        </a:p>
      </dgm:t>
    </dgm:pt>
    <dgm:pt modelId="{545FB52B-0C45-41BC-94C2-2C946CB0DFFE}" type="parTrans" cxnId="{96CF7ACD-8CAA-49D1-A99E-052837B97C07}">
      <dgm:prSet/>
      <dgm:spPr/>
      <dgm:t>
        <a:bodyPr/>
        <a:lstStyle/>
        <a:p>
          <a:endParaRPr lang="en-AU"/>
        </a:p>
      </dgm:t>
    </dgm:pt>
    <dgm:pt modelId="{26F4F5B0-2D02-495D-A41A-32F196087186}" type="sibTrans" cxnId="{96CF7ACD-8CAA-49D1-A99E-052837B97C07}">
      <dgm:prSet/>
      <dgm:spPr/>
      <dgm:t>
        <a:bodyPr/>
        <a:lstStyle/>
        <a:p>
          <a:endParaRPr lang="en-AU"/>
        </a:p>
      </dgm:t>
    </dgm:pt>
    <dgm:pt modelId="{3BCAC726-D926-47A4-9E46-F4E2184A207C}">
      <dgm:prSet phldrT="[Text]" custT="1"/>
      <dgm:spPr/>
      <dgm:t>
        <a:bodyPr/>
        <a:lstStyle/>
        <a:p>
          <a:r>
            <a:rPr lang="en-AU" sz="1200" b="1" dirty="0"/>
            <a:t>School and team accountability</a:t>
          </a:r>
        </a:p>
      </dgm:t>
    </dgm:pt>
    <dgm:pt modelId="{5F542D31-D778-4E7A-B5A4-5939D21CB82A}" type="parTrans" cxnId="{30BC712B-DEE9-43DF-8B1E-2D5428396E40}">
      <dgm:prSet/>
      <dgm:spPr/>
      <dgm:t>
        <a:bodyPr/>
        <a:lstStyle/>
        <a:p>
          <a:endParaRPr lang="en-AU"/>
        </a:p>
      </dgm:t>
    </dgm:pt>
    <dgm:pt modelId="{90FAFF51-D060-4853-B3EE-70AB78A9BCC6}" type="sibTrans" cxnId="{30BC712B-DEE9-43DF-8B1E-2D5428396E40}">
      <dgm:prSet/>
      <dgm:spPr/>
      <dgm:t>
        <a:bodyPr/>
        <a:lstStyle/>
        <a:p>
          <a:endParaRPr lang="en-AU"/>
        </a:p>
      </dgm:t>
    </dgm:pt>
    <dgm:pt modelId="{8E37B2A0-6B71-4C27-B44A-E1ABF7C23D21}">
      <dgm:prSet phldrT="[Text]" custT="1"/>
      <dgm:spPr/>
      <dgm:t>
        <a:bodyPr/>
        <a:lstStyle/>
        <a:p>
          <a:r>
            <a:rPr lang="en-AU" sz="1200" b="1" dirty="0"/>
            <a:t>Clear Values and Behaviours</a:t>
          </a:r>
        </a:p>
      </dgm:t>
    </dgm:pt>
    <dgm:pt modelId="{A73D3E3C-1E12-4FB5-9777-ECC5EA22C74B}" type="sibTrans" cxnId="{447A8E37-4891-4404-9D08-966C89830DA3}">
      <dgm:prSet/>
      <dgm:spPr/>
      <dgm:t>
        <a:bodyPr/>
        <a:lstStyle/>
        <a:p>
          <a:endParaRPr lang="en-AU"/>
        </a:p>
      </dgm:t>
    </dgm:pt>
    <dgm:pt modelId="{CD459EA1-63DC-4A1E-9D54-0014A1914900}" type="parTrans" cxnId="{447A8E37-4891-4404-9D08-966C89830DA3}">
      <dgm:prSet/>
      <dgm:spPr/>
      <dgm:t>
        <a:bodyPr/>
        <a:lstStyle/>
        <a:p>
          <a:endParaRPr lang="en-AU"/>
        </a:p>
      </dgm:t>
    </dgm:pt>
    <dgm:pt modelId="{AB8E4B80-6DFE-42F8-8C49-B085F4D2C6F8}" type="pres">
      <dgm:prSet presAssocID="{A69C21FD-0655-4FE0-9E3D-668340241B77}" presName="Name0" presStyleCnt="0">
        <dgm:presLayoutVars>
          <dgm:chMax val="1"/>
          <dgm:dir/>
          <dgm:animLvl val="ctr"/>
          <dgm:resizeHandles val="exact"/>
        </dgm:presLayoutVars>
      </dgm:prSet>
      <dgm:spPr/>
      <dgm:t>
        <a:bodyPr/>
        <a:lstStyle/>
        <a:p>
          <a:endParaRPr lang="en-US"/>
        </a:p>
      </dgm:t>
    </dgm:pt>
    <dgm:pt modelId="{F78FA2B5-2D2D-4D9E-A162-60577567F053}" type="pres">
      <dgm:prSet presAssocID="{CABD4D7C-34B0-4F83-9EC0-6C3D55E30291}" presName="centerShape" presStyleLbl="node0" presStyleIdx="0" presStyleCnt="1" custLinFactNeighborX="-592" custLinFactNeighborY="-220"/>
      <dgm:spPr/>
      <dgm:t>
        <a:bodyPr/>
        <a:lstStyle/>
        <a:p>
          <a:endParaRPr lang="en-US"/>
        </a:p>
      </dgm:t>
    </dgm:pt>
    <dgm:pt modelId="{308DFE3B-AED1-45B4-BC13-35D09B1C94F9}" type="pres">
      <dgm:prSet presAssocID="{8E37B2A0-6B71-4C27-B44A-E1ABF7C23D21}" presName="node" presStyleLbl="node1" presStyleIdx="0" presStyleCnt="3" custScaleX="105904" custScaleY="101276" custRadScaleRad="94604" custRadScaleInc="-76">
        <dgm:presLayoutVars>
          <dgm:bulletEnabled val="1"/>
        </dgm:presLayoutVars>
      </dgm:prSet>
      <dgm:spPr/>
      <dgm:t>
        <a:bodyPr/>
        <a:lstStyle/>
        <a:p>
          <a:endParaRPr lang="en-US"/>
        </a:p>
      </dgm:t>
    </dgm:pt>
    <dgm:pt modelId="{81E6BC14-2A4A-4888-AF5E-B37D5D4E237C}" type="pres">
      <dgm:prSet presAssocID="{8E37B2A0-6B71-4C27-B44A-E1ABF7C23D21}" presName="dummy" presStyleCnt="0"/>
      <dgm:spPr/>
    </dgm:pt>
    <dgm:pt modelId="{5DB9AA70-AF26-47DE-8ED8-714067D466A0}" type="pres">
      <dgm:prSet presAssocID="{A73D3E3C-1E12-4FB5-9777-ECC5EA22C74B}" presName="sibTrans" presStyleLbl="sibTrans2D1" presStyleIdx="0" presStyleCnt="3"/>
      <dgm:spPr/>
      <dgm:t>
        <a:bodyPr/>
        <a:lstStyle/>
        <a:p>
          <a:endParaRPr lang="en-US"/>
        </a:p>
      </dgm:t>
    </dgm:pt>
    <dgm:pt modelId="{0CF7F90D-F10B-4135-9B4F-0E5188C60957}" type="pres">
      <dgm:prSet presAssocID="{FE59588E-A8D4-411C-BBBD-ED4E9B02ACB6}" presName="node" presStyleLbl="node1" presStyleIdx="1" presStyleCnt="3" custScaleX="100729" custScaleY="98077" custRadScaleRad="97466" custRadScaleInc="4815">
        <dgm:presLayoutVars>
          <dgm:bulletEnabled val="1"/>
        </dgm:presLayoutVars>
      </dgm:prSet>
      <dgm:spPr/>
      <dgm:t>
        <a:bodyPr/>
        <a:lstStyle/>
        <a:p>
          <a:endParaRPr lang="en-US"/>
        </a:p>
      </dgm:t>
    </dgm:pt>
    <dgm:pt modelId="{F4B4B71C-7395-4CDA-B027-5F500911C5ED}" type="pres">
      <dgm:prSet presAssocID="{FE59588E-A8D4-411C-BBBD-ED4E9B02ACB6}" presName="dummy" presStyleCnt="0"/>
      <dgm:spPr/>
    </dgm:pt>
    <dgm:pt modelId="{24AE72EA-E383-44EB-B5B6-38E5D25BAA2F}" type="pres">
      <dgm:prSet presAssocID="{26F4F5B0-2D02-495D-A41A-32F196087186}" presName="sibTrans" presStyleLbl="sibTrans2D1" presStyleIdx="1" presStyleCnt="3"/>
      <dgm:spPr/>
      <dgm:t>
        <a:bodyPr/>
        <a:lstStyle/>
        <a:p>
          <a:endParaRPr lang="en-US"/>
        </a:p>
      </dgm:t>
    </dgm:pt>
    <dgm:pt modelId="{9281EB52-79FF-472D-8F71-AC24A6E77C18}" type="pres">
      <dgm:prSet presAssocID="{3BCAC726-D926-47A4-9E46-F4E2184A207C}" presName="node" presStyleLbl="node1" presStyleIdx="2" presStyleCnt="3" custScaleX="107908" custScaleY="102757">
        <dgm:presLayoutVars>
          <dgm:bulletEnabled val="1"/>
        </dgm:presLayoutVars>
      </dgm:prSet>
      <dgm:spPr/>
      <dgm:t>
        <a:bodyPr/>
        <a:lstStyle/>
        <a:p>
          <a:endParaRPr lang="en-US"/>
        </a:p>
      </dgm:t>
    </dgm:pt>
    <dgm:pt modelId="{68096302-CB5C-4709-9D5F-D9320361062F}" type="pres">
      <dgm:prSet presAssocID="{3BCAC726-D926-47A4-9E46-F4E2184A207C}" presName="dummy" presStyleCnt="0"/>
      <dgm:spPr/>
    </dgm:pt>
    <dgm:pt modelId="{132F0EF7-F058-4F5B-9129-ED01FA2E20C4}" type="pres">
      <dgm:prSet presAssocID="{90FAFF51-D060-4853-B3EE-70AB78A9BCC6}" presName="sibTrans" presStyleLbl="sibTrans2D1" presStyleIdx="2" presStyleCnt="3" custLinFactNeighborX="1938" custLinFactNeighborY="-1077"/>
      <dgm:spPr/>
      <dgm:t>
        <a:bodyPr/>
        <a:lstStyle/>
        <a:p>
          <a:endParaRPr lang="en-US"/>
        </a:p>
      </dgm:t>
    </dgm:pt>
  </dgm:ptLst>
  <dgm:cxnLst>
    <dgm:cxn modelId="{472F1EB7-167D-4B1A-B00C-3E2FC3A622A3}" type="presOf" srcId="{8E37B2A0-6B71-4C27-B44A-E1ABF7C23D21}" destId="{308DFE3B-AED1-45B4-BC13-35D09B1C94F9}" srcOrd="0" destOrd="0" presId="urn:microsoft.com/office/officeart/2005/8/layout/radial6"/>
    <dgm:cxn modelId="{5884E44C-C134-441D-9981-D02E9532AF3B}" type="presOf" srcId="{3BCAC726-D926-47A4-9E46-F4E2184A207C}" destId="{9281EB52-79FF-472D-8F71-AC24A6E77C18}" srcOrd="0" destOrd="0" presId="urn:microsoft.com/office/officeart/2005/8/layout/radial6"/>
    <dgm:cxn modelId="{30BC712B-DEE9-43DF-8B1E-2D5428396E40}" srcId="{CABD4D7C-34B0-4F83-9EC0-6C3D55E30291}" destId="{3BCAC726-D926-47A4-9E46-F4E2184A207C}" srcOrd="2" destOrd="0" parTransId="{5F542D31-D778-4E7A-B5A4-5939D21CB82A}" sibTransId="{90FAFF51-D060-4853-B3EE-70AB78A9BCC6}"/>
    <dgm:cxn modelId="{117A7B4F-85EF-4BFA-AC48-4B020048B759}" type="presOf" srcId="{90FAFF51-D060-4853-B3EE-70AB78A9BCC6}" destId="{132F0EF7-F058-4F5B-9129-ED01FA2E20C4}" srcOrd="0" destOrd="0" presId="urn:microsoft.com/office/officeart/2005/8/layout/radial6"/>
    <dgm:cxn modelId="{447A8E37-4891-4404-9D08-966C89830DA3}" srcId="{CABD4D7C-34B0-4F83-9EC0-6C3D55E30291}" destId="{8E37B2A0-6B71-4C27-B44A-E1ABF7C23D21}" srcOrd="0" destOrd="0" parTransId="{CD459EA1-63DC-4A1E-9D54-0014A1914900}" sibTransId="{A73D3E3C-1E12-4FB5-9777-ECC5EA22C74B}"/>
    <dgm:cxn modelId="{96CF7ACD-8CAA-49D1-A99E-052837B97C07}" srcId="{CABD4D7C-34B0-4F83-9EC0-6C3D55E30291}" destId="{FE59588E-A8D4-411C-BBBD-ED4E9B02ACB6}" srcOrd="1" destOrd="0" parTransId="{545FB52B-0C45-41BC-94C2-2C946CB0DFFE}" sibTransId="{26F4F5B0-2D02-495D-A41A-32F196087186}"/>
    <dgm:cxn modelId="{00E7453B-C3BC-42B3-B99C-FC60BEE16EBE}" type="presOf" srcId="{26F4F5B0-2D02-495D-A41A-32F196087186}" destId="{24AE72EA-E383-44EB-B5B6-38E5D25BAA2F}" srcOrd="0" destOrd="0" presId="urn:microsoft.com/office/officeart/2005/8/layout/radial6"/>
    <dgm:cxn modelId="{25DEA9D3-1289-466A-9C2F-102371267786}" type="presOf" srcId="{A69C21FD-0655-4FE0-9E3D-668340241B77}" destId="{AB8E4B80-6DFE-42F8-8C49-B085F4D2C6F8}" srcOrd="0" destOrd="0" presId="urn:microsoft.com/office/officeart/2005/8/layout/radial6"/>
    <dgm:cxn modelId="{2CC4B489-2F98-4177-B458-F04ECE4382C1}" type="presOf" srcId="{A73D3E3C-1E12-4FB5-9777-ECC5EA22C74B}" destId="{5DB9AA70-AF26-47DE-8ED8-714067D466A0}" srcOrd="0" destOrd="0" presId="urn:microsoft.com/office/officeart/2005/8/layout/radial6"/>
    <dgm:cxn modelId="{CA53D4C6-EAE1-4CD4-875C-DBF319F4FEFF}" type="presOf" srcId="{FE59588E-A8D4-411C-BBBD-ED4E9B02ACB6}" destId="{0CF7F90D-F10B-4135-9B4F-0E5188C60957}" srcOrd="0" destOrd="0" presId="urn:microsoft.com/office/officeart/2005/8/layout/radial6"/>
    <dgm:cxn modelId="{836FCBBC-BA38-4A3F-A300-3C39C5715884}" type="presOf" srcId="{CABD4D7C-34B0-4F83-9EC0-6C3D55E30291}" destId="{F78FA2B5-2D2D-4D9E-A162-60577567F053}" srcOrd="0" destOrd="0" presId="urn:microsoft.com/office/officeart/2005/8/layout/radial6"/>
    <dgm:cxn modelId="{B282A6A0-BCCA-4848-9E13-E7140F3F3284}" srcId="{A69C21FD-0655-4FE0-9E3D-668340241B77}" destId="{CABD4D7C-34B0-4F83-9EC0-6C3D55E30291}" srcOrd="0" destOrd="0" parTransId="{F070F248-8E48-43BA-BC7F-35041EB2BF05}" sibTransId="{7C316052-0833-4C85-9555-72F15F8D1FF8}"/>
    <dgm:cxn modelId="{EFCA6713-C6C4-4968-ACFA-7B7A81F1AB35}" type="presParOf" srcId="{AB8E4B80-6DFE-42F8-8C49-B085F4D2C6F8}" destId="{F78FA2B5-2D2D-4D9E-A162-60577567F053}" srcOrd="0" destOrd="0" presId="urn:microsoft.com/office/officeart/2005/8/layout/radial6"/>
    <dgm:cxn modelId="{6A967FEF-2894-4AFE-81D3-BEC2A9E6C957}" type="presParOf" srcId="{AB8E4B80-6DFE-42F8-8C49-B085F4D2C6F8}" destId="{308DFE3B-AED1-45B4-BC13-35D09B1C94F9}" srcOrd="1" destOrd="0" presId="urn:microsoft.com/office/officeart/2005/8/layout/radial6"/>
    <dgm:cxn modelId="{85D1EA83-B672-402D-B869-8BE919715871}" type="presParOf" srcId="{AB8E4B80-6DFE-42F8-8C49-B085F4D2C6F8}" destId="{81E6BC14-2A4A-4888-AF5E-B37D5D4E237C}" srcOrd="2" destOrd="0" presId="urn:microsoft.com/office/officeart/2005/8/layout/radial6"/>
    <dgm:cxn modelId="{9A8689E0-9E33-49C7-BC99-B8F5F813AFDD}" type="presParOf" srcId="{AB8E4B80-6DFE-42F8-8C49-B085F4D2C6F8}" destId="{5DB9AA70-AF26-47DE-8ED8-714067D466A0}" srcOrd="3" destOrd="0" presId="urn:microsoft.com/office/officeart/2005/8/layout/radial6"/>
    <dgm:cxn modelId="{8775FA35-901D-4064-8487-747058E4F0B4}" type="presParOf" srcId="{AB8E4B80-6DFE-42F8-8C49-B085F4D2C6F8}" destId="{0CF7F90D-F10B-4135-9B4F-0E5188C60957}" srcOrd="4" destOrd="0" presId="urn:microsoft.com/office/officeart/2005/8/layout/radial6"/>
    <dgm:cxn modelId="{98BD9082-F0D9-4DCB-B942-D20A71A6F847}" type="presParOf" srcId="{AB8E4B80-6DFE-42F8-8C49-B085F4D2C6F8}" destId="{F4B4B71C-7395-4CDA-B027-5F500911C5ED}" srcOrd="5" destOrd="0" presId="urn:microsoft.com/office/officeart/2005/8/layout/radial6"/>
    <dgm:cxn modelId="{F3706430-076A-497F-B71B-E5C7DA584F7D}" type="presParOf" srcId="{AB8E4B80-6DFE-42F8-8C49-B085F4D2C6F8}" destId="{24AE72EA-E383-44EB-B5B6-38E5D25BAA2F}" srcOrd="6" destOrd="0" presId="urn:microsoft.com/office/officeart/2005/8/layout/radial6"/>
    <dgm:cxn modelId="{2CB4E224-E9BC-478D-A895-0FE2903B7DD7}" type="presParOf" srcId="{AB8E4B80-6DFE-42F8-8C49-B085F4D2C6F8}" destId="{9281EB52-79FF-472D-8F71-AC24A6E77C18}" srcOrd="7" destOrd="0" presId="urn:microsoft.com/office/officeart/2005/8/layout/radial6"/>
    <dgm:cxn modelId="{95A7EBB6-EFA4-40C3-AFCB-3DE817C5AFEE}" type="presParOf" srcId="{AB8E4B80-6DFE-42F8-8C49-B085F4D2C6F8}" destId="{68096302-CB5C-4709-9D5F-D9320361062F}" srcOrd="8" destOrd="0" presId="urn:microsoft.com/office/officeart/2005/8/layout/radial6"/>
    <dgm:cxn modelId="{61720713-66C4-4AB2-A2B3-C6D47063BEBF}" type="presParOf" srcId="{AB8E4B80-6DFE-42F8-8C49-B085F4D2C6F8}" destId="{132F0EF7-F058-4F5B-9129-ED01FA2E20C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0EF7-F058-4F5B-9129-ED01FA2E20C4}">
      <dsp:nvSpPr>
        <dsp:cNvPr id="0" name=""/>
        <dsp:cNvSpPr/>
      </dsp:nvSpPr>
      <dsp:spPr>
        <a:xfrm>
          <a:off x="3462405" y="647974"/>
          <a:ext cx="3896351" cy="3896351"/>
        </a:xfrm>
        <a:prstGeom prst="blockArc">
          <a:avLst>
            <a:gd name="adj1" fmla="val 9208960"/>
            <a:gd name="adj2" fmla="val 16099342"/>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AE72EA-E383-44EB-B5B6-38E5D25BAA2F}">
      <dsp:nvSpPr>
        <dsp:cNvPr id="0" name=""/>
        <dsp:cNvSpPr/>
      </dsp:nvSpPr>
      <dsp:spPr>
        <a:xfrm>
          <a:off x="3304441" y="541633"/>
          <a:ext cx="3896351" cy="3896351"/>
        </a:xfrm>
        <a:prstGeom prst="blockArc">
          <a:avLst>
            <a:gd name="adj1" fmla="val 1960297"/>
            <a:gd name="adj2" fmla="val 890232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B9AA70-AF26-47DE-8ED8-714067D466A0}">
      <dsp:nvSpPr>
        <dsp:cNvPr id="0" name=""/>
        <dsp:cNvSpPr/>
      </dsp:nvSpPr>
      <dsp:spPr>
        <a:xfrm>
          <a:off x="3219782" y="687490"/>
          <a:ext cx="3896351" cy="3896351"/>
        </a:xfrm>
        <a:prstGeom prst="blockArc">
          <a:avLst>
            <a:gd name="adj1" fmla="val 16401356"/>
            <a:gd name="adj2" fmla="val 1655542"/>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8FA2B5-2D2D-4D9E-A162-60577567F053}">
      <dsp:nvSpPr>
        <dsp:cNvPr id="0" name=""/>
        <dsp:cNvSpPr/>
      </dsp:nvSpPr>
      <dsp:spPr>
        <a:xfrm>
          <a:off x="4361798" y="1631887"/>
          <a:ext cx="1791965" cy="1791965"/>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b="1" kern="1200" dirty="0"/>
            <a:t>Positive Workplace Culture</a:t>
          </a:r>
        </a:p>
      </dsp:txBody>
      <dsp:txXfrm>
        <a:off x="4624225" y="1894314"/>
        <a:ext cx="1267111" cy="1267111"/>
      </dsp:txXfrm>
    </dsp:sp>
    <dsp:sp modelId="{308DFE3B-AED1-45B4-BC13-35D09B1C94F9}">
      <dsp:nvSpPr>
        <dsp:cNvPr id="0" name=""/>
        <dsp:cNvSpPr/>
      </dsp:nvSpPr>
      <dsp:spPr>
        <a:xfrm>
          <a:off x="4615140" y="100721"/>
          <a:ext cx="1328433" cy="1270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Clear Values and Behaviours</a:t>
          </a:r>
        </a:p>
      </dsp:txBody>
      <dsp:txXfrm>
        <a:off x="4809685" y="286764"/>
        <a:ext cx="939343" cy="898295"/>
      </dsp:txXfrm>
    </dsp:sp>
    <dsp:sp modelId="{0CF7F90D-F10B-4135-9B4F-0E5188C60957}">
      <dsp:nvSpPr>
        <dsp:cNvPr id="0" name=""/>
        <dsp:cNvSpPr/>
      </dsp:nvSpPr>
      <dsp:spPr>
        <a:xfrm>
          <a:off x="6222777" y="2901975"/>
          <a:ext cx="1263519" cy="12302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b="1" kern="1200" dirty="0"/>
            <a:t>Leadership Accountability</a:t>
          </a:r>
        </a:p>
      </dsp:txBody>
      <dsp:txXfrm>
        <a:off x="6407815" y="3082141"/>
        <a:ext cx="893443" cy="869921"/>
      </dsp:txXfrm>
    </dsp:sp>
    <dsp:sp modelId="{9281EB52-79FF-472D-8F71-AC24A6E77C18}">
      <dsp:nvSpPr>
        <dsp:cNvPr id="0" name=""/>
        <dsp:cNvSpPr/>
      </dsp:nvSpPr>
      <dsp:spPr>
        <a:xfrm>
          <a:off x="2955465" y="2843272"/>
          <a:ext cx="1353571" cy="128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School and team accountability</a:t>
          </a:r>
        </a:p>
      </dsp:txBody>
      <dsp:txXfrm>
        <a:off x="3153691" y="3032036"/>
        <a:ext cx="957119" cy="9114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6D48-A6BC-8F48-8A4D-11BEC9810F69}"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60073-3413-9C4E-B612-1569E32E8B08}" type="slidenum">
              <a:rPr lang="en-US" smtClean="0"/>
              <a:t>‹#›</a:t>
            </a:fld>
            <a:endParaRPr lang="en-US"/>
          </a:p>
        </p:txBody>
      </p:sp>
    </p:spTree>
    <p:extLst>
      <p:ext uri="{BB962C8B-B14F-4D97-AF65-F5344CB8AC3E}">
        <p14:creationId xmlns:p14="http://schemas.microsoft.com/office/powerpoint/2010/main" val="83750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60073-3413-9C4E-B612-1569E32E8B08}" type="slidenum">
              <a:rPr lang="en-US" smtClean="0"/>
              <a:t>4</a:t>
            </a:fld>
            <a:endParaRPr lang="en-US"/>
          </a:p>
        </p:txBody>
      </p:sp>
    </p:spTree>
    <p:extLst>
      <p:ext uri="{BB962C8B-B14F-4D97-AF65-F5344CB8AC3E}">
        <p14:creationId xmlns:p14="http://schemas.microsoft.com/office/powerpoint/2010/main" val="170041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INTRODUCING THE VALUES</a:t>
            </a:r>
          </a:p>
          <a:p>
            <a:endParaRPr lang="en-AU" u="none" dirty="0"/>
          </a:p>
          <a:p>
            <a:r>
              <a:rPr lang="en-AU" u="none" dirty="0"/>
              <a:t>- These</a:t>
            </a:r>
            <a:r>
              <a:rPr lang="en-AU" u="none" baseline="0" dirty="0"/>
              <a:t> are our University Values. </a:t>
            </a:r>
          </a:p>
          <a:p>
            <a:endParaRPr lang="en-AU"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Share personal story/ stories of a time when you have experienced/ demonstrated/ witnessed</a:t>
            </a:r>
            <a:r>
              <a:rPr lang="en-AU" i="1" baseline="0" dirty="0"/>
              <a:t> </a:t>
            </a:r>
            <a:r>
              <a:rPr lang="en-AU" i="1" dirty="0"/>
              <a:t>values &amp; behaviours that have positively impacted</a:t>
            </a:r>
            <a:r>
              <a:rPr lang="en-AU" i="1" baseline="0" dirty="0"/>
              <a:t> you or others in the workplace, (</a:t>
            </a:r>
            <a:r>
              <a:rPr lang="en-AU" i="1" dirty="0"/>
              <a:t>and/or,</a:t>
            </a:r>
            <a:r>
              <a:rPr lang="en-AU" i="1" baseline="0" dirty="0"/>
              <a:t> when a particular value or behaviour has not been demonstrated, and the adverse impact it had on you or another). You may like to invite other staff, (such as others members of your leadership team) to also share a story which impacted them in some way. </a:t>
            </a:r>
            <a:endParaRPr lang="en-AU" sz="1200" kern="1200" dirty="0">
              <a:solidFill>
                <a:schemeClr val="tx1"/>
              </a:solidFill>
              <a:effectLst/>
              <a:latin typeface="+mn-lt"/>
              <a:ea typeface="+mn-ea"/>
              <a:cs typeface="+mn-cs"/>
            </a:endParaRPr>
          </a:p>
          <a:p>
            <a:endParaRPr lang="en-AU" u="none" dirty="0"/>
          </a:p>
          <a:p>
            <a:r>
              <a:rPr lang="en-AU" u="sng" dirty="0"/>
              <a:t>Context</a:t>
            </a:r>
          </a:p>
          <a:p>
            <a:endParaRPr lang="en-AU" u="sng" dirty="0"/>
          </a:p>
          <a:p>
            <a:r>
              <a:rPr lang="en-AU" sz="1200" b="1" kern="1200" dirty="0">
                <a:solidFill>
                  <a:schemeClr val="tx1"/>
                </a:solidFill>
                <a:effectLst/>
                <a:latin typeface="+mn-lt"/>
                <a:ea typeface="+mn-ea"/>
                <a:cs typeface="+mn-cs"/>
              </a:rPr>
              <a:t>Integrity means:</a:t>
            </a:r>
            <a:r>
              <a:rPr lang="en-AU" sz="1200" kern="1200" dirty="0">
                <a:solidFill>
                  <a:schemeClr val="tx1"/>
                </a:solidFill>
                <a:effectLst/>
                <a:latin typeface="+mn-lt"/>
                <a:ea typeface="+mn-ea"/>
                <a:cs typeface="+mn-cs"/>
              </a:rPr>
              <a:t> Our behaviour should align with University Values, the Code of Conduct, policy and procedure, with behavioural standards applying equally to all staff without exception. When behaviour contravenes these standards, it needs to be called out and addressed. Behaving with integrity means acting honestly and fairly, showing individual accountability for our actions, making ethical and evidence-based decisions in the interest of the University and those around us.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Respect means</a:t>
            </a:r>
            <a:r>
              <a:rPr lang="en-AU" sz="1200" kern="1200" dirty="0">
                <a:solidFill>
                  <a:schemeClr val="tx1"/>
                </a:solidFill>
                <a:effectLst/>
                <a:latin typeface="+mn-lt"/>
                <a:ea typeface="+mn-ea"/>
                <a:cs typeface="+mn-cs"/>
              </a:rPr>
              <a:t>: Most prominently, demonstrating Respect means embracing and recognising the strength in diversity – across level and role type, gender, culture, ethnicity, sexual orientation, ability, background, experience and education. Respect means proactively creating an inclusive environment, and not tolerating ignorance or bias. Respect is about showing and communicating with empathy, professionalism and concern for others, attending to individual needs, and valuing each other’s time, opinions and contribution.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Collegiality means</a:t>
            </a:r>
            <a:r>
              <a:rPr lang="en-AU" sz="1200" kern="1200" dirty="0">
                <a:solidFill>
                  <a:schemeClr val="tx1"/>
                </a:solidFill>
                <a:effectLst/>
                <a:latin typeface="+mn-lt"/>
                <a:ea typeface="+mn-ea"/>
                <a:cs typeface="+mn-cs"/>
              </a:rPr>
              <a:t>: Promoting and facilitating collaboration across teams, the University and broader community, is key to achieving Collegiality. This includes by sharing knowledge and resources, openly discussing new ideas and discoveries, and rewarding mentorship, enabling activities and successful collaborations. Collegiality requires a breakdown of organisational silos, and demonstrating commitment to the University community. Integral to achieving Collegiality is our ability to seek out a diversity of views and critically and respectfully evaluate those different ideas and opinions.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Excellence means</a:t>
            </a:r>
            <a:r>
              <a:rPr lang="en-AU" sz="1200" kern="1200" dirty="0">
                <a:solidFill>
                  <a:schemeClr val="tx1"/>
                </a:solidFill>
                <a:effectLst/>
                <a:latin typeface="+mn-lt"/>
                <a:ea typeface="+mn-ea"/>
                <a:cs typeface="+mn-cs"/>
              </a:rPr>
              <a:t>: Excellence includes a commitment to strive for the best possible outcome, within a supportive environment which responds to set-backs and challenges as learning opportunities. Celebration of individual and team performance excellence, and the contribution that we each make across all levels and functions is an important part of this. Importantly, recognising that achievement is as much about what you do as how you do it, and demonstrating the Values’ through the way we behave, interact and conduct ourselves in the workplace is an important hallmark of Excellence.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Discovery means</a:t>
            </a:r>
            <a:r>
              <a:rPr lang="en-AU" sz="1200" kern="1200" dirty="0">
                <a:solidFill>
                  <a:schemeClr val="tx1"/>
                </a:solidFill>
                <a:effectLst/>
                <a:latin typeface="+mn-lt"/>
                <a:ea typeface="+mn-ea"/>
                <a:cs typeface="+mn-cs"/>
              </a:rPr>
              <a:t>: Discovery means embracing an experimental mindset, being innovative and ready to adapt to changing circumstances and new opportunities.  Part of this includes embracing an appropriate risk appetite, challenging the status quo, and being rewarded for innovation independent of outcome. With Discovery, we create space for and celebrate learning in and of itself. </a:t>
            </a:r>
          </a:p>
          <a:p>
            <a:endParaRPr lang="en-AU" dirty="0"/>
          </a:p>
        </p:txBody>
      </p:sp>
      <p:sp>
        <p:nvSpPr>
          <p:cNvPr id="4" name="Slide Number Placeholder 3"/>
          <p:cNvSpPr>
            <a:spLocks noGrp="1"/>
          </p:cNvSpPr>
          <p:nvPr>
            <p:ph type="sldNum" sz="quarter" idx="10"/>
          </p:nvPr>
        </p:nvSpPr>
        <p:spPr/>
        <p:txBody>
          <a:bodyPr/>
          <a:lstStyle/>
          <a:p>
            <a:fld id="{FE360073-3413-9C4E-B612-1569E32E8B08}" type="slidenum">
              <a:rPr lang="en-US" smtClean="0"/>
              <a:t>5</a:t>
            </a:fld>
            <a:endParaRPr lang="en-US"/>
          </a:p>
        </p:txBody>
      </p:sp>
    </p:spTree>
    <p:extLst>
      <p:ext uri="{BB962C8B-B14F-4D97-AF65-F5344CB8AC3E}">
        <p14:creationId xmlns:p14="http://schemas.microsoft.com/office/powerpoint/2010/main" val="16497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Facilitator notes </a:t>
            </a:r>
          </a:p>
          <a:p>
            <a:endParaRPr lang="en-AU" dirty="0"/>
          </a:p>
          <a:p>
            <a:r>
              <a:rPr lang="en-AU" dirty="0"/>
              <a:t>Together with the code of conduct, the staff values and behaviour framework enshrine the University’s values and a set of key behavioural standards that uphold our University’s culture.  The behaviour framework provides guidance on how we can live our values in action and encourage our staff (and students) to demonstrate a deeper understanding of our desirable and undesirable behaviours. </a:t>
            </a:r>
          </a:p>
        </p:txBody>
      </p:sp>
      <p:sp>
        <p:nvSpPr>
          <p:cNvPr id="4" name="Slide Number Placeholder 3"/>
          <p:cNvSpPr>
            <a:spLocks noGrp="1"/>
          </p:cNvSpPr>
          <p:nvPr>
            <p:ph type="sldNum" sz="quarter" idx="5"/>
          </p:nvPr>
        </p:nvSpPr>
        <p:spPr/>
        <p:txBody>
          <a:bodyPr/>
          <a:lstStyle/>
          <a:p>
            <a:fld id="{FE360073-3413-9C4E-B612-1569E32E8B08}" type="slidenum">
              <a:rPr lang="en-US" smtClean="0"/>
              <a:t>6</a:t>
            </a:fld>
            <a:endParaRPr lang="en-US"/>
          </a:p>
        </p:txBody>
      </p:sp>
    </p:spTree>
    <p:extLst>
      <p:ext uri="{BB962C8B-B14F-4D97-AF65-F5344CB8AC3E}">
        <p14:creationId xmlns:p14="http://schemas.microsoft.com/office/powerpoint/2010/main" val="367243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create a positive workplace culture, we need to have clear values and behaviours that are understood and demonstrated within our University.  To implement our values and behaviours, we all need to take accountability and encourage our staff (and students) to live the values in action.   To do this, we must engage with the key people that we work with and explore what the values mean to us and create a set of shared values that encourage our staff (and students) to behave in ways that are consistent with our culture.   </a:t>
            </a:r>
          </a:p>
          <a:p>
            <a:endParaRPr lang="en-AU" dirty="0"/>
          </a:p>
          <a:p>
            <a:r>
              <a:rPr lang="en-AU" dirty="0"/>
              <a:t>Initiatives from the Transforming Culture project and the Organisational Development Team will continue to strengthen our workplace culture.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Phase 1 of this toolkit is focussed on engaging and socialising the values.</a:t>
            </a:r>
          </a:p>
          <a:p>
            <a:endParaRPr lang="en-AU" dirty="0"/>
          </a:p>
        </p:txBody>
      </p:sp>
      <p:sp>
        <p:nvSpPr>
          <p:cNvPr id="4" name="Slide Number Placeholder 3"/>
          <p:cNvSpPr>
            <a:spLocks noGrp="1"/>
          </p:cNvSpPr>
          <p:nvPr>
            <p:ph type="sldNum" sz="quarter" idx="5"/>
          </p:nvPr>
        </p:nvSpPr>
        <p:spPr/>
        <p:txBody>
          <a:bodyPr/>
          <a:lstStyle/>
          <a:p>
            <a:fld id="{B6506180-2D70-46FD-99CA-22C0EBFCB67A}" type="slidenum">
              <a:rPr lang="en-AU" smtClean="0"/>
              <a:t>8</a:t>
            </a:fld>
            <a:endParaRPr lang="en-AU"/>
          </a:p>
        </p:txBody>
      </p:sp>
    </p:spTree>
    <p:extLst>
      <p:ext uri="{BB962C8B-B14F-4D97-AF65-F5344CB8AC3E}">
        <p14:creationId xmlns:p14="http://schemas.microsoft.com/office/powerpoint/2010/main" val="176867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3 key phases that need to be undertaken in order to socialise our University values.  Phase 1 is focussed on engaging.  The toolkit provides examples of how you can engage with your teams/students and encourage them to live the values in action.  Phase 1 focusses on defining the values, the outcomes and then communicating the values.</a:t>
            </a:r>
          </a:p>
          <a:p>
            <a:endParaRPr lang="en-AU" dirty="0"/>
          </a:p>
          <a:p>
            <a:r>
              <a:rPr lang="en-AU" dirty="0"/>
              <a:t>Phase 2 focuses on enabling.  Once you have engaged with your teams/students to understand what the values mean to you, you can then start modelling the values.</a:t>
            </a:r>
          </a:p>
          <a:p>
            <a:endParaRPr lang="en-AU" dirty="0"/>
          </a:p>
          <a:p>
            <a:r>
              <a:rPr lang="en-AU" dirty="0"/>
              <a:t>Phase 3 focuses on sustaining.  As you begin to model the values, it is important to continually reinforce the values and encourage everyone to live the values in action.  </a:t>
            </a:r>
          </a:p>
          <a:p>
            <a:endParaRPr lang="en-AU" dirty="0"/>
          </a:p>
          <a:p>
            <a:r>
              <a:rPr lang="en-AU" dirty="0"/>
              <a:t>Throughout each phase, it is important to celebrate, recognise and reward staff/students that live the </a:t>
            </a:r>
            <a:r>
              <a:rPr lang="en-AU"/>
              <a:t>values in action. </a:t>
            </a:r>
            <a:endParaRPr lang="en-AU" dirty="0"/>
          </a:p>
        </p:txBody>
      </p:sp>
      <p:sp>
        <p:nvSpPr>
          <p:cNvPr id="4" name="Slide Number Placeholder 3"/>
          <p:cNvSpPr>
            <a:spLocks noGrp="1"/>
          </p:cNvSpPr>
          <p:nvPr>
            <p:ph type="sldNum" sz="quarter" idx="5"/>
          </p:nvPr>
        </p:nvSpPr>
        <p:spPr/>
        <p:txBody>
          <a:bodyPr/>
          <a:lstStyle/>
          <a:p>
            <a:fld id="{FE360073-3413-9C4E-B612-1569E32E8B08}" type="slidenum">
              <a:rPr lang="en-US" smtClean="0"/>
              <a:t>9</a:t>
            </a:fld>
            <a:endParaRPr lang="en-US"/>
          </a:p>
        </p:txBody>
      </p:sp>
    </p:spTree>
    <p:extLst>
      <p:ext uri="{BB962C8B-B14F-4D97-AF65-F5344CB8AC3E}">
        <p14:creationId xmlns:p14="http://schemas.microsoft.com/office/powerpoint/2010/main" val="392424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60073-3413-9C4E-B612-1569E32E8B08}" type="slidenum">
              <a:rPr lang="en-US" smtClean="0"/>
              <a:t>10</a:t>
            </a:fld>
            <a:endParaRPr lang="en-US"/>
          </a:p>
        </p:txBody>
      </p:sp>
    </p:spTree>
    <p:extLst>
      <p:ext uri="{BB962C8B-B14F-4D97-AF65-F5344CB8AC3E}">
        <p14:creationId xmlns:p14="http://schemas.microsoft.com/office/powerpoint/2010/main" val="417484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ATTITUDES chart provides further guidance on how to encourage our staff and students to live the values in action.</a:t>
            </a:r>
          </a:p>
        </p:txBody>
      </p:sp>
      <p:sp>
        <p:nvSpPr>
          <p:cNvPr id="4" name="Slide Number Placeholder 3"/>
          <p:cNvSpPr>
            <a:spLocks noGrp="1"/>
          </p:cNvSpPr>
          <p:nvPr>
            <p:ph type="sldNum" sz="quarter" idx="5"/>
          </p:nvPr>
        </p:nvSpPr>
        <p:spPr/>
        <p:txBody>
          <a:bodyPr/>
          <a:lstStyle/>
          <a:p>
            <a:fld id="{FE360073-3413-9C4E-B612-1569E32E8B08}" type="slidenum">
              <a:rPr lang="en-US" smtClean="0"/>
              <a:t>15</a:t>
            </a:fld>
            <a:endParaRPr lang="en-US"/>
          </a:p>
        </p:txBody>
      </p:sp>
    </p:spTree>
    <p:extLst>
      <p:ext uri="{BB962C8B-B14F-4D97-AF65-F5344CB8AC3E}">
        <p14:creationId xmlns:p14="http://schemas.microsoft.com/office/powerpoint/2010/main" val="25556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socialise the values, it is important to remind staff and students about the importance of fostering a respectful and inclusive workplace.  Training and essential staff and student information is listed.</a:t>
            </a:r>
          </a:p>
        </p:txBody>
      </p:sp>
      <p:sp>
        <p:nvSpPr>
          <p:cNvPr id="4" name="Slide Number Placeholder 3"/>
          <p:cNvSpPr>
            <a:spLocks noGrp="1"/>
          </p:cNvSpPr>
          <p:nvPr>
            <p:ph type="sldNum" sz="quarter" idx="5"/>
          </p:nvPr>
        </p:nvSpPr>
        <p:spPr/>
        <p:txBody>
          <a:bodyPr/>
          <a:lstStyle/>
          <a:p>
            <a:fld id="{FE360073-3413-9C4E-B612-1569E32E8B08}" type="slidenum">
              <a:rPr lang="en-US" smtClean="0"/>
              <a:t>16</a:t>
            </a:fld>
            <a:endParaRPr lang="en-US"/>
          </a:p>
        </p:txBody>
      </p:sp>
    </p:spTree>
    <p:extLst>
      <p:ext uri="{BB962C8B-B14F-4D97-AF65-F5344CB8AC3E}">
        <p14:creationId xmlns:p14="http://schemas.microsoft.com/office/powerpoint/2010/main" val="90964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3C0070-8036-3345-A710-65088CC61B48}"/>
              </a:ext>
            </a:extLst>
          </p:cNvPr>
          <p:cNvPicPr>
            <a:picLocks noChangeAspect="1"/>
          </p:cNvPicPr>
          <p:nvPr userDrawn="1"/>
        </p:nvPicPr>
        <p:blipFill>
          <a:blip r:embed="rId2"/>
          <a:stretch>
            <a:fillRect/>
          </a:stretch>
        </p:blipFill>
        <p:spPr>
          <a:xfrm>
            <a:off x="7144" y="0"/>
            <a:ext cx="12179300" cy="6858000"/>
          </a:xfrm>
          <a:prstGeom prst="rect">
            <a:avLst/>
          </a:prstGeom>
        </p:spPr>
      </p:pic>
      <p:sp>
        <p:nvSpPr>
          <p:cNvPr id="7" name="Title Placeholder 1">
            <a:extLst>
              <a:ext uri="{FF2B5EF4-FFF2-40B4-BE49-F238E27FC236}">
                <a16:creationId xmlns:a16="http://schemas.microsoft.com/office/drawing/2014/main" id="{598DA433-2473-FB4F-9E04-46C476D3B17B}"/>
              </a:ext>
            </a:extLst>
          </p:cNvPr>
          <p:cNvSpPr>
            <a:spLocks noGrp="1"/>
          </p:cNvSpPr>
          <p:nvPr>
            <p:ph type="title" hasCustomPrompt="1"/>
          </p:nvPr>
        </p:nvSpPr>
        <p:spPr>
          <a:xfrm>
            <a:off x="558452" y="4171139"/>
            <a:ext cx="10561375" cy="1549207"/>
          </a:xfrm>
          <a:prstGeom prst="rect">
            <a:avLst/>
          </a:prstGeom>
        </p:spPr>
        <p:txBody>
          <a:bodyPr vert="horz" lIns="0" tIns="0" rIns="0" bIns="0" rtlCol="0" anchor="t" anchorCtr="0">
            <a:spAutoFit/>
          </a:bodyPr>
          <a:lstStyle>
            <a:lvl1pPr>
              <a:lnSpc>
                <a:spcPts val="6000"/>
              </a:lnSpc>
              <a:defRPr sz="6000" cap="all" baseline="0">
                <a:solidFill>
                  <a:schemeClr val="bg1"/>
                </a:solidFill>
              </a:defRPr>
            </a:lvl1pPr>
          </a:lstStyle>
          <a:p>
            <a:r>
              <a:rPr lang="en-US" dirty="0" err="1"/>
              <a:t>Powerpoint</a:t>
            </a:r>
            <a:r>
              <a:rPr lang="en-US" dirty="0"/>
              <a:t> </a:t>
            </a:r>
            <a:br>
              <a:rPr lang="en-US" dirty="0"/>
            </a:br>
            <a:r>
              <a:rPr lang="en-US" dirty="0"/>
              <a:t>heading text</a:t>
            </a:r>
          </a:p>
        </p:txBody>
      </p:sp>
      <p:sp>
        <p:nvSpPr>
          <p:cNvPr id="8" name="Text Placeholder 2">
            <a:extLst>
              <a:ext uri="{FF2B5EF4-FFF2-40B4-BE49-F238E27FC236}">
                <a16:creationId xmlns:a16="http://schemas.microsoft.com/office/drawing/2014/main" id="{C3C29D5E-8D9C-A14F-BCA7-49142A0BDFED}"/>
              </a:ext>
            </a:extLst>
          </p:cNvPr>
          <p:cNvSpPr>
            <a:spLocks noGrp="1"/>
          </p:cNvSpPr>
          <p:nvPr>
            <p:ph type="body" sz="quarter" idx="10" hasCustomPrompt="1"/>
          </p:nvPr>
        </p:nvSpPr>
        <p:spPr>
          <a:xfrm>
            <a:off x="624398" y="3435377"/>
            <a:ext cx="5481489" cy="481350"/>
          </a:xfrm>
          <a:prstGeom prst="rect">
            <a:avLst/>
          </a:prstGeom>
        </p:spPr>
        <p:txBody>
          <a:bodyPr wrap="square" anchor="b" anchorCtr="0">
            <a:spAutoFit/>
          </a:bodyPr>
          <a:lstStyle>
            <a:lvl1pPr>
              <a:defRPr sz="3467" b="0" i="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9957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52713" y="719998"/>
            <a:ext cx="5820487" cy="5328000"/>
          </a:xfrm>
        </p:spPr>
        <p:txBody>
          <a:bodyPr anchor="t"/>
          <a:lstStyle>
            <a:lvl1pPr marL="0" indent="0">
              <a:buNone/>
              <a:defRPr sz="4267"/>
            </a:lvl1pPr>
            <a:lvl2pPr marL="609676" indent="0">
              <a:buNone/>
              <a:defRPr sz="3734"/>
            </a:lvl2pPr>
            <a:lvl3pPr marL="1219352" indent="0">
              <a:buNone/>
              <a:defRPr sz="3200"/>
            </a:lvl3pPr>
            <a:lvl4pPr marL="1829029" indent="0">
              <a:buNone/>
              <a:defRPr sz="2667"/>
            </a:lvl4pPr>
            <a:lvl5pPr marL="0" indent="0">
              <a:buNone/>
              <a:defRPr sz="2667"/>
            </a:lvl5pPr>
            <a:lvl6pPr marL="3048381" indent="0">
              <a:buNone/>
              <a:defRPr sz="2667"/>
            </a:lvl6pPr>
            <a:lvl7pPr marL="3658057" indent="0">
              <a:buNone/>
              <a:defRPr sz="2667"/>
            </a:lvl7pPr>
            <a:lvl8pPr marL="4267733" indent="0">
              <a:buNone/>
              <a:defRPr sz="2667"/>
            </a:lvl8pPr>
            <a:lvl9pPr marL="4877410" indent="0">
              <a:buNone/>
              <a:defRPr sz="2667"/>
            </a:lvl9pPr>
          </a:lstStyle>
          <a:p>
            <a:pPr lvl="4"/>
            <a:r>
              <a:rPr lang="en-US" dirty="0"/>
              <a:t>Click icon to add picture</a:t>
            </a:r>
          </a:p>
        </p:txBody>
      </p:sp>
      <p:sp>
        <p:nvSpPr>
          <p:cNvPr id="6" name="Footer Placeholder 5"/>
          <p:cNvSpPr>
            <a:spLocks noGrp="1"/>
          </p:cNvSpPr>
          <p:nvPr>
            <p:ph type="ftr" sz="quarter" idx="11"/>
          </p:nvPr>
        </p:nvSpPr>
        <p:spPr/>
        <p:txBody>
          <a:bodyPr/>
          <a:lstStyle/>
          <a:p>
            <a:r>
              <a:rPr lang="en-US" dirty="0"/>
              <a:t>The University of Adelaide</a:t>
            </a:r>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8" name="Content Placeholder 2">
            <a:extLst>
              <a:ext uri="{FF2B5EF4-FFF2-40B4-BE49-F238E27FC236}">
                <a16:creationId xmlns:a16="http://schemas.microsoft.com/office/drawing/2014/main" id="{4997AC6C-8A94-A34B-BED9-40259D6F039F}"/>
              </a:ext>
            </a:extLst>
          </p:cNvPr>
          <p:cNvSpPr>
            <a:spLocks noGrp="1"/>
          </p:cNvSpPr>
          <p:nvPr>
            <p:ph sz="half" idx="13" hasCustomPrompt="1"/>
          </p:nvPr>
        </p:nvSpPr>
        <p:spPr>
          <a:xfrm>
            <a:off x="719999" y="719998"/>
            <a:ext cx="450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171486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946C1180-FA62-E945-B60F-D8EFB4A166B8}"/>
              </a:ext>
            </a:extLst>
          </p:cNvPr>
          <p:cNvSpPr>
            <a:spLocks noGrp="1"/>
          </p:cNvSpPr>
          <p:nvPr>
            <p:ph sz="half" idx="13" hasCustomPrompt="1"/>
          </p:nvPr>
        </p:nvSpPr>
        <p:spPr>
          <a:xfrm>
            <a:off x="4821382" y="729640"/>
            <a:ext cx="666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9" name="Picture Placeholder 8">
            <a:extLst>
              <a:ext uri="{FF2B5EF4-FFF2-40B4-BE49-F238E27FC236}">
                <a16:creationId xmlns:a16="http://schemas.microsoft.com/office/drawing/2014/main" id="{127EEA71-9E6A-E149-BC81-F5AE612CF38E}"/>
              </a:ext>
            </a:extLst>
          </p:cNvPr>
          <p:cNvSpPr>
            <a:spLocks noGrp="1"/>
          </p:cNvSpPr>
          <p:nvPr>
            <p:ph type="pic" sz="quarter" idx="14" hasCustomPrompt="1"/>
          </p:nvPr>
        </p:nvSpPr>
        <p:spPr>
          <a:xfrm>
            <a:off x="720000" y="720000"/>
            <a:ext cx="3660595" cy="3060000"/>
          </a:xfrm>
        </p:spPr>
        <p:txBody>
          <a:bodyPr/>
          <a:lstStyle/>
          <a:p>
            <a:pPr lvl="4"/>
            <a:r>
              <a:rPr lang="en-US" dirty="0"/>
              <a:t>Click on icon to insert picture</a:t>
            </a:r>
          </a:p>
        </p:txBody>
      </p:sp>
    </p:spTree>
    <p:extLst>
      <p:ext uri="{BB962C8B-B14F-4D97-AF65-F5344CB8AC3E}">
        <p14:creationId xmlns:p14="http://schemas.microsoft.com/office/powerpoint/2010/main" val="365094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University of Adelaide</a:t>
            </a:r>
            <a:endParaRPr lang="en-US" dirty="0"/>
          </a:p>
        </p:txBody>
      </p:sp>
      <p:sp>
        <p:nvSpPr>
          <p:cNvPr id="4" name="Slide Number Placeholder 3"/>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6" name="Picture Placeholder 5">
            <a:extLst>
              <a:ext uri="{FF2B5EF4-FFF2-40B4-BE49-F238E27FC236}">
                <a16:creationId xmlns:a16="http://schemas.microsoft.com/office/drawing/2014/main" id="{C6CBE09E-0382-574A-90AC-B6BA6C580B39}"/>
              </a:ext>
            </a:extLst>
          </p:cNvPr>
          <p:cNvSpPr>
            <a:spLocks noGrp="1"/>
          </p:cNvSpPr>
          <p:nvPr>
            <p:ph type="pic" sz="quarter" idx="13" hasCustomPrompt="1"/>
          </p:nvPr>
        </p:nvSpPr>
        <p:spPr>
          <a:xfrm>
            <a:off x="720000" y="720000"/>
            <a:ext cx="10753200" cy="5400000"/>
          </a:xfrm>
        </p:spPr>
        <p:txBody>
          <a:bodyPr/>
          <a:lstStyle/>
          <a:p>
            <a:pPr lvl="4"/>
            <a:r>
              <a:rPr lang="en-US" dirty="0"/>
              <a:t>Click icon to insert picture</a:t>
            </a:r>
          </a:p>
        </p:txBody>
      </p:sp>
    </p:spTree>
    <p:extLst>
      <p:ext uri="{BB962C8B-B14F-4D97-AF65-F5344CB8AC3E}">
        <p14:creationId xmlns:p14="http://schemas.microsoft.com/office/powerpoint/2010/main" val="394846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star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FFBD4-2ADE-AE47-8E43-A473B6E56581}"/>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8" name="Title Placeholder 1">
            <a:extLst>
              <a:ext uri="{FF2B5EF4-FFF2-40B4-BE49-F238E27FC236}">
                <a16:creationId xmlns:a16="http://schemas.microsoft.com/office/drawing/2014/main" id="{F69E549A-40E7-584C-9A47-D8ADB658230E}"/>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9" name="Text Placeholder 2">
            <a:extLst>
              <a:ext uri="{FF2B5EF4-FFF2-40B4-BE49-F238E27FC236}">
                <a16:creationId xmlns:a16="http://schemas.microsoft.com/office/drawing/2014/main" id="{A6B66C30-D831-FD4F-AB0C-303D2D77BBD2}"/>
              </a:ext>
            </a:extLst>
          </p:cNvPr>
          <p:cNvSpPr>
            <a:spLocks noGrp="1"/>
          </p:cNvSpPr>
          <p:nvPr>
            <p:ph type="body" sz="quarter" idx="10" hasCustomPrompt="1"/>
          </p:nvPr>
        </p:nvSpPr>
        <p:spPr>
          <a:xfrm>
            <a:off x="1217469"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355069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tar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FFBD4-2ADE-AE47-8E43-A473B6E56581}"/>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8" name="Title Placeholder 1">
            <a:extLst>
              <a:ext uri="{FF2B5EF4-FFF2-40B4-BE49-F238E27FC236}">
                <a16:creationId xmlns:a16="http://schemas.microsoft.com/office/drawing/2014/main" id="{F69E549A-40E7-584C-9A47-D8ADB658230E}"/>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9" name="Text Placeholder 2">
            <a:extLst>
              <a:ext uri="{FF2B5EF4-FFF2-40B4-BE49-F238E27FC236}">
                <a16:creationId xmlns:a16="http://schemas.microsoft.com/office/drawing/2014/main" id="{A6B66C30-D831-FD4F-AB0C-303D2D77BBD2}"/>
              </a:ext>
            </a:extLst>
          </p:cNvPr>
          <p:cNvSpPr>
            <a:spLocks noGrp="1"/>
          </p:cNvSpPr>
          <p:nvPr>
            <p:ph type="body" sz="quarter" idx="10" hasCustomPrompt="1"/>
          </p:nvPr>
        </p:nvSpPr>
        <p:spPr>
          <a:xfrm>
            <a:off x="1217469"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182527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tart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EE8F8-5ACF-E942-82E2-13E2D1EC9F06}"/>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8" name="Title Placeholder 1">
            <a:extLst>
              <a:ext uri="{FF2B5EF4-FFF2-40B4-BE49-F238E27FC236}">
                <a16:creationId xmlns:a16="http://schemas.microsoft.com/office/drawing/2014/main" id="{F69E549A-40E7-584C-9A47-D8ADB658230E}"/>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9" name="Text Placeholder 2">
            <a:extLst>
              <a:ext uri="{FF2B5EF4-FFF2-40B4-BE49-F238E27FC236}">
                <a16:creationId xmlns:a16="http://schemas.microsoft.com/office/drawing/2014/main" id="{A6B66C30-D831-FD4F-AB0C-303D2D77BBD2}"/>
              </a:ext>
            </a:extLst>
          </p:cNvPr>
          <p:cNvSpPr>
            <a:spLocks noGrp="1"/>
          </p:cNvSpPr>
          <p:nvPr>
            <p:ph type="body" sz="quarter" idx="10" hasCustomPrompt="1"/>
          </p:nvPr>
        </p:nvSpPr>
        <p:spPr>
          <a:xfrm>
            <a:off x="1217469"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280112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go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BCA281-BB81-0D4F-B9ED-387BA4470198}"/>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10" name="Title Placeholder 1">
            <a:extLst>
              <a:ext uri="{FF2B5EF4-FFF2-40B4-BE49-F238E27FC236}">
                <a16:creationId xmlns:a16="http://schemas.microsoft.com/office/drawing/2014/main" id="{CE70D7A2-3BB7-3148-B247-83120AA49011}"/>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11" name="Text Placeholder 2">
            <a:extLst>
              <a:ext uri="{FF2B5EF4-FFF2-40B4-BE49-F238E27FC236}">
                <a16:creationId xmlns:a16="http://schemas.microsoft.com/office/drawing/2014/main" id="{8E5F2AE0-08BB-3146-BA3E-B8A951F81728}"/>
              </a:ext>
            </a:extLst>
          </p:cNvPr>
          <p:cNvSpPr>
            <a:spLocks noGrp="1"/>
          </p:cNvSpPr>
          <p:nvPr>
            <p:ph type="body" sz="quarter" idx="10" hasCustomPrompt="1"/>
          </p:nvPr>
        </p:nvSpPr>
        <p:spPr>
          <a:xfrm>
            <a:off x="1217468"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337455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C5E66-F0D3-BD40-A01B-C377F1286F94}"/>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10" name="Title Placeholder 1">
            <a:extLst>
              <a:ext uri="{FF2B5EF4-FFF2-40B4-BE49-F238E27FC236}">
                <a16:creationId xmlns:a16="http://schemas.microsoft.com/office/drawing/2014/main" id="{BBB815CE-F88D-FB46-B817-696A2C74E24C}"/>
              </a:ext>
            </a:extLst>
          </p:cNvPr>
          <p:cNvSpPr>
            <a:spLocks noGrp="1"/>
          </p:cNvSpPr>
          <p:nvPr>
            <p:ph type="title" hasCustomPrompt="1"/>
          </p:nvPr>
        </p:nvSpPr>
        <p:spPr>
          <a:xfrm>
            <a:off x="1196202"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11" name="Text Placeholder 2">
            <a:extLst>
              <a:ext uri="{FF2B5EF4-FFF2-40B4-BE49-F238E27FC236}">
                <a16:creationId xmlns:a16="http://schemas.microsoft.com/office/drawing/2014/main" id="{43EA5F97-DC30-6C4A-BDB0-30C54484FFCD}"/>
              </a:ext>
            </a:extLst>
          </p:cNvPr>
          <p:cNvSpPr>
            <a:spLocks noGrp="1"/>
          </p:cNvSpPr>
          <p:nvPr>
            <p:ph type="body" sz="quarter" idx="10" hasCustomPrompt="1"/>
          </p:nvPr>
        </p:nvSpPr>
        <p:spPr>
          <a:xfrm>
            <a:off x="1217468"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121794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BDCE27-897C-214C-8080-566670CF32E9}"/>
              </a:ext>
            </a:extLst>
          </p:cNvPr>
          <p:cNvPicPr>
            <a:picLocks noChangeAspect="1"/>
          </p:cNvPicPr>
          <p:nvPr userDrawn="1"/>
        </p:nvPicPr>
        <p:blipFill>
          <a:blip r:embed="rId2"/>
          <a:stretch>
            <a:fillRect/>
          </a:stretch>
        </p:blipFill>
        <p:spPr>
          <a:xfrm>
            <a:off x="794" y="0"/>
            <a:ext cx="12192000" cy="6858000"/>
          </a:xfrm>
          <a:prstGeom prst="rect">
            <a:avLst/>
          </a:prstGeom>
        </p:spPr>
      </p:pic>
    </p:spTree>
    <p:extLst>
      <p:ext uri="{BB962C8B-B14F-4D97-AF65-F5344CB8AC3E}">
        <p14:creationId xmlns:p14="http://schemas.microsoft.com/office/powerpoint/2010/main" val="164076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a:t>Heading 1</a:t>
            </a:r>
          </a:p>
          <a:p>
            <a:pPr lvl="1"/>
            <a:r>
              <a:rPr lang="en-US" dirty="0"/>
              <a:t>Heading 2</a:t>
            </a:r>
          </a:p>
          <a:p>
            <a:pPr lvl="2"/>
            <a:r>
              <a:rPr lang="en-US" dirty="0"/>
              <a:t>Body text 3</a:t>
            </a:r>
          </a:p>
          <a:p>
            <a:pPr lvl="3"/>
            <a:r>
              <a:rPr lang="en-US" dirty="0"/>
              <a:t>Bullet 4</a:t>
            </a:r>
          </a:p>
          <a:p>
            <a:pPr lvl="4"/>
            <a:r>
              <a:rPr lang="en-US" dirty="0"/>
              <a:t>Caption 5</a:t>
            </a:r>
          </a:p>
        </p:txBody>
      </p:sp>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364610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 University of Adelaide</a:t>
            </a:r>
          </a:p>
        </p:txBody>
      </p:sp>
      <p:sp>
        <p:nvSpPr>
          <p:cNvPr id="5" name="Slide Number Placeholder 4"/>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242BE044-CD47-1145-8681-96B3406A9754}"/>
              </a:ext>
            </a:extLst>
          </p:cNvPr>
          <p:cNvSpPr>
            <a:spLocks noGrp="1"/>
          </p:cNvSpPr>
          <p:nvPr>
            <p:ph idx="1" hasCustomPrompt="1"/>
          </p:nvPr>
        </p:nvSpPr>
        <p:spPr>
          <a:xfrm>
            <a:off x="720000" y="720000"/>
            <a:ext cx="107532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187141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720000" y="2160000"/>
            <a:ext cx="5220000"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4" name="Content Placeholder 3"/>
          <p:cNvSpPr>
            <a:spLocks noGrp="1"/>
          </p:cNvSpPr>
          <p:nvPr>
            <p:ph sz="half" idx="2" hasCustomPrompt="1"/>
          </p:nvPr>
        </p:nvSpPr>
        <p:spPr>
          <a:xfrm>
            <a:off x="6253200" y="2160000"/>
            <a:ext cx="5220000"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6" name="Footer Placeholder 5"/>
          <p:cNvSpPr>
            <a:spLocks noGrp="1"/>
          </p:cNvSpPr>
          <p:nvPr>
            <p:ph type="ftr" sz="quarter" idx="11"/>
          </p:nvPr>
        </p:nvSpPr>
        <p:spPr/>
        <p:txBody>
          <a:bodyPr/>
          <a:lstStyle/>
          <a:p>
            <a:r>
              <a:rPr lang="en-US"/>
              <a:t>The University of Adelaide</a:t>
            </a:r>
            <a:endParaRPr lang="en-US" dirty="0"/>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3234632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720000"/>
            <a:ext cx="10753200"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19999" y="2160000"/>
            <a:ext cx="10753199"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4800625" cy="180000"/>
          </a:xfrm>
          <a:prstGeom prst="rect">
            <a:avLst/>
          </a:prstGeom>
        </p:spPr>
        <p:txBody>
          <a:bodyPr vert="horz" lIns="0" tIns="0" rIns="0" bIns="0" rtlCol="0" anchor="t" anchorCtr="0"/>
          <a:lstStyle>
            <a:lvl1pPr algn="l">
              <a:defRPr sz="16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9072885" y="6480000"/>
            <a:ext cx="2400313" cy="180000"/>
          </a:xfrm>
          <a:prstGeom prst="rect">
            <a:avLst/>
          </a:prstGeom>
        </p:spPr>
        <p:txBody>
          <a:bodyPr vert="horz" lIns="0" tIns="0" rIns="0" bIns="0" rtlCol="0" anchor="t" anchorCtr="0"/>
          <a:lstStyle>
            <a:lvl1pPr algn="r">
              <a:defRPr sz="16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spTree>
    <p:extLst>
      <p:ext uri="{BB962C8B-B14F-4D97-AF65-F5344CB8AC3E}">
        <p14:creationId xmlns:p14="http://schemas.microsoft.com/office/powerpoint/2010/main" val="637244583"/>
      </p:ext>
    </p:extLst>
  </p:cSld>
  <p:clrMap bg1="lt1" tx1="dk1" bg2="lt2" tx2="dk2" accent1="accent1" accent2="accent2" accent3="accent3" accent4="accent4" accent5="accent5" accent6="accent6" hlink="hlink" folHlink="folHlink"/>
  <p:sldLayoutIdLst>
    <p:sldLayoutId id="2147483723" r:id="rId1"/>
    <p:sldLayoutId id="2147483759" r:id="rId2"/>
    <p:sldLayoutId id="2147483760" r:id="rId3"/>
    <p:sldLayoutId id="2147483725" r:id="rId4"/>
    <p:sldLayoutId id="2147483726" r:id="rId5"/>
    <p:sldLayoutId id="2147483727" r:id="rId6"/>
  </p:sldLayoutIdLst>
  <p:hf hdr="0" dt="0"/>
  <p:txStyles>
    <p:title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1219352" rtl="0" eaLnBrk="1" latinLnBrk="0" hangingPunct="1">
        <a:lnSpc>
          <a:spcPct val="90000"/>
        </a:lnSpc>
        <a:spcBef>
          <a:spcPts val="1334"/>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1219352" rtl="0" eaLnBrk="1" latinLnBrk="0" hangingPunct="1">
        <a:lnSpc>
          <a:spcPct val="90000"/>
        </a:lnSpc>
        <a:spcBef>
          <a:spcPts val="667"/>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1219352" rtl="0" eaLnBrk="1" latinLnBrk="0" hangingPunct="1">
        <a:lnSpc>
          <a:spcPct val="90000"/>
        </a:lnSpc>
        <a:spcBef>
          <a:spcPts val="667"/>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1219352" rtl="0" eaLnBrk="1" latinLnBrk="0" hangingPunct="1">
        <a:lnSpc>
          <a:spcPct val="90000"/>
        </a:lnSpc>
        <a:spcBef>
          <a:spcPts val="667"/>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1219352" rtl="0" eaLnBrk="1" latinLnBrk="0" hangingPunct="1">
        <a:lnSpc>
          <a:spcPct val="90000"/>
        </a:lnSpc>
        <a:spcBef>
          <a:spcPts val="667"/>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10753200"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10753200"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4800625" cy="180000"/>
          </a:xfrm>
          <a:prstGeom prst="rect">
            <a:avLst/>
          </a:prstGeom>
        </p:spPr>
        <p:txBody>
          <a:bodyPr vert="horz" lIns="0" tIns="0" rIns="0" bIns="0" rtlCol="0" anchor="t" anchorCtr="0"/>
          <a:lstStyle>
            <a:lvl1pPr algn="l">
              <a:defRPr sz="16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9072887" y="6480000"/>
            <a:ext cx="2400313" cy="180000"/>
          </a:xfrm>
          <a:prstGeom prst="rect">
            <a:avLst/>
          </a:prstGeom>
        </p:spPr>
        <p:txBody>
          <a:bodyPr vert="horz" lIns="0" tIns="0" rIns="0" bIns="0" rtlCol="0" anchor="t" anchorCtr="0"/>
          <a:lstStyle>
            <a:lvl1pPr algn="r">
              <a:defRPr sz="16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cxnSp>
        <p:nvCxnSpPr>
          <p:cNvPr id="9" name="Straight Connector 8">
            <a:extLst>
              <a:ext uri="{FF2B5EF4-FFF2-40B4-BE49-F238E27FC236}">
                <a16:creationId xmlns:a16="http://schemas.microsoft.com/office/drawing/2014/main" id="{9492B08C-A175-0F43-9C44-186C7B1D6D9D}"/>
              </a:ext>
            </a:extLst>
          </p:cNvPr>
          <p:cNvCxnSpPr>
            <a:cxnSpLocks/>
          </p:cNvCxnSpPr>
          <p:nvPr userDrawn="1"/>
        </p:nvCxnSpPr>
        <p:spPr>
          <a:xfrm>
            <a:off x="720000" y="6300000"/>
            <a:ext cx="10753200" cy="0"/>
          </a:xfrm>
          <a:prstGeom prst="line">
            <a:avLst/>
          </a:prstGeom>
          <a:ln w="31750">
            <a:solidFill>
              <a:srgbClr val="D4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8831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61" r:id="rId7"/>
  </p:sldLayoutIdLst>
  <p:hf hdr="0" dt="0"/>
  <p:txStyles>
    <p:title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1219352" rtl="0" eaLnBrk="1" latinLnBrk="0" hangingPunct="1">
        <a:lnSpc>
          <a:spcPct val="90000"/>
        </a:lnSpc>
        <a:spcBef>
          <a:spcPts val="1334"/>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1219352" rtl="0" eaLnBrk="1" latinLnBrk="0" hangingPunct="1">
        <a:lnSpc>
          <a:spcPct val="90000"/>
        </a:lnSpc>
        <a:spcBef>
          <a:spcPts val="667"/>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1219352" rtl="0" eaLnBrk="1" latinLnBrk="0" hangingPunct="1">
        <a:lnSpc>
          <a:spcPct val="90000"/>
        </a:lnSpc>
        <a:spcBef>
          <a:spcPts val="667"/>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1219352" rtl="0" eaLnBrk="1" latinLnBrk="0" hangingPunct="1">
        <a:lnSpc>
          <a:spcPct val="90000"/>
        </a:lnSpc>
        <a:spcBef>
          <a:spcPts val="667"/>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1219352" rtl="0" eaLnBrk="1" latinLnBrk="0" hangingPunct="1">
        <a:lnSpc>
          <a:spcPct val="90000"/>
        </a:lnSpc>
        <a:spcBef>
          <a:spcPts val="667"/>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delaide.edu.au/hr/organisational-development/university-values/recognise-a-colleague"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adelaide.edu.au/hr/hsw/hsw-staff-intranet#fair" TargetMode="External"/><Relationship Id="rId3" Type="http://schemas.openxmlformats.org/officeDocument/2006/relationships/hyperlink" Target="https://www.adelaide.edu.au/staff/induction/induction-courses?utm_medium=email&amp;utm_campaign=Staff%20News%20-%2031%20January%202022&amp;utm_content=Staff%20News%20-%2031%20January%202022+CID_340b82431b06abba4b0a6a82d716d34e&amp;utm_source=Campaign%20Monitor%20MC&amp;utm_term=training#first-month" TargetMode="External"/><Relationship Id="rId7" Type="http://schemas.openxmlformats.org/officeDocument/2006/relationships/hyperlink" Target="https://www.adelaide.edu.au/policies/3863/?dsn=policy.document;field=data;id=7565;m=vie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delaide.edu.au/policies/2323/?dsn=policy.document;field=data;id=3842;m=view" TargetMode="External"/><Relationship Id="rId5" Type="http://schemas.openxmlformats.org/officeDocument/2006/relationships/hyperlink" Target="https://www.adelaide.edu.au/hr/ua/media/5268/staff-values-and-behaviour-framework_0.pdf" TargetMode="External"/><Relationship Id="rId10" Type="http://schemas.openxmlformats.org/officeDocument/2006/relationships/hyperlink" Target="https://www.adelaide.edu.au/safer-campus-community/bystanders" TargetMode="External"/><Relationship Id="rId4" Type="http://schemas.openxmlformats.org/officeDocument/2006/relationships/hyperlink" Target="https://eoonlinev2.uow.edu.au/splash.aspx?ReturnUrl=%2fdefault.aspx" TargetMode="External"/><Relationship Id="rId9" Type="http://schemas.openxmlformats.org/officeDocument/2006/relationships/hyperlink" Target="https://www.adelaide.edu.au/safer-campus-commun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delaide.edu.au/policies/2323/?dsn=policy.document;field=data;id=3842;m=view"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adelaide.edu.au/hr/ua/media/5268/staff-values-and-behaviour-framework_0.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delaide.edu.au/hr/ua/media/5268/staff-values-and-behaviour-framework_0.pdf" TargetMode="External"/><Relationship Id="rId2" Type="http://schemas.openxmlformats.org/officeDocument/2006/relationships/hyperlink" Target="https://www.adelaide.edu.au/policies/2323/?dsn=policy.document;field=data;id=3842;m=view"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45A8-5195-BD42-9BC1-53A4F6063592}"/>
              </a:ext>
            </a:extLst>
          </p:cNvPr>
          <p:cNvSpPr>
            <a:spLocks noGrp="1"/>
          </p:cNvSpPr>
          <p:nvPr>
            <p:ph type="title"/>
          </p:nvPr>
        </p:nvSpPr>
        <p:spPr>
          <a:xfrm>
            <a:off x="558452" y="4171139"/>
            <a:ext cx="10561375" cy="1454629"/>
          </a:xfrm>
        </p:spPr>
        <p:txBody>
          <a:bodyPr/>
          <a:lstStyle/>
          <a:p>
            <a:r>
              <a:rPr lang="en-US" sz="3200" dirty="0"/>
              <a:t>Phase 1: Engage </a:t>
            </a:r>
            <a:br>
              <a:rPr lang="en-US" sz="3200" dirty="0"/>
            </a:br>
            <a:r>
              <a:rPr lang="en-US" sz="3200" dirty="0"/>
              <a:t>The  Values &amp; </a:t>
            </a:r>
            <a:r>
              <a:rPr lang="en-US" sz="3200" dirty="0" err="1"/>
              <a:t>Behaviour</a:t>
            </a:r>
            <a:r>
              <a:rPr lang="en-US" sz="3200" dirty="0"/>
              <a:t> Framework</a:t>
            </a:r>
          </a:p>
        </p:txBody>
      </p:sp>
    </p:spTree>
    <p:extLst>
      <p:ext uri="{BB962C8B-B14F-4D97-AF65-F5344CB8AC3E}">
        <p14:creationId xmlns:p14="http://schemas.microsoft.com/office/powerpoint/2010/main" val="14215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9EA-757D-497E-8C3E-B9A68E9CA405}"/>
              </a:ext>
            </a:extLst>
          </p:cNvPr>
          <p:cNvSpPr>
            <a:spLocks noGrp="1"/>
          </p:cNvSpPr>
          <p:nvPr>
            <p:ph type="title"/>
          </p:nvPr>
        </p:nvSpPr>
        <p:spPr/>
        <p:txBody>
          <a:bodyPr/>
          <a:lstStyle/>
          <a:p>
            <a:r>
              <a:rPr lang="en-AU" dirty="0"/>
              <a:t>Phase 1: Engage - Define the Value</a:t>
            </a:r>
          </a:p>
        </p:txBody>
      </p:sp>
      <p:sp>
        <p:nvSpPr>
          <p:cNvPr id="5" name="Footer Placeholder 4">
            <a:extLst>
              <a:ext uri="{FF2B5EF4-FFF2-40B4-BE49-F238E27FC236}">
                <a16:creationId xmlns:a16="http://schemas.microsoft.com/office/drawing/2014/main" id="{8A6FD241-C892-4A39-8137-B67FC5E077A3}"/>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1ADE33E1-DDA6-4FA0-9EC6-3F94C76A8AA6}"/>
              </a:ext>
            </a:extLst>
          </p:cNvPr>
          <p:cNvSpPr>
            <a:spLocks noGrp="1"/>
          </p:cNvSpPr>
          <p:nvPr>
            <p:ph type="sldNum" sz="quarter" idx="12"/>
          </p:nvPr>
        </p:nvSpPr>
        <p:spPr/>
        <p:txBody>
          <a:bodyPr/>
          <a:lstStyle/>
          <a:p>
            <a:r>
              <a:rPr lang="en-US"/>
              <a:t>Slide </a:t>
            </a:r>
            <a:fld id="{D902FE81-C05A-FB4E-B374-FDEE4BFE83C1}" type="slidenum">
              <a:rPr lang="en-US" smtClean="0"/>
              <a:t>10</a:t>
            </a:fld>
            <a:endParaRPr lang="en-US" dirty="0"/>
          </a:p>
        </p:txBody>
      </p:sp>
      <p:sp>
        <p:nvSpPr>
          <p:cNvPr id="7" name="Rectangle 6">
            <a:extLst>
              <a:ext uri="{FF2B5EF4-FFF2-40B4-BE49-F238E27FC236}">
                <a16:creationId xmlns:a16="http://schemas.microsoft.com/office/drawing/2014/main" id="{3988DE29-AC66-40BA-9B1B-94D72565B8F8}"/>
              </a:ext>
            </a:extLst>
          </p:cNvPr>
          <p:cNvSpPr/>
          <p:nvPr/>
        </p:nvSpPr>
        <p:spPr>
          <a:xfrm>
            <a:off x="1635853" y="1405188"/>
            <a:ext cx="8091375" cy="27348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Identify the desired behaviours associated for each core value</a:t>
            </a:r>
          </a:p>
          <a:p>
            <a:pPr marL="285750" indent="-285750" algn="ctr">
              <a:buFont typeface="Arial" panose="020B0604020202020204" pitchFamily="34" charset="0"/>
              <a:buChar char="•"/>
            </a:pPr>
            <a:r>
              <a:rPr lang="en-AU" dirty="0">
                <a:solidFill>
                  <a:schemeClr val="tx1"/>
                </a:solidFill>
              </a:rPr>
              <a:t>What are examples of behaviours that are in line with the intent of the value?</a:t>
            </a:r>
          </a:p>
          <a:p>
            <a:pPr marL="285750" indent="-285750" algn="ctr">
              <a:buFont typeface="Arial" panose="020B0604020202020204" pitchFamily="34" charset="0"/>
              <a:buChar char="•"/>
            </a:pPr>
            <a:r>
              <a:rPr lang="en-AU" dirty="0">
                <a:solidFill>
                  <a:schemeClr val="tx1"/>
                </a:solidFill>
              </a:rPr>
              <a:t>What behaviours are aligned with the culture you are designing?</a:t>
            </a:r>
          </a:p>
          <a:p>
            <a:pPr marL="285750" indent="-285750" algn="ctr">
              <a:buFont typeface="Arial" panose="020B0604020202020204" pitchFamily="34" charset="0"/>
              <a:buChar char="•"/>
            </a:pPr>
            <a:r>
              <a:rPr lang="en-AU" dirty="0">
                <a:solidFill>
                  <a:schemeClr val="tx1"/>
                </a:solidFill>
              </a:rPr>
              <a:t>What are the undesirable behaviours with each value?</a:t>
            </a:r>
          </a:p>
          <a:p>
            <a:pPr marL="285750" indent="-285750" algn="ctr">
              <a:buFont typeface="Arial" panose="020B0604020202020204" pitchFamily="34" charset="0"/>
              <a:buChar char="•"/>
            </a:pPr>
            <a:r>
              <a:rPr lang="en-AU" dirty="0">
                <a:solidFill>
                  <a:schemeClr val="tx1"/>
                </a:solidFill>
              </a:rPr>
              <a:t>What do the values mean to you?</a:t>
            </a:r>
          </a:p>
        </p:txBody>
      </p:sp>
      <p:sp>
        <p:nvSpPr>
          <p:cNvPr id="3" name="Rectangle 2">
            <a:extLst>
              <a:ext uri="{FF2B5EF4-FFF2-40B4-BE49-F238E27FC236}">
                <a16:creationId xmlns:a16="http://schemas.microsoft.com/office/drawing/2014/main" id="{B4F06452-2DC6-4E4A-98C4-56460919E702}"/>
              </a:ext>
            </a:extLst>
          </p:cNvPr>
          <p:cNvSpPr/>
          <p:nvPr/>
        </p:nvSpPr>
        <p:spPr>
          <a:xfrm>
            <a:off x="3053592" y="4275607"/>
            <a:ext cx="6367245" cy="1862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AU" dirty="0">
              <a:solidFill>
                <a:schemeClr val="tx1"/>
              </a:solidFill>
            </a:endParaRPr>
          </a:p>
          <a:p>
            <a:pPr marL="285750" indent="-285750" algn="ctr">
              <a:buFont typeface="Arial" panose="020B0604020202020204" pitchFamily="34" charset="0"/>
              <a:buChar char="•"/>
            </a:pPr>
            <a:r>
              <a:rPr lang="en-AU" dirty="0">
                <a:solidFill>
                  <a:schemeClr val="tx1"/>
                </a:solidFill>
              </a:rPr>
              <a:t>The above can be defined at an Executive, Director, School, Branch and Team level</a:t>
            </a:r>
          </a:p>
          <a:p>
            <a:pPr marL="285750" indent="-285750" algn="ctr">
              <a:buFont typeface="Arial" panose="020B0604020202020204" pitchFamily="34" charset="0"/>
              <a:buChar char="•"/>
            </a:pPr>
            <a:r>
              <a:rPr lang="en-AU" dirty="0">
                <a:solidFill>
                  <a:schemeClr val="tx1"/>
                </a:solidFill>
              </a:rPr>
              <a:t>Start your first team meeting defining what the values mean.  Once you define what the values mean to you and your team members, modelling the behaviour in the future becomes easier</a:t>
            </a:r>
          </a:p>
        </p:txBody>
      </p:sp>
      <p:pic>
        <p:nvPicPr>
          <p:cNvPr id="1028" name="Picture 4" descr="Png File Svg - Tips And Tricks Icon Png Transparent PNG - 838x980 - Free  Download on NicePNG">
            <a:extLst>
              <a:ext uri="{FF2B5EF4-FFF2-40B4-BE49-F238E27FC236}">
                <a16:creationId xmlns:a16="http://schemas.microsoft.com/office/drawing/2014/main" id="{57E1585A-5494-4C5C-8D23-70539AA13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59" y="4380584"/>
            <a:ext cx="1541492" cy="16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7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9EA-757D-497E-8C3E-B9A68E9CA405}"/>
              </a:ext>
            </a:extLst>
          </p:cNvPr>
          <p:cNvSpPr>
            <a:spLocks noGrp="1"/>
          </p:cNvSpPr>
          <p:nvPr>
            <p:ph type="title"/>
          </p:nvPr>
        </p:nvSpPr>
        <p:spPr/>
        <p:txBody>
          <a:bodyPr/>
          <a:lstStyle/>
          <a:p>
            <a:r>
              <a:rPr lang="en-AU" dirty="0"/>
              <a:t>Phase 1: Engage - Define the Outcome</a:t>
            </a:r>
          </a:p>
        </p:txBody>
      </p:sp>
      <p:sp>
        <p:nvSpPr>
          <p:cNvPr id="5" name="Footer Placeholder 4">
            <a:extLst>
              <a:ext uri="{FF2B5EF4-FFF2-40B4-BE49-F238E27FC236}">
                <a16:creationId xmlns:a16="http://schemas.microsoft.com/office/drawing/2014/main" id="{8A6FD241-C892-4A39-8137-B67FC5E077A3}"/>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1ADE33E1-DDA6-4FA0-9EC6-3F94C76A8AA6}"/>
              </a:ext>
            </a:extLst>
          </p:cNvPr>
          <p:cNvSpPr>
            <a:spLocks noGrp="1"/>
          </p:cNvSpPr>
          <p:nvPr>
            <p:ph type="sldNum" sz="quarter" idx="12"/>
          </p:nvPr>
        </p:nvSpPr>
        <p:spPr/>
        <p:txBody>
          <a:bodyPr/>
          <a:lstStyle/>
          <a:p>
            <a:r>
              <a:rPr lang="en-US"/>
              <a:t>Slide </a:t>
            </a:r>
            <a:fld id="{D902FE81-C05A-FB4E-B374-FDEE4BFE83C1}" type="slidenum">
              <a:rPr lang="en-US" smtClean="0"/>
              <a:t>11</a:t>
            </a:fld>
            <a:endParaRPr lang="en-US" dirty="0"/>
          </a:p>
        </p:txBody>
      </p:sp>
      <p:sp>
        <p:nvSpPr>
          <p:cNvPr id="7" name="Rectangle 6">
            <a:extLst>
              <a:ext uri="{FF2B5EF4-FFF2-40B4-BE49-F238E27FC236}">
                <a16:creationId xmlns:a16="http://schemas.microsoft.com/office/drawing/2014/main" id="{3988DE29-AC66-40BA-9B1B-94D72565B8F8}"/>
              </a:ext>
            </a:extLst>
          </p:cNvPr>
          <p:cNvSpPr/>
          <p:nvPr/>
        </p:nvSpPr>
        <p:spPr>
          <a:xfrm>
            <a:off x="1635853" y="1405188"/>
            <a:ext cx="8091375" cy="3485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For each value and behaviour, define the desired outcomes, including outcomes of operationalising the values versus what happens if employees don’t align with the value.</a:t>
            </a:r>
          </a:p>
          <a:p>
            <a:pPr marL="285750" indent="-285750" algn="ctr">
              <a:buFont typeface="Arial" panose="020B0604020202020204" pitchFamily="34" charset="0"/>
              <a:buChar char="•"/>
            </a:pPr>
            <a:r>
              <a:rPr lang="en-AU" dirty="0">
                <a:solidFill>
                  <a:schemeClr val="tx1"/>
                </a:solidFill>
              </a:rPr>
              <a:t>Having the behaviours and outcomes clear, provides staff with a clear picture of why each value is important to the organisation and allows them to align (or not which may be the case).</a:t>
            </a:r>
          </a:p>
        </p:txBody>
      </p:sp>
    </p:spTree>
    <p:extLst>
      <p:ext uri="{BB962C8B-B14F-4D97-AF65-F5344CB8AC3E}">
        <p14:creationId xmlns:p14="http://schemas.microsoft.com/office/powerpoint/2010/main" val="364449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9EA-757D-497E-8C3E-B9A68E9CA405}"/>
              </a:ext>
            </a:extLst>
          </p:cNvPr>
          <p:cNvSpPr>
            <a:spLocks noGrp="1"/>
          </p:cNvSpPr>
          <p:nvPr>
            <p:ph type="title"/>
          </p:nvPr>
        </p:nvSpPr>
        <p:spPr/>
        <p:txBody>
          <a:bodyPr/>
          <a:lstStyle/>
          <a:p>
            <a:r>
              <a:rPr lang="en-AU" dirty="0"/>
              <a:t>Communicating the values</a:t>
            </a:r>
          </a:p>
        </p:txBody>
      </p:sp>
      <p:sp>
        <p:nvSpPr>
          <p:cNvPr id="5" name="Footer Placeholder 4">
            <a:extLst>
              <a:ext uri="{FF2B5EF4-FFF2-40B4-BE49-F238E27FC236}">
                <a16:creationId xmlns:a16="http://schemas.microsoft.com/office/drawing/2014/main" id="{8A6FD241-C892-4A39-8137-B67FC5E077A3}"/>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1ADE33E1-DDA6-4FA0-9EC6-3F94C76A8AA6}"/>
              </a:ext>
            </a:extLst>
          </p:cNvPr>
          <p:cNvSpPr>
            <a:spLocks noGrp="1"/>
          </p:cNvSpPr>
          <p:nvPr>
            <p:ph type="sldNum" sz="quarter" idx="12"/>
          </p:nvPr>
        </p:nvSpPr>
        <p:spPr/>
        <p:txBody>
          <a:bodyPr/>
          <a:lstStyle/>
          <a:p>
            <a:r>
              <a:rPr lang="en-US"/>
              <a:t>Slide </a:t>
            </a:r>
            <a:fld id="{D902FE81-C05A-FB4E-B374-FDEE4BFE83C1}" type="slidenum">
              <a:rPr lang="en-US" smtClean="0"/>
              <a:t>12</a:t>
            </a:fld>
            <a:endParaRPr lang="en-US" dirty="0"/>
          </a:p>
        </p:txBody>
      </p:sp>
      <p:sp>
        <p:nvSpPr>
          <p:cNvPr id="7" name="Rectangle 6">
            <a:extLst>
              <a:ext uri="{FF2B5EF4-FFF2-40B4-BE49-F238E27FC236}">
                <a16:creationId xmlns:a16="http://schemas.microsoft.com/office/drawing/2014/main" id="{3988DE29-AC66-40BA-9B1B-94D72565B8F8}"/>
              </a:ext>
            </a:extLst>
          </p:cNvPr>
          <p:cNvSpPr/>
          <p:nvPr/>
        </p:nvSpPr>
        <p:spPr>
          <a:xfrm>
            <a:off x="1057013" y="1342239"/>
            <a:ext cx="9857064" cy="27348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Focus on a core value per month</a:t>
            </a:r>
          </a:p>
          <a:p>
            <a:pPr marL="285750" indent="-285750" algn="ctr">
              <a:buFont typeface="Arial" panose="020B0604020202020204" pitchFamily="34" charset="0"/>
              <a:buChar char="•"/>
            </a:pPr>
            <a:r>
              <a:rPr lang="en-AU" dirty="0">
                <a:solidFill>
                  <a:schemeClr val="tx1"/>
                </a:solidFill>
              </a:rPr>
              <a:t>Select a core value and dedicate the month to talking about what it means, sharing stories about employees who have lived the core value, providing examples to employees</a:t>
            </a:r>
          </a:p>
          <a:p>
            <a:pPr marL="285750" indent="-285750" algn="ctr">
              <a:buFont typeface="Arial" panose="020B0604020202020204" pitchFamily="34" charset="0"/>
              <a:buChar char="•"/>
            </a:pPr>
            <a:r>
              <a:rPr lang="en-AU" dirty="0">
                <a:solidFill>
                  <a:schemeClr val="tx1"/>
                </a:solidFill>
              </a:rPr>
              <a:t>Have a lunch and learn dedicated to all things about that value</a:t>
            </a:r>
          </a:p>
          <a:p>
            <a:pPr marL="285750" indent="-285750" algn="ctr">
              <a:buFont typeface="Arial" panose="020B0604020202020204" pitchFamily="34" charset="0"/>
              <a:buChar char="•"/>
            </a:pPr>
            <a:r>
              <a:rPr lang="en-AU" dirty="0">
                <a:solidFill>
                  <a:schemeClr val="tx1"/>
                </a:solidFill>
              </a:rPr>
              <a:t>Ask employees about what that value means to them</a:t>
            </a:r>
          </a:p>
          <a:p>
            <a:pPr marL="285750" indent="-285750" algn="ctr">
              <a:buFont typeface="Arial" panose="020B0604020202020204" pitchFamily="34" charset="0"/>
              <a:buChar char="•"/>
            </a:pPr>
            <a:r>
              <a:rPr lang="en-AU" dirty="0">
                <a:solidFill>
                  <a:schemeClr val="tx1"/>
                </a:solidFill>
              </a:rPr>
              <a:t>Put the values in meeting rooms, kitchens</a:t>
            </a:r>
          </a:p>
          <a:p>
            <a:pPr marL="285750" indent="-285750" algn="ctr">
              <a:buFont typeface="Arial" panose="020B0604020202020204" pitchFamily="34" charset="0"/>
              <a:buChar char="•"/>
            </a:pPr>
            <a:r>
              <a:rPr lang="en-AU" dirty="0">
                <a:solidFill>
                  <a:schemeClr val="tx1"/>
                </a:solidFill>
              </a:rPr>
              <a:t>Talk about values at the beginning of meetings, training</a:t>
            </a:r>
          </a:p>
        </p:txBody>
      </p:sp>
      <p:sp>
        <p:nvSpPr>
          <p:cNvPr id="3" name="Rectangle 2">
            <a:extLst>
              <a:ext uri="{FF2B5EF4-FFF2-40B4-BE49-F238E27FC236}">
                <a16:creationId xmlns:a16="http://schemas.microsoft.com/office/drawing/2014/main" id="{27B6BE47-4163-4818-AA67-7C2A783B6FE2}"/>
              </a:ext>
            </a:extLst>
          </p:cNvPr>
          <p:cNvSpPr/>
          <p:nvPr/>
        </p:nvSpPr>
        <p:spPr>
          <a:xfrm>
            <a:off x="2983010" y="4320211"/>
            <a:ext cx="7290033" cy="16582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Set time aside at a school/branch/team meeting to focus on the values only.  </a:t>
            </a:r>
          </a:p>
        </p:txBody>
      </p:sp>
      <p:pic>
        <p:nvPicPr>
          <p:cNvPr id="2050" name="Picture 2" descr="Png File Svg - Tips And Tricks Icon Png Transparent PNG - 838x980 - Free  Download on NicePNG">
            <a:extLst>
              <a:ext uri="{FF2B5EF4-FFF2-40B4-BE49-F238E27FC236}">
                <a16:creationId xmlns:a16="http://schemas.microsoft.com/office/drawing/2014/main" id="{80941C45-2DB1-46BD-A0AD-6BEA50138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13" y="4185554"/>
            <a:ext cx="1610410" cy="179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9EA-757D-497E-8C3E-B9A68E9CA405}"/>
              </a:ext>
            </a:extLst>
          </p:cNvPr>
          <p:cNvSpPr>
            <a:spLocks noGrp="1"/>
          </p:cNvSpPr>
          <p:nvPr>
            <p:ph type="title"/>
          </p:nvPr>
        </p:nvSpPr>
        <p:spPr/>
        <p:txBody>
          <a:bodyPr/>
          <a:lstStyle/>
          <a:p>
            <a:r>
              <a:rPr lang="en-AU" dirty="0"/>
              <a:t>Celebrate, Recognise and Reward</a:t>
            </a:r>
          </a:p>
        </p:txBody>
      </p:sp>
      <p:sp>
        <p:nvSpPr>
          <p:cNvPr id="5" name="Footer Placeholder 4">
            <a:extLst>
              <a:ext uri="{FF2B5EF4-FFF2-40B4-BE49-F238E27FC236}">
                <a16:creationId xmlns:a16="http://schemas.microsoft.com/office/drawing/2014/main" id="{8A6FD241-C892-4A39-8137-B67FC5E077A3}"/>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1ADE33E1-DDA6-4FA0-9EC6-3F94C76A8AA6}"/>
              </a:ext>
            </a:extLst>
          </p:cNvPr>
          <p:cNvSpPr>
            <a:spLocks noGrp="1"/>
          </p:cNvSpPr>
          <p:nvPr>
            <p:ph type="sldNum" sz="quarter" idx="12"/>
          </p:nvPr>
        </p:nvSpPr>
        <p:spPr/>
        <p:txBody>
          <a:bodyPr/>
          <a:lstStyle/>
          <a:p>
            <a:r>
              <a:rPr lang="en-US"/>
              <a:t>Slide </a:t>
            </a:r>
            <a:fld id="{D902FE81-C05A-FB4E-B374-FDEE4BFE83C1}" type="slidenum">
              <a:rPr lang="en-US" smtClean="0"/>
              <a:t>13</a:t>
            </a:fld>
            <a:endParaRPr lang="en-US" dirty="0"/>
          </a:p>
        </p:txBody>
      </p:sp>
      <p:sp>
        <p:nvSpPr>
          <p:cNvPr id="7" name="Rectangle 6">
            <a:extLst>
              <a:ext uri="{FF2B5EF4-FFF2-40B4-BE49-F238E27FC236}">
                <a16:creationId xmlns:a16="http://schemas.microsoft.com/office/drawing/2014/main" id="{3988DE29-AC66-40BA-9B1B-94D72565B8F8}"/>
              </a:ext>
            </a:extLst>
          </p:cNvPr>
          <p:cNvSpPr/>
          <p:nvPr/>
        </p:nvSpPr>
        <p:spPr>
          <a:xfrm>
            <a:off x="1057013" y="1342239"/>
            <a:ext cx="9857064" cy="2466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When staff live a value in action, reward them through the ‘Recognise a Colleague initiative’</a:t>
            </a:r>
          </a:p>
          <a:p>
            <a:pPr marL="285750" indent="-285750" algn="ctr">
              <a:buFont typeface="Arial" panose="020B0604020202020204" pitchFamily="34" charset="0"/>
              <a:buChar char="•"/>
            </a:pPr>
            <a:r>
              <a:rPr lang="en-AU" dirty="0">
                <a:solidFill>
                  <a:schemeClr val="tx1"/>
                </a:solidFill>
              </a:rPr>
              <a:t>When staff live the values in action, celebrate this as a team</a:t>
            </a:r>
          </a:p>
          <a:p>
            <a:pPr marL="285750" indent="-285750" algn="ctr">
              <a:buFont typeface="Arial" panose="020B0604020202020204" pitchFamily="34" charset="0"/>
              <a:buChar char="•"/>
            </a:pPr>
            <a:r>
              <a:rPr lang="en-AU" dirty="0">
                <a:solidFill>
                  <a:schemeClr val="tx1"/>
                </a:solidFill>
              </a:rPr>
              <a:t>Develop an internal recognition program that recognises staff living the values in action.  Dedicate forums, school and team meetings to recognise this.</a:t>
            </a:r>
          </a:p>
          <a:p>
            <a:pPr marL="285750" indent="-285750" algn="ctr">
              <a:buFont typeface="Arial" panose="020B0604020202020204" pitchFamily="34" charset="0"/>
              <a:buChar char="•"/>
            </a:pPr>
            <a:r>
              <a:rPr lang="en-AU" dirty="0">
                <a:solidFill>
                  <a:schemeClr val="tx1"/>
                </a:solidFill>
              </a:rPr>
              <a:t>Continue to discuss the values in your PDR conversations and set SMART goals that relate to living the </a:t>
            </a:r>
            <a:r>
              <a:rPr lang="en-AU">
                <a:solidFill>
                  <a:schemeClr val="tx1"/>
                </a:solidFill>
              </a:rPr>
              <a:t>values in action.</a:t>
            </a:r>
            <a:endParaRPr lang="en-AU" dirty="0">
              <a:solidFill>
                <a:schemeClr val="tx1"/>
              </a:solidFill>
            </a:endParaRPr>
          </a:p>
        </p:txBody>
      </p:sp>
      <p:sp>
        <p:nvSpPr>
          <p:cNvPr id="3" name="Rectangle 2">
            <a:extLst>
              <a:ext uri="{FF2B5EF4-FFF2-40B4-BE49-F238E27FC236}">
                <a16:creationId xmlns:a16="http://schemas.microsoft.com/office/drawing/2014/main" id="{1B66B491-2BBD-4691-AAD2-08C69B63BFD8}"/>
              </a:ext>
            </a:extLst>
          </p:cNvPr>
          <p:cNvSpPr/>
          <p:nvPr/>
        </p:nvSpPr>
        <p:spPr>
          <a:xfrm>
            <a:off x="2382474" y="4322637"/>
            <a:ext cx="8296712" cy="1263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Recognise a Colleague initiative  - Show your appreciation for what your staff do and the way they do it - </a:t>
            </a:r>
            <a:r>
              <a:rPr lang="en-AU" dirty="0">
                <a:solidFill>
                  <a:schemeClr val="tx1"/>
                </a:solidFill>
                <a:hlinkClick r:id="rId2">
                  <a:extLst>
                    <a:ext uri="{A12FA001-AC4F-418D-AE19-62706E023703}">
                      <ahyp:hlinkClr xmlns:ahyp="http://schemas.microsoft.com/office/drawing/2018/hyperlinkcolor" xmlns="" val="tx"/>
                    </a:ext>
                  </a:extLst>
                </a:hlinkClick>
              </a:rPr>
              <a:t>https://www.adelaide.edu.au/hr/organisational-development/university-values/recognise-a-colleague</a:t>
            </a:r>
            <a:endParaRPr lang="en-AU" dirty="0">
              <a:solidFill>
                <a:schemeClr val="tx1"/>
              </a:solidFill>
            </a:endParaRPr>
          </a:p>
        </p:txBody>
      </p:sp>
      <p:pic>
        <p:nvPicPr>
          <p:cNvPr id="4" name="Picture 3">
            <a:extLst>
              <a:ext uri="{FF2B5EF4-FFF2-40B4-BE49-F238E27FC236}">
                <a16:creationId xmlns:a16="http://schemas.microsoft.com/office/drawing/2014/main" id="{202BB7B5-6233-4DD0-876D-AB2A29850DA6}"/>
              </a:ext>
            </a:extLst>
          </p:cNvPr>
          <p:cNvPicPr>
            <a:picLocks noChangeAspect="1"/>
          </p:cNvPicPr>
          <p:nvPr/>
        </p:nvPicPr>
        <p:blipFill>
          <a:blip r:embed="rId3"/>
          <a:stretch>
            <a:fillRect/>
          </a:stretch>
        </p:blipFill>
        <p:spPr>
          <a:xfrm>
            <a:off x="583670" y="4058446"/>
            <a:ext cx="1615580" cy="1792379"/>
          </a:xfrm>
          <a:prstGeom prst="rect">
            <a:avLst/>
          </a:prstGeom>
        </p:spPr>
      </p:pic>
    </p:spTree>
    <p:extLst>
      <p:ext uri="{BB962C8B-B14F-4D97-AF65-F5344CB8AC3E}">
        <p14:creationId xmlns:p14="http://schemas.microsoft.com/office/powerpoint/2010/main" val="229816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9EA-757D-497E-8C3E-B9A68E9CA405}"/>
              </a:ext>
            </a:extLst>
          </p:cNvPr>
          <p:cNvSpPr>
            <a:spLocks noGrp="1"/>
          </p:cNvSpPr>
          <p:nvPr>
            <p:ph type="title"/>
          </p:nvPr>
        </p:nvSpPr>
        <p:spPr/>
        <p:txBody>
          <a:bodyPr/>
          <a:lstStyle/>
          <a:p>
            <a:r>
              <a:rPr lang="en-AU" dirty="0"/>
              <a:t>Supporting our Students to live the values in action</a:t>
            </a:r>
          </a:p>
        </p:txBody>
      </p:sp>
      <p:sp>
        <p:nvSpPr>
          <p:cNvPr id="5" name="Footer Placeholder 4">
            <a:extLst>
              <a:ext uri="{FF2B5EF4-FFF2-40B4-BE49-F238E27FC236}">
                <a16:creationId xmlns:a16="http://schemas.microsoft.com/office/drawing/2014/main" id="{8A6FD241-C892-4A39-8137-B67FC5E077A3}"/>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1ADE33E1-DDA6-4FA0-9EC6-3F94C76A8AA6}"/>
              </a:ext>
            </a:extLst>
          </p:cNvPr>
          <p:cNvSpPr>
            <a:spLocks noGrp="1"/>
          </p:cNvSpPr>
          <p:nvPr>
            <p:ph type="sldNum" sz="quarter" idx="12"/>
          </p:nvPr>
        </p:nvSpPr>
        <p:spPr/>
        <p:txBody>
          <a:bodyPr/>
          <a:lstStyle/>
          <a:p>
            <a:r>
              <a:rPr lang="en-US"/>
              <a:t>Slide </a:t>
            </a:r>
            <a:fld id="{D902FE81-C05A-FB4E-B374-FDEE4BFE83C1}" type="slidenum">
              <a:rPr lang="en-US" smtClean="0"/>
              <a:t>14</a:t>
            </a:fld>
            <a:endParaRPr lang="en-US" dirty="0"/>
          </a:p>
        </p:txBody>
      </p:sp>
      <p:sp>
        <p:nvSpPr>
          <p:cNvPr id="7" name="Rectangle 6">
            <a:extLst>
              <a:ext uri="{FF2B5EF4-FFF2-40B4-BE49-F238E27FC236}">
                <a16:creationId xmlns:a16="http://schemas.microsoft.com/office/drawing/2014/main" id="{3988DE29-AC66-40BA-9B1B-94D72565B8F8}"/>
              </a:ext>
            </a:extLst>
          </p:cNvPr>
          <p:cNvSpPr/>
          <p:nvPr/>
        </p:nvSpPr>
        <p:spPr>
          <a:xfrm>
            <a:off x="864066" y="2124066"/>
            <a:ext cx="9857064" cy="3179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solidFill>
                  <a:schemeClr val="tx1"/>
                </a:solidFill>
              </a:rPr>
              <a:t>It is important to ensure that both students and staff are living the values in action.  Staff that promote different philosophies to students can influence the way that students understand each of the values both positively and negatively. </a:t>
            </a:r>
          </a:p>
          <a:p>
            <a:pPr marL="285750" indent="-285750" algn="ctr">
              <a:buFont typeface="Arial" panose="020B0604020202020204" pitchFamily="34" charset="0"/>
              <a:buChar char="•"/>
            </a:pPr>
            <a:r>
              <a:rPr lang="en-AU" dirty="0">
                <a:solidFill>
                  <a:schemeClr val="tx1"/>
                </a:solidFill>
              </a:rPr>
              <a:t>At the start of each semester, talk to your students about the values.  Once you have engaged with your staff about what the values mean and defined examples of these values in practice, share these with your students.  Explain to your students what the values mean to you as a Faculty/School/Team.</a:t>
            </a:r>
          </a:p>
          <a:p>
            <a:pPr marL="285750" indent="-285750" algn="ctr">
              <a:buFont typeface="Arial" panose="020B0604020202020204" pitchFamily="34" charset="0"/>
              <a:buChar char="•"/>
            </a:pPr>
            <a:r>
              <a:rPr lang="en-AU" dirty="0">
                <a:solidFill>
                  <a:schemeClr val="tx1"/>
                </a:solidFill>
              </a:rPr>
              <a:t>Begin lectures with the values framework and attitudes</a:t>
            </a:r>
          </a:p>
          <a:p>
            <a:pPr marL="285750" indent="-285750" algn="ctr">
              <a:buFont typeface="Arial" panose="020B0604020202020204" pitchFamily="34" charset="0"/>
              <a:buChar char="•"/>
            </a:pPr>
            <a:r>
              <a:rPr lang="en-AU" dirty="0">
                <a:solidFill>
                  <a:schemeClr val="tx1"/>
                </a:solidFill>
              </a:rPr>
              <a:t>Celebrate and recognise students that actively live the values in action</a:t>
            </a:r>
          </a:p>
        </p:txBody>
      </p:sp>
    </p:spTree>
    <p:extLst>
      <p:ext uri="{BB962C8B-B14F-4D97-AF65-F5344CB8AC3E}">
        <p14:creationId xmlns:p14="http://schemas.microsoft.com/office/powerpoint/2010/main" val="416143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a:xfrm>
            <a:off x="793892" y="720000"/>
            <a:ext cx="10753200" cy="1080000"/>
          </a:xfrm>
        </p:spPr>
        <p:txBody>
          <a:bodyPr/>
          <a:lstStyle/>
          <a:p>
            <a:r>
              <a:rPr lang="en-US" dirty="0"/>
              <a:t>STAFF AND STUDENT ATTITUDES</a:t>
            </a:r>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15</a:t>
            </a:fld>
            <a:endParaRPr lang="en-US" dirty="0"/>
          </a:p>
        </p:txBody>
      </p:sp>
      <p:sp>
        <p:nvSpPr>
          <p:cNvPr id="7" name="TextBox 6"/>
          <p:cNvSpPr txBox="1"/>
          <p:nvPr/>
        </p:nvSpPr>
        <p:spPr>
          <a:xfrm>
            <a:off x="720000" y="1430668"/>
            <a:ext cx="10640727" cy="369332"/>
          </a:xfrm>
          <a:prstGeom prst="rect">
            <a:avLst/>
          </a:prstGeom>
          <a:noFill/>
        </p:spPr>
        <p:txBody>
          <a:bodyPr wrap="square" rtlCol="0">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The ATTITUDES chart provides further suggestions on how we can live our values in action</a:t>
            </a:r>
          </a:p>
        </p:txBody>
      </p:sp>
      <p:grpSp>
        <p:nvGrpSpPr>
          <p:cNvPr id="3" name="Group 2"/>
          <p:cNvGrpSpPr/>
          <p:nvPr/>
        </p:nvGrpSpPr>
        <p:grpSpPr>
          <a:xfrm>
            <a:off x="718557" y="2373235"/>
            <a:ext cx="10802933" cy="3306238"/>
            <a:chOff x="716266" y="2466488"/>
            <a:chExt cx="10802933" cy="3306238"/>
          </a:xfrm>
        </p:grpSpPr>
        <p:sp>
          <p:nvSpPr>
            <p:cNvPr id="8" name="Rectangle 7">
              <a:extLst>
                <a:ext uri="{FF2B5EF4-FFF2-40B4-BE49-F238E27FC236}">
                  <a16:creationId xmlns:a16="http://schemas.microsoft.com/office/drawing/2014/main" id="{ACF1E185-56F9-49AE-970B-232ECC63A97B}"/>
                </a:ext>
              </a:extLst>
            </p:cNvPr>
            <p:cNvSpPr/>
            <p:nvPr/>
          </p:nvSpPr>
          <p:spPr>
            <a:xfrm>
              <a:off x="716266" y="2467569"/>
              <a:ext cx="1177298" cy="7490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A</a:t>
              </a:r>
            </a:p>
          </p:txBody>
        </p:sp>
        <p:sp>
          <p:nvSpPr>
            <p:cNvPr id="9" name="Rectangle 8">
              <a:extLst>
                <a:ext uri="{FF2B5EF4-FFF2-40B4-BE49-F238E27FC236}">
                  <a16:creationId xmlns:a16="http://schemas.microsoft.com/office/drawing/2014/main" id="{C806A3E9-619D-4B75-B3E1-8103FC91867C}"/>
                </a:ext>
              </a:extLst>
            </p:cNvPr>
            <p:cNvSpPr/>
            <p:nvPr/>
          </p:nvSpPr>
          <p:spPr>
            <a:xfrm>
              <a:off x="1879829" y="2469730"/>
              <a:ext cx="1171399" cy="7490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T</a:t>
              </a:r>
            </a:p>
          </p:txBody>
        </p:sp>
        <p:sp>
          <p:nvSpPr>
            <p:cNvPr id="10" name="Rectangle 9">
              <a:extLst>
                <a:ext uri="{FF2B5EF4-FFF2-40B4-BE49-F238E27FC236}">
                  <a16:creationId xmlns:a16="http://schemas.microsoft.com/office/drawing/2014/main" id="{3A923DA4-5325-429E-AFBC-673BE82A6EB2}"/>
                </a:ext>
              </a:extLst>
            </p:cNvPr>
            <p:cNvSpPr/>
            <p:nvPr/>
          </p:nvSpPr>
          <p:spPr>
            <a:xfrm>
              <a:off x="3060285" y="2466489"/>
              <a:ext cx="1192789" cy="74901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T</a:t>
              </a:r>
            </a:p>
          </p:txBody>
        </p:sp>
        <p:sp>
          <p:nvSpPr>
            <p:cNvPr id="11" name="Rectangle 10">
              <a:extLst>
                <a:ext uri="{FF2B5EF4-FFF2-40B4-BE49-F238E27FC236}">
                  <a16:creationId xmlns:a16="http://schemas.microsoft.com/office/drawing/2014/main" id="{02CE59C0-89BE-4B3F-86AA-61A732F82476}"/>
                </a:ext>
              </a:extLst>
            </p:cNvPr>
            <p:cNvSpPr/>
            <p:nvPr/>
          </p:nvSpPr>
          <p:spPr>
            <a:xfrm>
              <a:off x="4254722" y="2466488"/>
              <a:ext cx="1207808" cy="74901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I</a:t>
              </a:r>
            </a:p>
          </p:txBody>
        </p:sp>
        <p:sp>
          <p:nvSpPr>
            <p:cNvPr id="12" name="Rectangle 11">
              <a:extLst>
                <a:ext uri="{FF2B5EF4-FFF2-40B4-BE49-F238E27FC236}">
                  <a16:creationId xmlns:a16="http://schemas.microsoft.com/office/drawing/2014/main" id="{5935C373-067E-48C3-BD86-26A6B221CF03}"/>
                </a:ext>
              </a:extLst>
            </p:cNvPr>
            <p:cNvSpPr/>
            <p:nvPr/>
          </p:nvSpPr>
          <p:spPr>
            <a:xfrm>
              <a:off x="5471766" y="2466701"/>
              <a:ext cx="1200220" cy="7490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T</a:t>
              </a:r>
            </a:p>
          </p:txBody>
        </p:sp>
        <p:sp>
          <p:nvSpPr>
            <p:cNvPr id="13" name="Rectangle 12">
              <a:extLst>
                <a:ext uri="{FF2B5EF4-FFF2-40B4-BE49-F238E27FC236}">
                  <a16:creationId xmlns:a16="http://schemas.microsoft.com/office/drawing/2014/main" id="{AEB40941-6090-4838-BEBA-DC062681F7FA}"/>
                </a:ext>
              </a:extLst>
            </p:cNvPr>
            <p:cNvSpPr/>
            <p:nvPr/>
          </p:nvSpPr>
          <p:spPr>
            <a:xfrm>
              <a:off x="6681221" y="2467570"/>
              <a:ext cx="1206385" cy="7490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U</a:t>
              </a:r>
            </a:p>
          </p:txBody>
        </p:sp>
        <p:sp>
          <p:nvSpPr>
            <p:cNvPr id="14" name="Rectangle 13">
              <a:extLst>
                <a:ext uri="{FF2B5EF4-FFF2-40B4-BE49-F238E27FC236}">
                  <a16:creationId xmlns:a16="http://schemas.microsoft.com/office/drawing/2014/main" id="{AFA57884-B041-49AC-A2EF-B8BF565205B8}"/>
                </a:ext>
              </a:extLst>
            </p:cNvPr>
            <p:cNvSpPr/>
            <p:nvPr/>
          </p:nvSpPr>
          <p:spPr>
            <a:xfrm>
              <a:off x="7858610" y="2467570"/>
              <a:ext cx="1278645" cy="7490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D</a:t>
              </a:r>
            </a:p>
          </p:txBody>
        </p:sp>
        <p:sp>
          <p:nvSpPr>
            <p:cNvPr id="15" name="Rectangle 14">
              <a:extLst>
                <a:ext uri="{FF2B5EF4-FFF2-40B4-BE49-F238E27FC236}">
                  <a16:creationId xmlns:a16="http://schemas.microsoft.com/office/drawing/2014/main" id="{ABB761D5-56BC-44C8-89C2-D5F2A9F2D668}"/>
                </a:ext>
              </a:extLst>
            </p:cNvPr>
            <p:cNvSpPr/>
            <p:nvPr/>
          </p:nvSpPr>
          <p:spPr>
            <a:xfrm>
              <a:off x="9131090" y="2467570"/>
              <a:ext cx="1192432" cy="74901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E</a:t>
              </a:r>
            </a:p>
          </p:txBody>
        </p:sp>
        <p:sp>
          <p:nvSpPr>
            <p:cNvPr id="16" name="Rectangle 15">
              <a:extLst>
                <a:ext uri="{FF2B5EF4-FFF2-40B4-BE49-F238E27FC236}">
                  <a16:creationId xmlns:a16="http://schemas.microsoft.com/office/drawing/2014/main" id="{1448EA07-201C-4FB1-AAF7-4F997DD36BA9}"/>
                </a:ext>
              </a:extLst>
            </p:cNvPr>
            <p:cNvSpPr/>
            <p:nvPr/>
          </p:nvSpPr>
          <p:spPr>
            <a:xfrm>
              <a:off x="10315911" y="2467570"/>
              <a:ext cx="1203288" cy="74901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latin typeface="Arial Black" panose="020B0A04020102020204" pitchFamily="34" charset="0"/>
                </a:rPr>
                <a:t>S</a:t>
              </a:r>
            </a:p>
          </p:txBody>
        </p:sp>
        <p:sp>
          <p:nvSpPr>
            <p:cNvPr id="17" name="Rectangle 16">
              <a:extLst>
                <a:ext uri="{FF2B5EF4-FFF2-40B4-BE49-F238E27FC236}">
                  <a16:creationId xmlns:a16="http://schemas.microsoft.com/office/drawing/2014/main" id="{50CA4529-C7B6-40ED-91C5-B9B454B42DF1}"/>
                </a:ext>
              </a:extLst>
            </p:cNvPr>
            <p:cNvSpPr/>
            <p:nvPr/>
          </p:nvSpPr>
          <p:spPr>
            <a:xfrm>
              <a:off x="720000" y="3216584"/>
              <a:ext cx="1173563" cy="25561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Be</a:t>
              </a:r>
              <a:r>
                <a:rPr lang="en-AU"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Approachable</a:t>
              </a: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 positive and supportive. </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Create a safe space for people to execute ideas</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B96266BD-C1DE-4C18-91EE-FB05D713D3BE}"/>
                </a:ext>
              </a:extLst>
            </p:cNvPr>
            <p:cNvSpPr/>
            <p:nvPr/>
          </p:nvSpPr>
          <p:spPr>
            <a:xfrm>
              <a:off x="1879829" y="3218745"/>
              <a:ext cx="1194232" cy="25533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Take</a:t>
              </a:r>
              <a:r>
                <a:rPr lang="en-AU" sz="1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AU"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the time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to recognise your emotions and the effects they have on you and others</a:t>
              </a:r>
            </a:p>
            <a:p>
              <a:pPr algn="ctr"/>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E663FD5D-07C3-4903-B53A-B5B0ECC05A03}"/>
                </a:ext>
              </a:extLst>
            </p:cNvPr>
            <p:cNvSpPr/>
            <p:nvPr/>
          </p:nvSpPr>
          <p:spPr>
            <a:xfrm>
              <a:off x="3058840" y="3216585"/>
              <a:ext cx="1194234" cy="25558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Tone</a:t>
              </a:r>
              <a:r>
                <a:rPr lang="en-AU"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p>
            <a:p>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Be mindful of the tone of your voice. </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CA71AECE-3EAA-483B-A59F-D9F2FCE070BA}"/>
                </a:ext>
              </a:extLst>
            </p:cNvPr>
            <p:cNvSpPr/>
            <p:nvPr/>
          </p:nvSpPr>
          <p:spPr>
            <a:xfrm>
              <a:off x="4253074" y="3218744"/>
              <a:ext cx="1201845" cy="2553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Information</a:t>
              </a:r>
              <a:r>
                <a:rPr lang="en-AU" sz="11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and Knowledge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sharing.  Recognise the overlap in knowledge and expertise from different disciplines</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E9F67340-ECBA-461B-8D21-3E8E173CE87C}"/>
                </a:ext>
              </a:extLst>
            </p:cNvPr>
            <p:cNvSpPr/>
            <p:nvPr/>
          </p:nvSpPr>
          <p:spPr>
            <a:xfrm>
              <a:off x="5462530" y="3216584"/>
              <a:ext cx="1194234" cy="2555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Teamwork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encourage team cohesiveness and creativity through team commitment and the identification of mutual goals</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5CED5A2B-4CD6-433D-9721-C999D46E81CE}"/>
                </a:ext>
              </a:extLst>
            </p:cNvPr>
            <p:cNvSpPr/>
            <p:nvPr/>
          </p:nvSpPr>
          <p:spPr>
            <a:xfrm>
              <a:off x="6664376" y="3218744"/>
              <a:ext cx="1194234" cy="2553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Understand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seek other people’s perspectives-Embrace different ideas and opinions without judgement</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96CCFE29-B78C-4E22-816F-3B4A301C4EC5}"/>
                </a:ext>
              </a:extLst>
            </p:cNvPr>
            <p:cNvSpPr/>
            <p:nvPr/>
          </p:nvSpPr>
          <p:spPr>
            <a:xfrm>
              <a:off x="7866220" y="3218744"/>
              <a:ext cx="1271035" cy="2553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Disagree without being disagreeable</a:t>
              </a:r>
            </a:p>
            <a:p>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dominate a discussion, ensure that everyone has had an opportunity to contribute</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095EE55E-86D0-45A3-B854-0DE085E2A185}"/>
                </a:ext>
              </a:extLst>
            </p:cNvPr>
            <p:cNvSpPr/>
            <p:nvPr/>
          </p:nvSpPr>
          <p:spPr>
            <a:xfrm>
              <a:off x="9146311" y="3216585"/>
              <a:ext cx="1208009" cy="2555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Empower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others to express ideas and promote an atmosphere where contributions are valued and consensus is fostered. </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BA80B86-D32A-4EBD-B7EB-0EB7F8CEDB4F}"/>
                </a:ext>
              </a:extLst>
            </p:cNvPr>
            <p:cNvSpPr/>
            <p:nvPr/>
          </p:nvSpPr>
          <p:spPr>
            <a:xfrm>
              <a:off x="10315911" y="3218745"/>
              <a:ext cx="1201845" cy="25530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See something</a:t>
              </a:r>
              <a:r>
                <a:rPr lang="en-AU"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AU" sz="1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Hear something, </a:t>
              </a:r>
            </a:p>
            <a:p>
              <a:r>
                <a:rPr lang="en-AU" sz="1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Say Something</a:t>
              </a:r>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Have courage to speak up</a:t>
              </a: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9967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a:xfrm>
            <a:off x="710768" y="720000"/>
            <a:ext cx="10753200" cy="1080000"/>
          </a:xfrm>
        </p:spPr>
        <p:txBody>
          <a:bodyPr/>
          <a:lstStyle/>
          <a:p>
            <a:r>
              <a:rPr lang="en-US" dirty="0"/>
              <a:t>Inclusive and respectful campus</a:t>
            </a:r>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16</a:t>
            </a:fld>
            <a:endParaRPr lang="en-US" dirty="0"/>
          </a:p>
        </p:txBody>
      </p:sp>
      <p:sp>
        <p:nvSpPr>
          <p:cNvPr id="7" name="TextBox 6"/>
          <p:cNvSpPr txBox="1"/>
          <p:nvPr/>
        </p:nvSpPr>
        <p:spPr>
          <a:xfrm>
            <a:off x="636876" y="1430668"/>
            <a:ext cx="10640727" cy="923330"/>
          </a:xfrm>
          <a:prstGeom prst="rect">
            <a:avLst/>
          </a:prstGeom>
          <a:noFill/>
        </p:spPr>
        <p:txBody>
          <a:bodyPr wrap="square" rtlCol="0">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We are committed to fostering a safe, inclusive and respectful campus for both our staff and students. It is important for leaders to familiarise yourself with these policies and ensure that this message is clear to your teams and students. </a:t>
            </a:r>
          </a:p>
        </p:txBody>
      </p:sp>
      <p:sp>
        <p:nvSpPr>
          <p:cNvPr id="6" name="Rectangle 5"/>
          <p:cNvSpPr/>
          <p:nvPr/>
        </p:nvSpPr>
        <p:spPr>
          <a:xfrm>
            <a:off x="720001" y="2401456"/>
            <a:ext cx="4800624" cy="1416109"/>
          </a:xfrm>
          <a:prstGeom prst="rect">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5758437" y="2401456"/>
            <a:ext cx="5705531" cy="544944"/>
          </a:xfrm>
          <a:prstGeom prst="rect">
            <a:avLst/>
          </a:prstGeom>
          <a:solidFill>
            <a:srgbClr val="B8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5758437" y="4304144"/>
            <a:ext cx="5714763" cy="628074"/>
          </a:xfrm>
          <a:prstGeom prst="rect">
            <a:avLst/>
          </a:prstGeom>
          <a:solidFill>
            <a:srgbClr val="0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itle 1">
            <a:extLst>
              <a:ext uri="{FF2B5EF4-FFF2-40B4-BE49-F238E27FC236}">
                <a16:creationId xmlns:a16="http://schemas.microsoft.com/office/drawing/2014/main" id="{527C5F5A-361C-3A47-B657-EEDA50CD94C1}"/>
              </a:ext>
            </a:extLst>
          </p:cNvPr>
          <p:cNvSpPr txBox="1">
            <a:spLocks/>
          </p:cNvSpPr>
          <p:nvPr/>
        </p:nvSpPr>
        <p:spPr>
          <a:xfrm>
            <a:off x="1035783" y="2777337"/>
            <a:ext cx="4169057" cy="1080000"/>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r>
              <a:rPr lang="en-US" sz="2400" dirty="0">
                <a:solidFill>
                  <a:schemeClr val="bg1"/>
                </a:solidFill>
              </a:rPr>
              <a:t>Training Available</a:t>
            </a:r>
          </a:p>
        </p:txBody>
      </p:sp>
      <p:sp>
        <p:nvSpPr>
          <p:cNvPr id="29" name="Title 1">
            <a:extLst>
              <a:ext uri="{FF2B5EF4-FFF2-40B4-BE49-F238E27FC236}">
                <a16:creationId xmlns:a16="http://schemas.microsoft.com/office/drawing/2014/main" id="{527C5F5A-361C-3A47-B657-EEDA50CD94C1}"/>
              </a:ext>
            </a:extLst>
          </p:cNvPr>
          <p:cNvSpPr txBox="1">
            <a:spLocks/>
          </p:cNvSpPr>
          <p:nvPr/>
        </p:nvSpPr>
        <p:spPr>
          <a:xfrm>
            <a:off x="947886" y="3946849"/>
            <a:ext cx="4169057" cy="1275173"/>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All staff and students must complete </a:t>
            </a:r>
          </a:p>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following online training:</a:t>
            </a:r>
          </a:p>
          <a:p>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sz="1400" dirty="0">
                <a:hlinkClick r:id="rId3"/>
              </a:rPr>
              <a:t>Sexual harassment and sexual assault - what are the drivers and how can staff respond</a:t>
            </a:r>
            <a:r>
              <a:rPr lang="en-AU" sz="1400" dirty="0"/>
              <a:t> – staff only</a:t>
            </a:r>
          </a:p>
          <a:p>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sz="1400" u="sng" dirty="0" err="1">
                <a:latin typeface="Open Sans" panose="020B0606030504020204" pitchFamily="34" charset="0"/>
                <a:ea typeface="Open Sans" panose="020B0606030504020204" pitchFamily="34" charset="0"/>
                <a:cs typeface="Open Sans" panose="020B0606030504020204" pitchFamily="34" charset="0"/>
                <a:hlinkClick r:id="rId4"/>
              </a:rPr>
              <a:t>eoonline</a:t>
            </a:r>
            <a:r>
              <a:rPr lang="en-AU" sz="1400" u="sng" dirty="0">
                <a:latin typeface="Open Sans" panose="020B0606030504020204" pitchFamily="34" charset="0"/>
                <a:ea typeface="Open Sans" panose="020B0606030504020204" pitchFamily="34" charset="0"/>
                <a:cs typeface="Open Sans" panose="020B0606030504020204" pitchFamily="34" charset="0"/>
                <a:hlinkClick r:id="rId4"/>
              </a:rPr>
              <a:t> fair play on campus</a:t>
            </a:r>
            <a:r>
              <a:rPr lang="en-AU" sz="1400" u="sng" dirty="0">
                <a:latin typeface="Open Sans" panose="020B0606030504020204" pitchFamily="34" charset="0"/>
                <a:ea typeface="Open Sans" panose="020B0606030504020204" pitchFamily="34" charset="0"/>
                <a:cs typeface="Open Sans" panose="020B0606030504020204" pitchFamily="34" charset="0"/>
              </a:rPr>
              <a:t> –students and staff</a:t>
            </a:r>
            <a:endParaRPr lang="en-AU" sz="1400" dirty="0">
              <a:latin typeface="Open Sans" panose="020B0606030504020204" pitchFamily="34" charset="0"/>
              <a:ea typeface="Open Sans" panose="020B0606030504020204" pitchFamily="34" charset="0"/>
              <a:cs typeface="Open Sans" panose="020B0606030504020204" pitchFamily="34" charset="0"/>
            </a:endParaRPr>
          </a:p>
          <a:p>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ounded Rectangle 29"/>
          <p:cNvSpPr/>
          <p:nvPr/>
        </p:nvSpPr>
        <p:spPr>
          <a:xfrm>
            <a:off x="720001" y="2401456"/>
            <a:ext cx="4800624" cy="3592944"/>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5758437" y="2400305"/>
            <a:ext cx="5714763" cy="1690254"/>
          </a:xfrm>
          <a:prstGeom prst="rect">
            <a:avLst/>
          </a:prstGeom>
          <a:noFill/>
          <a:ln>
            <a:solidFill>
              <a:srgbClr val="B8D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itle 1">
            <a:extLst>
              <a:ext uri="{FF2B5EF4-FFF2-40B4-BE49-F238E27FC236}">
                <a16:creationId xmlns:a16="http://schemas.microsoft.com/office/drawing/2014/main" id="{527C5F5A-361C-3A47-B657-EEDA50CD94C1}"/>
              </a:ext>
            </a:extLst>
          </p:cNvPr>
          <p:cNvSpPr txBox="1">
            <a:spLocks/>
          </p:cNvSpPr>
          <p:nvPr/>
        </p:nvSpPr>
        <p:spPr>
          <a:xfrm>
            <a:off x="5957239" y="2540187"/>
            <a:ext cx="5163343" cy="323086"/>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r>
              <a:rPr lang="en-US" sz="2400" dirty="0">
                <a:solidFill>
                  <a:schemeClr val="bg1"/>
                </a:solidFill>
              </a:rPr>
              <a:t>Essential staff information</a:t>
            </a:r>
          </a:p>
        </p:txBody>
      </p:sp>
      <p:sp>
        <p:nvSpPr>
          <p:cNvPr id="35" name="Rectangle 34"/>
          <p:cNvSpPr/>
          <p:nvPr/>
        </p:nvSpPr>
        <p:spPr>
          <a:xfrm>
            <a:off x="5758437" y="4304144"/>
            <a:ext cx="5714763" cy="1690256"/>
          </a:xfrm>
          <a:prstGeom prst="rect">
            <a:avLst/>
          </a:prstGeom>
          <a:noFill/>
          <a:ln>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itle 1">
            <a:extLst>
              <a:ext uri="{FF2B5EF4-FFF2-40B4-BE49-F238E27FC236}">
                <a16:creationId xmlns:a16="http://schemas.microsoft.com/office/drawing/2014/main" id="{527C5F5A-361C-3A47-B657-EEDA50CD94C1}"/>
              </a:ext>
            </a:extLst>
          </p:cNvPr>
          <p:cNvSpPr txBox="1">
            <a:spLocks/>
          </p:cNvSpPr>
          <p:nvPr/>
        </p:nvSpPr>
        <p:spPr>
          <a:xfrm>
            <a:off x="6029530" y="4455489"/>
            <a:ext cx="5163343" cy="323086"/>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r>
              <a:rPr lang="en-US" sz="2400" dirty="0">
                <a:solidFill>
                  <a:schemeClr val="bg1"/>
                </a:solidFill>
              </a:rPr>
              <a:t>Essential student policies</a:t>
            </a:r>
          </a:p>
        </p:txBody>
      </p:sp>
      <p:sp>
        <p:nvSpPr>
          <p:cNvPr id="37" name="Title 1">
            <a:extLst>
              <a:ext uri="{FF2B5EF4-FFF2-40B4-BE49-F238E27FC236}">
                <a16:creationId xmlns:a16="http://schemas.microsoft.com/office/drawing/2014/main" id="{527C5F5A-361C-3A47-B657-EEDA50CD94C1}"/>
              </a:ext>
            </a:extLst>
          </p:cNvPr>
          <p:cNvSpPr txBox="1">
            <a:spLocks/>
          </p:cNvSpPr>
          <p:nvPr/>
        </p:nvSpPr>
        <p:spPr>
          <a:xfrm>
            <a:off x="6087368" y="3132689"/>
            <a:ext cx="5033214" cy="684876"/>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rPr>
              <a:t>Staff Values and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rPr>
              <a:t>Behaviour</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rPr>
              <a:t>Code of Conduct</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7"/>
              </a:rPr>
              <a:t>Complaints resolution procedure (staff)</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8"/>
              </a:rPr>
              <a:t>Fair treatment contact officers</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itle 1">
            <a:extLst>
              <a:ext uri="{FF2B5EF4-FFF2-40B4-BE49-F238E27FC236}">
                <a16:creationId xmlns:a16="http://schemas.microsoft.com/office/drawing/2014/main" id="{527C5F5A-361C-3A47-B657-EEDA50CD94C1}"/>
              </a:ext>
            </a:extLst>
          </p:cNvPr>
          <p:cNvSpPr txBox="1">
            <a:spLocks/>
          </p:cNvSpPr>
          <p:nvPr/>
        </p:nvSpPr>
        <p:spPr>
          <a:xfrm>
            <a:off x="6094593" y="5108546"/>
            <a:ext cx="5284607" cy="684876"/>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9"/>
              </a:rPr>
              <a:t>Safer campus website</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useful info and contacts</a:t>
            </a:r>
            <a:endParaRPr lang="en-AU"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10"/>
              </a:rPr>
              <a:t>Bystander intervention action</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401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7E32-B803-4FDE-B7C9-D23B5E5F0FA5}"/>
              </a:ext>
            </a:extLst>
          </p:cNvPr>
          <p:cNvSpPr>
            <a:spLocks noGrp="1"/>
          </p:cNvSpPr>
          <p:nvPr>
            <p:ph type="title"/>
          </p:nvPr>
        </p:nvSpPr>
        <p:spPr>
          <a:xfrm>
            <a:off x="2139723" y="1336879"/>
            <a:ext cx="8279403" cy="4050019"/>
          </a:xfrm>
        </p:spPr>
        <p:txBody>
          <a:bodyPr/>
          <a:lstStyle/>
          <a:p>
            <a:pPr algn="ctr"/>
            <a:r>
              <a:rPr lang="en-AU" sz="3600" dirty="0"/>
              <a:t>For any further questions contact:</a:t>
            </a:r>
            <a:br>
              <a:rPr lang="en-AU" sz="3600" dirty="0"/>
            </a:br>
            <a:r>
              <a:rPr lang="en-AU" dirty="0"/>
              <a:t>The Organisational Development Team</a:t>
            </a:r>
            <a:br>
              <a:rPr lang="en-AU" dirty="0"/>
            </a:br>
            <a:r>
              <a:rPr lang="en-AU" dirty="0"/>
              <a:t/>
            </a:r>
            <a:br>
              <a:rPr lang="en-AU" dirty="0"/>
            </a:br>
            <a:endParaRPr lang="en-AU" dirty="0"/>
          </a:p>
        </p:txBody>
      </p:sp>
    </p:spTree>
    <p:extLst>
      <p:ext uri="{BB962C8B-B14F-4D97-AF65-F5344CB8AC3E}">
        <p14:creationId xmlns:p14="http://schemas.microsoft.com/office/powerpoint/2010/main" val="101078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74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7E32-B803-4FDE-B7C9-D23B5E5F0FA5}"/>
              </a:ext>
            </a:extLst>
          </p:cNvPr>
          <p:cNvSpPr>
            <a:spLocks noGrp="1"/>
          </p:cNvSpPr>
          <p:nvPr>
            <p:ph type="title"/>
          </p:nvPr>
        </p:nvSpPr>
        <p:spPr>
          <a:xfrm>
            <a:off x="1032377" y="1071183"/>
            <a:ext cx="8279403" cy="651653"/>
          </a:xfrm>
        </p:spPr>
        <p:txBody>
          <a:bodyPr/>
          <a:lstStyle/>
          <a:p>
            <a:r>
              <a:rPr lang="en-AU" dirty="0"/>
              <a:t>Phase 1 : Engage Toolkit</a:t>
            </a:r>
          </a:p>
        </p:txBody>
      </p:sp>
      <p:sp>
        <p:nvSpPr>
          <p:cNvPr id="3" name="Text Placeholder 2">
            <a:extLst>
              <a:ext uri="{FF2B5EF4-FFF2-40B4-BE49-F238E27FC236}">
                <a16:creationId xmlns:a16="http://schemas.microsoft.com/office/drawing/2014/main" id="{95579752-F7D5-4301-85EE-BBADD22E504C}"/>
              </a:ext>
            </a:extLst>
          </p:cNvPr>
          <p:cNvSpPr>
            <a:spLocks noGrp="1"/>
          </p:cNvSpPr>
          <p:nvPr>
            <p:ph type="body" sz="quarter" idx="10"/>
          </p:nvPr>
        </p:nvSpPr>
        <p:spPr>
          <a:xfrm>
            <a:off x="1032377" y="1775943"/>
            <a:ext cx="10174781" cy="4157933"/>
          </a:xfrm>
        </p:spPr>
        <p:txBody>
          <a:bodyPr/>
          <a:lstStyle/>
          <a:p>
            <a:r>
              <a:rPr lang="en-AU" dirty="0"/>
              <a:t>This is a Values and Staff Behaviour toolkit designed for  leaders of both staff and students.</a:t>
            </a:r>
          </a:p>
          <a:p>
            <a:endParaRPr lang="en-AU" dirty="0"/>
          </a:p>
          <a:p>
            <a:r>
              <a:rPr lang="en-AU" dirty="0"/>
              <a:t>The toolkit provides guidance to leaders on how to implement the values framework and encourage our staff and students to live the values in action. </a:t>
            </a:r>
          </a:p>
          <a:p>
            <a:endParaRPr lang="en-AU" dirty="0"/>
          </a:p>
          <a:p>
            <a:r>
              <a:rPr lang="en-AU" dirty="0"/>
              <a:t>The toolkit provides an overview of the implementation journey but focuses predominately on phase 1: Engage</a:t>
            </a:r>
          </a:p>
        </p:txBody>
      </p:sp>
    </p:spTree>
    <p:extLst>
      <p:ext uri="{BB962C8B-B14F-4D97-AF65-F5344CB8AC3E}">
        <p14:creationId xmlns:p14="http://schemas.microsoft.com/office/powerpoint/2010/main" val="269850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628043-71E4-412B-92D0-AAD50F221D98}"/>
              </a:ext>
            </a:extLst>
          </p:cNvPr>
          <p:cNvSpPr>
            <a:spLocks noGrp="1"/>
          </p:cNvSpPr>
          <p:nvPr>
            <p:ph type="ftr" sz="quarter" idx="11"/>
          </p:nvPr>
        </p:nvSpPr>
        <p:spPr/>
        <p:txBody>
          <a:bodyPr/>
          <a:lstStyle/>
          <a:p>
            <a:r>
              <a:rPr lang="en-US"/>
              <a:t>The University of Adelaide</a:t>
            </a:r>
            <a:endParaRPr lang="en-US" dirty="0"/>
          </a:p>
        </p:txBody>
      </p:sp>
      <p:sp>
        <p:nvSpPr>
          <p:cNvPr id="3" name="Slide Number Placeholder 2">
            <a:extLst>
              <a:ext uri="{FF2B5EF4-FFF2-40B4-BE49-F238E27FC236}">
                <a16:creationId xmlns:a16="http://schemas.microsoft.com/office/drawing/2014/main" id="{40593978-789E-48D4-A240-6AF104A38CE7}"/>
              </a:ext>
            </a:extLst>
          </p:cNvPr>
          <p:cNvSpPr>
            <a:spLocks noGrp="1"/>
          </p:cNvSpPr>
          <p:nvPr>
            <p:ph type="sldNum" sz="quarter" idx="12"/>
          </p:nvPr>
        </p:nvSpPr>
        <p:spPr/>
        <p:txBody>
          <a:bodyPr/>
          <a:lstStyle/>
          <a:p>
            <a:r>
              <a:rPr lang="en-US"/>
              <a:t>Slide </a:t>
            </a:r>
            <a:fld id="{D902FE81-C05A-FB4E-B374-FDEE4BFE83C1}" type="slidenum">
              <a:rPr lang="en-US" smtClean="0"/>
              <a:t>3</a:t>
            </a:fld>
            <a:endParaRPr lang="en-US" dirty="0"/>
          </a:p>
        </p:txBody>
      </p:sp>
      <p:sp>
        <p:nvSpPr>
          <p:cNvPr id="4" name="Content Placeholder 3">
            <a:extLst>
              <a:ext uri="{FF2B5EF4-FFF2-40B4-BE49-F238E27FC236}">
                <a16:creationId xmlns:a16="http://schemas.microsoft.com/office/drawing/2014/main" id="{0818CDFC-9DDA-4699-9BF2-689C936A35EB}"/>
              </a:ext>
            </a:extLst>
          </p:cNvPr>
          <p:cNvSpPr>
            <a:spLocks noGrp="1"/>
          </p:cNvSpPr>
          <p:nvPr>
            <p:ph idx="1"/>
          </p:nvPr>
        </p:nvSpPr>
        <p:spPr>
          <a:xfrm>
            <a:off x="720000" y="355600"/>
            <a:ext cx="10753200" cy="5692400"/>
          </a:xfrm>
        </p:spPr>
        <p:txBody>
          <a:bodyPr>
            <a:normAutofit/>
          </a:bodyPr>
          <a:lstStyle/>
          <a:p>
            <a:r>
              <a:rPr lang="en-AU" sz="4000" dirty="0"/>
              <a:t>Why is culture and Values important?</a:t>
            </a:r>
          </a:p>
        </p:txBody>
      </p:sp>
      <p:sp>
        <p:nvSpPr>
          <p:cNvPr id="5" name="Rectangle 4">
            <a:extLst>
              <a:ext uri="{FF2B5EF4-FFF2-40B4-BE49-F238E27FC236}">
                <a16:creationId xmlns:a16="http://schemas.microsoft.com/office/drawing/2014/main" id="{33432CBE-E4A7-41F0-A207-CF82D43D1C1E}"/>
              </a:ext>
            </a:extLst>
          </p:cNvPr>
          <p:cNvSpPr/>
          <p:nvPr/>
        </p:nvSpPr>
        <p:spPr>
          <a:xfrm>
            <a:off x="975360" y="965200"/>
            <a:ext cx="10058400" cy="297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Organisational culture </a:t>
            </a:r>
            <a:r>
              <a:rPr lang="en-AU" sz="1600" dirty="0">
                <a:solidFill>
                  <a:schemeClr val="tx1"/>
                </a:solidFill>
              </a:rPr>
              <a:t>is defined as a set of beliefs, values and assumptions that are shared by members of the organisation. These underlying values have an influence on the behaviour of organisational members, as people rely on these values to guide their decisions and behaviours.</a:t>
            </a:r>
          </a:p>
          <a:p>
            <a:pPr algn="ctr"/>
            <a:endParaRPr lang="en-AU" sz="1600" dirty="0">
              <a:solidFill>
                <a:schemeClr val="tx1"/>
              </a:solidFill>
            </a:endParaRPr>
          </a:p>
          <a:p>
            <a:pPr algn="ctr"/>
            <a:r>
              <a:rPr lang="en-AU" sz="1600" b="1" dirty="0">
                <a:solidFill>
                  <a:schemeClr val="tx1"/>
                </a:solidFill>
              </a:rPr>
              <a:t>Organisational culture can influence the behaviour of organisational members</a:t>
            </a:r>
            <a:r>
              <a:rPr lang="en-AU" sz="1600" dirty="0">
                <a:solidFill>
                  <a:schemeClr val="tx1"/>
                </a:solidFill>
              </a:rPr>
              <a:t>.  This behavioural influence exists because individuals behave in ways that are consistent with their values, and organisational culture is a set of shared values.  It is important for an organisation to create behavioural expectancies that direct staff to behave in ways that are consistent with its culture or future desired state.</a:t>
            </a:r>
          </a:p>
          <a:p>
            <a:pPr algn="ctr"/>
            <a:endParaRPr lang="en-AU" sz="1600" dirty="0">
              <a:solidFill>
                <a:schemeClr val="tx1"/>
              </a:solidFill>
            </a:endParaRPr>
          </a:p>
          <a:p>
            <a:pPr algn="ctr"/>
            <a:r>
              <a:rPr lang="en-AU" sz="1600" dirty="0">
                <a:solidFill>
                  <a:schemeClr val="tx1"/>
                </a:solidFill>
              </a:rPr>
              <a:t>The toolkit has been created to strengthen staffs understanding of the </a:t>
            </a:r>
            <a:r>
              <a:rPr lang="en-AU" sz="1600" b="1" dirty="0">
                <a:solidFill>
                  <a:schemeClr val="tx1"/>
                </a:solidFill>
              </a:rPr>
              <a:t>Values and Behaviour framework and live our values in action.</a:t>
            </a:r>
          </a:p>
        </p:txBody>
      </p:sp>
      <p:pic>
        <p:nvPicPr>
          <p:cNvPr id="6" name="Picture 2" descr="https://www.adelaide.edu.au/hr/sites/default/files/styles/ua_image/public/media/images/2021-01/values-and-behaviour-frameword.jpg?itok=HI16aO5R">
            <a:extLst>
              <a:ext uri="{FF2B5EF4-FFF2-40B4-BE49-F238E27FC236}">
                <a16:creationId xmlns:a16="http://schemas.microsoft.com/office/drawing/2014/main" id="{6AC3614E-4C8B-4D06-92C5-8FDC29F9E8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09" t="6913" r="3597" b="13148"/>
          <a:stretch/>
        </p:blipFill>
        <p:spPr bwMode="auto">
          <a:xfrm>
            <a:off x="720000" y="3817655"/>
            <a:ext cx="11100648" cy="235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1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D595A6-D6AE-420F-BABF-C5B600C8AE14}"/>
              </a:ext>
            </a:extLst>
          </p:cNvPr>
          <p:cNvSpPr>
            <a:spLocks noGrp="1"/>
          </p:cNvSpPr>
          <p:nvPr>
            <p:ph type="ftr" sz="quarter" idx="11"/>
          </p:nvPr>
        </p:nvSpPr>
        <p:spPr/>
        <p:txBody>
          <a:bodyPr/>
          <a:lstStyle/>
          <a:p>
            <a:r>
              <a:rPr lang="en-US"/>
              <a:t>The University of Adelaide</a:t>
            </a:r>
            <a:endParaRPr lang="en-US" dirty="0"/>
          </a:p>
        </p:txBody>
      </p:sp>
      <p:sp>
        <p:nvSpPr>
          <p:cNvPr id="3" name="Slide Number Placeholder 2">
            <a:extLst>
              <a:ext uri="{FF2B5EF4-FFF2-40B4-BE49-F238E27FC236}">
                <a16:creationId xmlns:a16="http://schemas.microsoft.com/office/drawing/2014/main" id="{5DC59B9E-8D18-4915-AFD5-01120EB78C86}"/>
              </a:ext>
            </a:extLst>
          </p:cNvPr>
          <p:cNvSpPr>
            <a:spLocks noGrp="1"/>
          </p:cNvSpPr>
          <p:nvPr>
            <p:ph type="sldNum" sz="quarter" idx="12"/>
          </p:nvPr>
        </p:nvSpPr>
        <p:spPr/>
        <p:txBody>
          <a:bodyPr/>
          <a:lstStyle/>
          <a:p>
            <a:r>
              <a:rPr lang="en-US"/>
              <a:t>Slide </a:t>
            </a:r>
            <a:fld id="{D902FE81-C05A-FB4E-B374-FDEE4BFE83C1}" type="slidenum">
              <a:rPr lang="en-US" smtClean="0"/>
              <a:t>4</a:t>
            </a:fld>
            <a:endParaRPr lang="en-US" dirty="0"/>
          </a:p>
        </p:txBody>
      </p:sp>
      <p:sp>
        <p:nvSpPr>
          <p:cNvPr id="4" name="Content Placeholder 3">
            <a:extLst>
              <a:ext uri="{FF2B5EF4-FFF2-40B4-BE49-F238E27FC236}">
                <a16:creationId xmlns:a16="http://schemas.microsoft.com/office/drawing/2014/main" id="{40C06B12-05A1-4BBC-BCFC-C0CBF414D2A2}"/>
              </a:ext>
            </a:extLst>
          </p:cNvPr>
          <p:cNvSpPr>
            <a:spLocks noGrp="1"/>
          </p:cNvSpPr>
          <p:nvPr>
            <p:ph idx="1"/>
          </p:nvPr>
        </p:nvSpPr>
        <p:spPr>
          <a:xfrm>
            <a:off x="720000" y="324091"/>
            <a:ext cx="10753200" cy="5723909"/>
          </a:xfrm>
        </p:spPr>
        <p:txBody>
          <a:bodyPr>
            <a:normAutofit/>
          </a:bodyPr>
          <a:lstStyle/>
          <a:p>
            <a:pPr algn="ctr"/>
            <a:r>
              <a:rPr lang="en-AU" sz="3600" dirty="0"/>
              <a:t>The role of leaders and culture</a:t>
            </a:r>
          </a:p>
        </p:txBody>
      </p:sp>
      <p:pic>
        <p:nvPicPr>
          <p:cNvPr id="7" name="Picture 6">
            <a:extLst>
              <a:ext uri="{FF2B5EF4-FFF2-40B4-BE49-F238E27FC236}">
                <a16:creationId xmlns:a16="http://schemas.microsoft.com/office/drawing/2014/main" id="{C083E014-51B8-4833-92D6-2DBBAF872BFA}"/>
              </a:ext>
            </a:extLst>
          </p:cNvPr>
          <p:cNvPicPr>
            <a:picLocks noChangeAspect="1"/>
          </p:cNvPicPr>
          <p:nvPr/>
        </p:nvPicPr>
        <p:blipFill>
          <a:blip r:embed="rId3"/>
          <a:stretch>
            <a:fillRect/>
          </a:stretch>
        </p:blipFill>
        <p:spPr>
          <a:xfrm>
            <a:off x="2865134" y="1151185"/>
            <a:ext cx="6207753" cy="2612895"/>
          </a:xfrm>
          <a:prstGeom prst="rect">
            <a:avLst/>
          </a:prstGeom>
        </p:spPr>
      </p:pic>
      <p:sp>
        <p:nvSpPr>
          <p:cNvPr id="8" name="Rectangle 7">
            <a:extLst>
              <a:ext uri="{FF2B5EF4-FFF2-40B4-BE49-F238E27FC236}">
                <a16:creationId xmlns:a16="http://schemas.microsoft.com/office/drawing/2014/main" id="{4A7493F3-7958-4968-B856-2E3E67DFDEEF}"/>
              </a:ext>
            </a:extLst>
          </p:cNvPr>
          <p:cNvSpPr/>
          <p:nvPr/>
        </p:nvSpPr>
        <p:spPr>
          <a:xfrm>
            <a:off x="720000" y="4196080"/>
            <a:ext cx="10904240" cy="185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Leaders play a critical role in using their behaviour by setting the tone of what is acceptable and what is unacceptable within an organisation.  Leaders have a responsibility to help define, teach, live , measure and reward the culture that they want to build.</a:t>
            </a:r>
          </a:p>
          <a:p>
            <a:pPr algn="ctr"/>
            <a:r>
              <a:rPr lang="en-AU" dirty="0">
                <a:solidFill>
                  <a:schemeClr val="tx1"/>
                </a:solidFill>
              </a:rPr>
              <a:t>The more leaders can share with staff what the University values in its culture, the easier it will be for the culture to become a reality and not just random words. </a:t>
            </a:r>
          </a:p>
          <a:p>
            <a:pPr algn="ctr"/>
            <a:r>
              <a:rPr lang="en-AU" b="1" dirty="0">
                <a:solidFill>
                  <a:schemeClr val="tx1"/>
                </a:solidFill>
              </a:rPr>
              <a:t>This toolkit has been created for leaders to use to promote the values and behaviours and implement them across their teams. </a:t>
            </a:r>
          </a:p>
        </p:txBody>
      </p:sp>
    </p:spTree>
    <p:extLst>
      <p:ext uri="{BB962C8B-B14F-4D97-AF65-F5344CB8AC3E}">
        <p14:creationId xmlns:p14="http://schemas.microsoft.com/office/powerpoint/2010/main" val="428099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49" y="303120"/>
            <a:ext cx="10751800" cy="1079859"/>
          </a:xfrm>
        </p:spPr>
        <p:txBody>
          <a:bodyPr/>
          <a:lstStyle/>
          <a:p>
            <a:pPr algn="ctr"/>
            <a:r>
              <a:rPr lang="en-AU" sz="4400" dirty="0">
                <a:solidFill>
                  <a:schemeClr val="tx1"/>
                </a:solidFill>
                <a:latin typeface="Arial Black" panose="020B0A04020102020204" pitchFamily="34" charset="0"/>
              </a:rPr>
              <a:t>University Values</a:t>
            </a:r>
          </a:p>
        </p:txBody>
      </p:sp>
      <p:sp>
        <p:nvSpPr>
          <p:cNvPr id="4" name="Footer Placeholder 3"/>
          <p:cNvSpPr>
            <a:spLocks noGrp="1"/>
          </p:cNvSpPr>
          <p:nvPr>
            <p:ph type="ftr" sz="quarter" idx="11"/>
          </p:nvPr>
        </p:nvSpPr>
        <p:spPr/>
        <p:txBody>
          <a:bodyPr/>
          <a:lstStyle/>
          <a:p>
            <a:r>
              <a:rPr lang="en-US"/>
              <a:t>The University of Adelaide</a:t>
            </a:r>
            <a:endParaRPr lang="en-US" dirty="0"/>
          </a:p>
        </p:txBody>
      </p:sp>
      <p:sp>
        <p:nvSpPr>
          <p:cNvPr id="5" name="Slide Number Placeholder 4"/>
          <p:cNvSpPr>
            <a:spLocks noGrp="1"/>
          </p:cNvSpPr>
          <p:nvPr>
            <p:ph type="sldNum" sz="quarter" idx="12"/>
          </p:nvPr>
        </p:nvSpPr>
        <p:spPr/>
        <p:txBody>
          <a:bodyPr/>
          <a:lstStyle/>
          <a:p>
            <a:r>
              <a:rPr lang="en-US"/>
              <a:t>Slide </a:t>
            </a:r>
            <a:fld id="{D902FE81-C05A-FB4E-B374-FDEE4BFE83C1}" type="slidenum">
              <a:rPr lang="en-US" smtClean="0"/>
              <a:t>5</a:t>
            </a:fld>
            <a:endParaRPr lang="en-US" dirty="0"/>
          </a:p>
        </p:txBody>
      </p:sp>
      <p:pic>
        <p:nvPicPr>
          <p:cNvPr id="7" name="Picture 2" descr="https://www.adelaide.edu.au/hr/sites/default/files/styles/ua_image/public/media/images/2021-01/values-and-behaviour-frameword.jpg?itok=HI16aO5R"/>
          <p:cNvPicPr>
            <a:picLocks noChangeAspect="1" noChangeArrowheads="1"/>
          </p:cNvPicPr>
          <p:nvPr/>
        </p:nvPicPr>
        <p:blipFill rotWithShape="1">
          <a:blip r:embed="rId3">
            <a:extLst>
              <a:ext uri="{28A0092B-C50C-407E-A947-70E740481C1C}">
                <a14:useLocalDpi xmlns:a14="http://schemas.microsoft.com/office/drawing/2010/main" val="0"/>
              </a:ext>
            </a:extLst>
          </a:blip>
          <a:srcRect l="4409" t="6913" r="3597" b="13148"/>
          <a:stretch/>
        </p:blipFill>
        <p:spPr bwMode="auto">
          <a:xfrm>
            <a:off x="544020" y="1579642"/>
            <a:ext cx="11169551" cy="413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6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E00C5C-ED70-490B-A55B-4F954D47EBEE}"/>
              </a:ext>
            </a:extLst>
          </p:cNvPr>
          <p:cNvSpPr>
            <a:spLocks noGrp="1"/>
          </p:cNvSpPr>
          <p:nvPr>
            <p:ph type="ftr" sz="quarter" idx="11"/>
          </p:nvPr>
        </p:nvSpPr>
        <p:spPr/>
        <p:txBody>
          <a:bodyPr/>
          <a:lstStyle/>
          <a:p>
            <a:r>
              <a:rPr lang="en-US"/>
              <a:t>The University of Adelaide</a:t>
            </a:r>
            <a:endParaRPr lang="en-US" dirty="0"/>
          </a:p>
        </p:txBody>
      </p:sp>
      <p:sp>
        <p:nvSpPr>
          <p:cNvPr id="3" name="Slide Number Placeholder 2">
            <a:extLst>
              <a:ext uri="{FF2B5EF4-FFF2-40B4-BE49-F238E27FC236}">
                <a16:creationId xmlns:a16="http://schemas.microsoft.com/office/drawing/2014/main" id="{276C25FC-4D60-4572-BE3D-8C54748C1869}"/>
              </a:ext>
            </a:extLst>
          </p:cNvPr>
          <p:cNvSpPr>
            <a:spLocks noGrp="1"/>
          </p:cNvSpPr>
          <p:nvPr>
            <p:ph type="sldNum" sz="quarter" idx="12"/>
          </p:nvPr>
        </p:nvSpPr>
        <p:spPr/>
        <p:txBody>
          <a:bodyPr/>
          <a:lstStyle/>
          <a:p>
            <a:r>
              <a:rPr lang="en-US"/>
              <a:t>Slide </a:t>
            </a:r>
            <a:fld id="{D902FE81-C05A-FB4E-B374-FDEE4BFE83C1}" type="slidenum">
              <a:rPr lang="en-US" smtClean="0"/>
              <a:t>6</a:t>
            </a:fld>
            <a:endParaRPr lang="en-US" dirty="0"/>
          </a:p>
        </p:txBody>
      </p:sp>
      <p:sp>
        <p:nvSpPr>
          <p:cNvPr id="6" name="TextBox 5">
            <a:extLst>
              <a:ext uri="{FF2B5EF4-FFF2-40B4-BE49-F238E27FC236}">
                <a16:creationId xmlns:a16="http://schemas.microsoft.com/office/drawing/2014/main" id="{FE34AA7C-A45E-4B99-8DC8-7ED2FF1C09EB}"/>
              </a:ext>
            </a:extLst>
          </p:cNvPr>
          <p:cNvSpPr txBox="1"/>
          <p:nvPr/>
        </p:nvSpPr>
        <p:spPr>
          <a:xfrm>
            <a:off x="584162" y="1041852"/>
            <a:ext cx="10287969" cy="646247"/>
          </a:xfrm>
          <a:prstGeom prst="rect">
            <a:avLst/>
          </a:prstGeom>
          <a:noFill/>
        </p:spPr>
        <p:txBody>
          <a:bodyPr wrap="square" rtlCol="0">
            <a:spAutoFit/>
          </a:bodyPr>
          <a:lstStyle/>
          <a:p>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Together with the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Code of Conduct</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 the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Staff Values and Behaviour Framework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enshrines the University's Values and a set of key behavioural standards that uphold our University's culture.</a:t>
            </a:r>
          </a:p>
        </p:txBody>
      </p:sp>
      <p:sp>
        <p:nvSpPr>
          <p:cNvPr id="7" name="Title 1">
            <a:extLst>
              <a:ext uri="{FF2B5EF4-FFF2-40B4-BE49-F238E27FC236}">
                <a16:creationId xmlns:a16="http://schemas.microsoft.com/office/drawing/2014/main" id="{DD0E508C-3045-4851-9D54-56AB870369AA}"/>
              </a:ext>
            </a:extLst>
          </p:cNvPr>
          <p:cNvSpPr txBox="1">
            <a:spLocks/>
          </p:cNvSpPr>
          <p:nvPr/>
        </p:nvSpPr>
        <p:spPr>
          <a:xfrm>
            <a:off x="584162" y="126861"/>
            <a:ext cx="10751800" cy="1079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Black" panose="020B0A04020102020204" pitchFamily="34" charset="0"/>
              </a:rPr>
              <a:t>OUR VALUES IN ACTION</a:t>
            </a:r>
          </a:p>
        </p:txBody>
      </p:sp>
      <p:sp>
        <p:nvSpPr>
          <p:cNvPr id="8" name="Rectangle 7">
            <a:extLst>
              <a:ext uri="{FF2B5EF4-FFF2-40B4-BE49-F238E27FC236}">
                <a16:creationId xmlns:a16="http://schemas.microsoft.com/office/drawing/2014/main" id="{5EBB2A05-FBF5-4D71-8E5D-F1DDEBE4715C}"/>
              </a:ext>
            </a:extLst>
          </p:cNvPr>
          <p:cNvSpPr/>
          <p:nvPr/>
        </p:nvSpPr>
        <p:spPr>
          <a:xfrm>
            <a:off x="484781" y="2019512"/>
            <a:ext cx="3620961" cy="3822500"/>
          </a:xfrm>
          <a:prstGeom prst="rect">
            <a:avLst/>
          </a:prstGeom>
          <a:noFill/>
          <a:ln w="12700" cap="flat" cmpd="sng" algn="ctr">
            <a:solidFill>
              <a:srgbClr val="10253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BB03F76-E3A3-4833-A9A4-505D67BB4319}"/>
              </a:ext>
            </a:extLst>
          </p:cNvPr>
          <p:cNvSpPr txBox="1"/>
          <p:nvPr/>
        </p:nvSpPr>
        <p:spPr>
          <a:xfrm>
            <a:off x="584162" y="2836082"/>
            <a:ext cx="3356460" cy="3000821"/>
          </a:xfrm>
          <a:prstGeom prst="rect">
            <a:avLst/>
          </a:prstGeom>
          <a:noFill/>
        </p:spPr>
        <p:txBody>
          <a:bodyPr wrap="square" rtlCol="0">
            <a:spAutoFit/>
          </a:bodyPr>
          <a:lstStyle/>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Be accountable for my outcomes and actions, and encourage other to do the same.</a:t>
            </a:r>
          </a:p>
          <a:p>
            <a:endParaRPr lang="en-AU"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Make decisions in the interests of the University, based on the best available evidence and with consideration of the needs of others.</a:t>
            </a:r>
          </a:p>
          <a:p>
            <a:endParaRPr lang="en-AU"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Behave in accordance with University Values, the Code of Conduct, and the standards expressed by this Framework.</a:t>
            </a:r>
          </a:p>
          <a:p>
            <a:endParaRPr lang="en-AU"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Address behaviour which falls short of our standards, and support others to do the same.</a:t>
            </a:r>
          </a:p>
          <a:p>
            <a:pPr marL="171433" indent="-171433">
              <a:buFont typeface="Arial" panose="020B0604020202020204" pitchFamily="34" charset="0"/>
              <a:buChar char="•"/>
            </a:pPr>
            <a:endParaRPr lang="en-AU" sz="1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Taboo: </a:t>
            </a:r>
            <a:b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Make allowances for lapses in ethical </a:t>
            </a:r>
            <a:b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and moral conduct.</a:t>
            </a:r>
          </a:p>
          <a:p>
            <a:endPar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4BA2FF15-B895-4275-9C36-9E2A21605A61}"/>
              </a:ext>
            </a:extLst>
          </p:cNvPr>
          <p:cNvSpPr/>
          <p:nvPr/>
        </p:nvSpPr>
        <p:spPr>
          <a:xfrm>
            <a:off x="484781" y="2026653"/>
            <a:ext cx="3620962" cy="452316"/>
          </a:xfrm>
          <a:prstGeom prst="rect">
            <a:avLst/>
          </a:prstGeom>
          <a:solidFill>
            <a:srgbClr val="102535"/>
          </a:solidFill>
          <a:ln w="12700" cap="flat" cmpd="sng" algn="ctr">
            <a:noFill/>
            <a:prstDash val="solid"/>
            <a:miter lim="800000"/>
          </a:ln>
          <a:effectLst/>
        </p:spPr>
        <p:txBody>
          <a:bodyPr rtlCol="0" anchor="ctr"/>
          <a:lstStyle/>
          <a:p>
            <a:pPr lvl="0"/>
            <a:r>
              <a:rPr lang="en-US" sz="2000">
                <a:solidFill>
                  <a:prstClr val="white"/>
                </a:solidFill>
                <a:latin typeface="Arial Black" panose="020B0A04020102020204" pitchFamily="34" charset="0"/>
              </a:rPr>
              <a:t>Integrity</a:t>
            </a:r>
            <a:endParaRPr lang="en-US" sz="2000" dirty="0">
              <a:solidFill>
                <a:prstClr val="white"/>
              </a:solidFill>
              <a:latin typeface="Arial Black" panose="020B0A04020102020204" pitchFamily="34" charset="0"/>
            </a:endParaRPr>
          </a:p>
        </p:txBody>
      </p:sp>
      <p:sp>
        <p:nvSpPr>
          <p:cNvPr id="12" name="Rectangle 11">
            <a:extLst>
              <a:ext uri="{FF2B5EF4-FFF2-40B4-BE49-F238E27FC236}">
                <a16:creationId xmlns:a16="http://schemas.microsoft.com/office/drawing/2014/main" id="{1F5FE870-F7D8-4400-B104-EBE8C2C2BBF2}"/>
              </a:ext>
            </a:extLst>
          </p:cNvPr>
          <p:cNvSpPr/>
          <p:nvPr/>
        </p:nvSpPr>
        <p:spPr>
          <a:xfrm>
            <a:off x="4332744" y="2019512"/>
            <a:ext cx="3533888" cy="3829920"/>
          </a:xfrm>
          <a:prstGeom prst="rect">
            <a:avLst/>
          </a:prstGeom>
          <a:noFill/>
          <a:ln w="12700" cap="flat" cmpd="sng" algn="ctr">
            <a:solidFill>
              <a:srgbClr val="005A9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8CAF1D7-F329-47EB-9ECB-2C008CF388E4}"/>
              </a:ext>
            </a:extLst>
          </p:cNvPr>
          <p:cNvSpPr/>
          <p:nvPr/>
        </p:nvSpPr>
        <p:spPr>
          <a:xfrm>
            <a:off x="4329850" y="2020064"/>
            <a:ext cx="3533888" cy="446223"/>
          </a:xfrm>
          <a:prstGeom prst="rect">
            <a:avLst/>
          </a:prstGeom>
          <a:solidFill>
            <a:srgbClr val="005A9C"/>
          </a:solidFill>
          <a:ln w="12700" cap="flat" cmpd="sng" algn="ctr">
            <a:noFill/>
            <a:prstDash val="solid"/>
            <a:miter lim="800000"/>
          </a:ln>
          <a:effectLst/>
        </p:spPr>
        <p:txBody>
          <a:bodyPr rtlCol="0" anchor="ctr"/>
          <a:lstStyle/>
          <a:p>
            <a:pPr lvl="0"/>
            <a:r>
              <a:rPr lang="en-US" sz="2000" dirty="0">
                <a:solidFill>
                  <a:prstClr val="white"/>
                </a:solidFill>
                <a:latin typeface="Arial Black" panose="020B0A04020102020204" pitchFamily="34" charset="0"/>
              </a:rPr>
              <a:t>Respect</a:t>
            </a:r>
          </a:p>
        </p:txBody>
      </p:sp>
      <p:sp>
        <p:nvSpPr>
          <p:cNvPr id="14" name="TextBox 13">
            <a:extLst>
              <a:ext uri="{FF2B5EF4-FFF2-40B4-BE49-F238E27FC236}">
                <a16:creationId xmlns:a16="http://schemas.microsoft.com/office/drawing/2014/main" id="{5465B934-E95A-44FF-AD8A-D4342E71AFCC}"/>
              </a:ext>
            </a:extLst>
          </p:cNvPr>
          <p:cNvSpPr txBox="1"/>
          <p:nvPr/>
        </p:nvSpPr>
        <p:spPr>
          <a:xfrm>
            <a:off x="4421458" y="2875475"/>
            <a:ext cx="3356460" cy="2969657"/>
          </a:xfrm>
          <a:prstGeom prst="rect">
            <a:avLst/>
          </a:prstGeom>
          <a:noFill/>
        </p:spPr>
        <p:txBody>
          <a:bodyPr wrap="square" rtlCol="0">
            <a:spAutoFit/>
          </a:bodyPr>
          <a:lstStyle/>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Recognise and appreciate that the valuable contributions people make are influenced by diverse backgrounds, experiences and capabilities. </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Enable the views of others to be heard and genuinely value their input.</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Demonstrate empathy and concern for others by making time to understand their unique needs.</a:t>
            </a:r>
          </a:p>
          <a:p>
            <a:endParaRPr lang="en-AU"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Communicate with each other in a positive, constructive and professional manner.</a:t>
            </a:r>
          </a:p>
          <a:p>
            <a:pPr marL="171433" indent="-171433">
              <a:buFont typeface="Arial" panose="020B0604020202020204" pitchFamily="34" charset="0"/>
              <a:buChar char="•"/>
            </a:pPr>
            <a:endParaRPr lang="en-AU" sz="1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Taboo: </a:t>
            </a:r>
            <a:b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Tolerate bias, exclusion or wilful ignorance</a:t>
            </a:r>
            <a:b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in any form</a:t>
            </a:r>
            <a:endPar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F3E871E-CEEE-4272-8F7F-71E0D21F7BE8}"/>
              </a:ext>
            </a:extLst>
          </p:cNvPr>
          <p:cNvSpPr/>
          <p:nvPr/>
        </p:nvSpPr>
        <p:spPr>
          <a:xfrm>
            <a:off x="7967542" y="2030112"/>
            <a:ext cx="3615129" cy="3804199"/>
          </a:xfrm>
          <a:prstGeom prst="rect">
            <a:avLst/>
          </a:prstGeom>
          <a:noFill/>
          <a:ln w="12700" cap="flat" cmpd="sng" algn="ctr">
            <a:solidFill>
              <a:srgbClr val="EE1B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F886DBE-96C9-4C9F-BECD-75BE23617252}"/>
              </a:ext>
            </a:extLst>
          </p:cNvPr>
          <p:cNvSpPr/>
          <p:nvPr/>
        </p:nvSpPr>
        <p:spPr>
          <a:xfrm>
            <a:off x="7967542" y="2019512"/>
            <a:ext cx="3615131" cy="428569"/>
          </a:xfrm>
          <a:prstGeom prst="rect">
            <a:avLst/>
          </a:prstGeom>
          <a:solidFill>
            <a:srgbClr val="EE1B2E"/>
          </a:solidFill>
          <a:ln w="12700" cap="flat" cmpd="sng" algn="ctr">
            <a:noFill/>
            <a:prstDash val="solid"/>
            <a:miter lim="800000"/>
          </a:ln>
          <a:effectLst/>
        </p:spPr>
        <p:txBody>
          <a:bodyPr rtlCol="0" anchor="ctr"/>
          <a:lstStyle/>
          <a:p>
            <a:pPr lvl="0"/>
            <a:r>
              <a:rPr lang="en-US" sz="2000">
                <a:solidFill>
                  <a:prstClr val="white"/>
                </a:solidFill>
                <a:latin typeface="Arial Black" panose="020B0A04020102020204" pitchFamily="34" charset="0"/>
              </a:rPr>
              <a:t>Collegiality</a:t>
            </a:r>
            <a:endParaRPr lang="en-US" sz="2000" dirty="0">
              <a:solidFill>
                <a:prstClr val="white"/>
              </a:solidFill>
              <a:latin typeface="Arial Black" panose="020B0A04020102020204" pitchFamily="34" charset="0"/>
            </a:endParaRPr>
          </a:p>
        </p:txBody>
      </p:sp>
      <p:sp>
        <p:nvSpPr>
          <p:cNvPr id="17" name="TextBox 16">
            <a:extLst>
              <a:ext uri="{FF2B5EF4-FFF2-40B4-BE49-F238E27FC236}">
                <a16:creationId xmlns:a16="http://schemas.microsoft.com/office/drawing/2014/main" id="{FD34D027-F745-487D-947B-E548C64E5088}"/>
              </a:ext>
            </a:extLst>
          </p:cNvPr>
          <p:cNvSpPr txBox="1"/>
          <p:nvPr/>
        </p:nvSpPr>
        <p:spPr>
          <a:xfrm>
            <a:off x="8128545" y="2875475"/>
            <a:ext cx="3356460" cy="2754600"/>
          </a:xfrm>
          <a:prstGeom prst="rect">
            <a:avLst/>
          </a:prstGeom>
          <a:noFill/>
        </p:spPr>
        <p:txBody>
          <a:bodyPr wrap="square" rtlCol="0">
            <a:spAutoFit/>
          </a:bodyPr>
          <a:lstStyle/>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opportunities for collective idea generation, knowledge sharing, and decision making.</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Generously pitch-in to support each other, our communities and the University, and participate in local and whole of University events.</a:t>
            </a:r>
          </a:p>
          <a:p>
            <a:endParaRPr lang="en-AU" sz="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Encourage active challenge of assumptions.</a:t>
            </a:r>
          </a:p>
          <a:p>
            <a:endParaRPr lang="en-AU" sz="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Welcome and explore competing views through reasoned and robust debate.</a:t>
            </a:r>
          </a:p>
          <a:p>
            <a:pPr marL="171433" indent="-171433">
              <a:buFont typeface="Arial" panose="020B0604020202020204" pitchFamily="34" charset="0"/>
              <a:buChar char="•"/>
            </a:pPr>
            <a:endParaRPr lang="en-AU" sz="1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Taboo: </a:t>
            </a:r>
            <a:b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Promote self-interest above what matters to the whole of University, and not own institutional decisions.</a:t>
            </a:r>
          </a:p>
        </p:txBody>
      </p:sp>
    </p:spTree>
    <p:extLst>
      <p:ext uri="{BB962C8B-B14F-4D97-AF65-F5344CB8AC3E}">
        <p14:creationId xmlns:p14="http://schemas.microsoft.com/office/powerpoint/2010/main" val="62782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160619-46FD-7243-9F30-039C6AA76B74}"/>
              </a:ext>
            </a:extLst>
          </p:cNvPr>
          <p:cNvSpPr>
            <a:spLocks noGrp="1"/>
          </p:cNvSpPr>
          <p:nvPr>
            <p:ph type="ftr" sz="quarter" idx="11"/>
          </p:nvPr>
        </p:nvSpPr>
        <p:spPr/>
        <p:txBody>
          <a:bodyPr/>
          <a:lstStyle/>
          <a:p>
            <a:r>
              <a:rPr lang="en-US"/>
              <a:t>The University of Adelaide</a:t>
            </a:r>
            <a:endParaRPr lang="en-US" dirty="0"/>
          </a:p>
        </p:txBody>
      </p:sp>
      <p:sp>
        <p:nvSpPr>
          <p:cNvPr id="3" name="Slide Number Placeholder 2">
            <a:extLst>
              <a:ext uri="{FF2B5EF4-FFF2-40B4-BE49-F238E27FC236}">
                <a16:creationId xmlns:a16="http://schemas.microsoft.com/office/drawing/2014/main" id="{6DAD4203-24A6-DB48-BE47-C70455B8DCCB}"/>
              </a:ext>
            </a:extLst>
          </p:cNvPr>
          <p:cNvSpPr>
            <a:spLocks noGrp="1"/>
          </p:cNvSpPr>
          <p:nvPr>
            <p:ph type="sldNum" sz="quarter" idx="12"/>
          </p:nvPr>
        </p:nvSpPr>
        <p:spPr/>
        <p:txBody>
          <a:bodyPr/>
          <a:lstStyle/>
          <a:p>
            <a:r>
              <a:rPr lang="en-US"/>
              <a:t>Slide </a:t>
            </a:r>
            <a:fld id="{D902FE81-C05A-FB4E-B374-FDEE4BFE83C1}" type="slidenum">
              <a:rPr lang="en-US" smtClean="0"/>
              <a:t>7</a:t>
            </a:fld>
            <a:endParaRPr lang="en-US" dirty="0"/>
          </a:p>
        </p:txBody>
      </p:sp>
      <p:sp>
        <p:nvSpPr>
          <p:cNvPr id="9" name="Rectangle 8">
            <a:extLst>
              <a:ext uri="{FF2B5EF4-FFF2-40B4-BE49-F238E27FC236}">
                <a16:creationId xmlns:a16="http://schemas.microsoft.com/office/drawing/2014/main" id="{CD88CAB0-905F-403B-B93F-6578F034BA7F}"/>
              </a:ext>
            </a:extLst>
          </p:cNvPr>
          <p:cNvSpPr/>
          <p:nvPr/>
        </p:nvSpPr>
        <p:spPr>
          <a:xfrm>
            <a:off x="720700" y="2122112"/>
            <a:ext cx="5048772" cy="3598847"/>
          </a:xfrm>
          <a:prstGeom prst="rect">
            <a:avLst/>
          </a:prstGeom>
          <a:noFill/>
          <a:ln w="12700" cap="flat" cmpd="sng" algn="ctr">
            <a:solidFill>
              <a:srgbClr val="6D6E7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0EAC72E-B67F-4C2D-B3D9-2BEFB7645F03}"/>
              </a:ext>
            </a:extLst>
          </p:cNvPr>
          <p:cNvSpPr txBox="1"/>
          <p:nvPr/>
        </p:nvSpPr>
        <p:spPr>
          <a:xfrm>
            <a:off x="946397" y="3033398"/>
            <a:ext cx="4676919" cy="2108269"/>
          </a:xfrm>
          <a:prstGeom prst="rect">
            <a:avLst/>
          </a:prstGeom>
          <a:noFill/>
        </p:spPr>
        <p:txBody>
          <a:bodyPr wrap="square" rtlCol="0">
            <a:spAutoFit/>
          </a:bodyPr>
          <a:lstStyle/>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Challenge myself and support colleagues to meet and exceed performance expectations.</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Celebrate the people and teams that show perseverance, commitment, risk taking and achieve great results (no matter how small or large).</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Celebrate those who consistently ‘live’ University Values.</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Take responsibility for giving timely and specific feedback to others.</a:t>
            </a:r>
          </a:p>
          <a:p>
            <a:pPr marL="171433" indent="-171433">
              <a:buFont typeface="Arial" panose="020B0604020202020204" pitchFamily="34" charset="0"/>
              <a:buChar char="•"/>
            </a:pPr>
            <a:endParaRPr lang="en-AU" sz="1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Taboo: </a:t>
            </a:r>
            <a:b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Accept mediocrity in effort and output.</a:t>
            </a:r>
          </a:p>
        </p:txBody>
      </p:sp>
      <p:sp>
        <p:nvSpPr>
          <p:cNvPr id="12" name="Rectangle 11">
            <a:extLst>
              <a:ext uri="{FF2B5EF4-FFF2-40B4-BE49-F238E27FC236}">
                <a16:creationId xmlns:a16="http://schemas.microsoft.com/office/drawing/2014/main" id="{17AE19E5-7AA0-4762-9B83-5713DE6AD99F}"/>
              </a:ext>
            </a:extLst>
          </p:cNvPr>
          <p:cNvSpPr/>
          <p:nvPr/>
        </p:nvSpPr>
        <p:spPr>
          <a:xfrm>
            <a:off x="720700" y="2122112"/>
            <a:ext cx="5048772" cy="583431"/>
          </a:xfrm>
          <a:prstGeom prst="rect">
            <a:avLst/>
          </a:prstGeom>
          <a:solidFill>
            <a:srgbClr val="6D6E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3A97C2CB-06AF-42C7-911D-4FDA9E88F365}"/>
              </a:ext>
            </a:extLst>
          </p:cNvPr>
          <p:cNvSpPr txBox="1">
            <a:spLocks/>
          </p:cNvSpPr>
          <p:nvPr/>
        </p:nvSpPr>
        <p:spPr>
          <a:xfrm>
            <a:off x="876629" y="2299825"/>
            <a:ext cx="4746687" cy="323044"/>
          </a:xfrm>
          <a:prstGeom prst="rect">
            <a:avLst/>
          </a:prstGeom>
        </p:spPr>
        <p:txBody>
          <a:bodyPr vert="horz" lIns="0" tIns="0" rIns="0" bIns="0" rtlCol="0" anchor="t" anchorCtr="0">
            <a:noAutofit/>
          </a:bodyPr>
          <a:lst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a:lstStyle>
          <a:p>
            <a:r>
              <a:rPr lang="en-US" sz="2000" dirty="0">
                <a:solidFill>
                  <a:schemeClr val="bg1"/>
                </a:solidFill>
              </a:rPr>
              <a:t>Excellence</a:t>
            </a:r>
          </a:p>
        </p:txBody>
      </p:sp>
      <p:sp>
        <p:nvSpPr>
          <p:cNvPr id="15" name="Rectangle 14">
            <a:extLst>
              <a:ext uri="{FF2B5EF4-FFF2-40B4-BE49-F238E27FC236}">
                <a16:creationId xmlns:a16="http://schemas.microsoft.com/office/drawing/2014/main" id="{453656CA-35E7-4D47-9B5F-85DC34537244}"/>
              </a:ext>
            </a:extLst>
          </p:cNvPr>
          <p:cNvSpPr/>
          <p:nvPr/>
        </p:nvSpPr>
        <p:spPr>
          <a:xfrm>
            <a:off x="6096793" y="2126572"/>
            <a:ext cx="5037887" cy="578971"/>
          </a:xfrm>
          <a:prstGeom prst="rect">
            <a:avLst/>
          </a:prstGeom>
          <a:solidFill>
            <a:srgbClr val="BE9659"/>
          </a:solidFill>
          <a:ln w="12700" cap="flat" cmpd="sng" algn="ctr">
            <a:noFill/>
            <a:prstDash val="solid"/>
            <a:miter lim="800000"/>
          </a:ln>
          <a:effectLst/>
        </p:spPr>
        <p:txBody>
          <a:bodyPr rtlCol="0" anchor="ctr"/>
          <a:lstStyle/>
          <a:p>
            <a:pPr lvl="0"/>
            <a:r>
              <a:rPr lang="en-US" sz="2000" dirty="0">
                <a:solidFill>
                  <a:prstClr val="white"/>
                </a:solidFill>
                <a:latin typeface="Arial Black" panose="020B0A04020102020204" pitchFamily="34" charset="0"/>
              </a:rPr>
              <a:t>Discovery</a:t>
            </a:r>
          </a:p>
        </p:txBody>
      </p:sp>
      <p:sp>
        <p:nvSpPr>
          <p:cNvPr id="16" name="Rectangle 15">
            <a:extLst>
              <a:ext uri="{FF2B5EF4-FFF2-40B4-BE49-F238E27FC236}">
                <a16:creationId xmlns:a16="http://schemas.microsoft.com/office/drawing/2014/main" id="{6A910905-1F9A-4570-80D0-9054D752E1F0}"/>
              </a:ext>
            </a:extLst>
          </p:cNvPr>
          <p:cNvSpPr/>
          <p:nvPr/>
        </p:nvSpPr>
        <p:spPr>
          <a:xfrm>
            <a:off x="6096794" y="2122112"/>
            <a:ext cx="5037887" cy="3590804"/>
          </a:xfrm>
          <a:prstGeom prst="rect">
            <a:avLst/>
          </a:prstGeom>
          <a:noFill/>
          <a:ln w="12700" cap="flat" cmpd="sng" algn="ctr">
            <a:solidFill>
              <a:srgbClr val="BE96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6386286-F6A8-45D1-9755-BC1D5939E9B5}"/>
              </a:ext>
            </a:extLst>
          </p:cNvPr>
          <p:cNvSpPr txBox="1"/>
          <p:nvPr/>
        </p:nvSpPr>
        <p:spPr>
          <a:xfrm>
            <a:off x="6299099" y="3010531"/>
            <a:ext cx="4676919" cy="2277250"/>
          </a:xfrm>
          <a:prstGeom prst="rect">
            <a:avLst/>
          </a:prstGeom>
          <a:noFill/>
        </p:spPr>
        <p:txBody>
          <a:bodyPr wrap="square" rtlCol="0">
            <a:spAutoFit/>
          </a:bodyPr>
          <a:lstStyle/>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Show energy and drive to pursue new opportunities and challenge the status quo.</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Demonstrate an experimental mindset, take risks and explore new ways of doing things.</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Take responsibility for my own professional learning.</a:t>
            </a:r>
          </a:p>
          <a:p>
            <a:endParaRPr lang="en-AU" sz="7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r>
              <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rPr>
              <a:t>Reward innovation and initiative independent of outcome.</a:t>
            </a:r>
          </a:p>
          <a:p>
            <a:endParaRPr lang="en-AU" sz="11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33" indent="-171433">
              <a:buFont typeface="Arial" panose="020B0604020202020204" pitchFamily="34" charset="0"/>
              <a:buChar char="•"/>
            </a:pPr>
            <a:endParaRPr lang="en-AU" sz="1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Taboo: </a:t>
            </a:r>
            <a:br>
              <a:rPr lang="en-AU" sz="11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Shut down new ideas without affording them time to be </a:t>
            </a:r>
            <a:b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AU"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t>heard, built on and valued.</a:t>
            </a:r>
          </a:p>
        </p:txBody>
      </p:sp>
      <p:sp>
        <p:nvSpPr>
          <p:cNvPr id="18" name="TextBox 17">
            <a:extLst>
              <a:ext uri="{FF2B5EF4-FFF2-40B4-BE49-F238E27FC236}">
                <a16:creationId xmlns:a16="http://schemas.microsoft.com/office/drawing/2014/main" id="{CE5CBA8B-A45E-4671-B0B9-DD74588B1D26}"/>
              </a:ext>
            </a:extLst>
          </p:cNvPr>
          <p:cNvSpPr txBox="1"/>
          <p:nvPr/>
        </p:nvSpPr>
        <p:spPr>
          <a:xfrm>
            <a:off x="688049" y="1148462"/>
            <a:ext cx="10287969" cy="646247"/>
          </a:xfrm>
          <a:prstGeom prst="rect">
            <a:avLst/>
          </a:prstGeom>
          <a:noFill/>
        </p:spPr>
        <p:txBody>
          <a:bodyPr wrap="square" rtlCol="0">
            <a:spAutoFit/>
          </a:bodyPr>
          <a:lstStyle/>
          <a:p>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Together with the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Code of Conduct</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 the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Staff Values and Behaviour Framework </a:t>
            </a:r>
            <a:r>
              <a:rPr lang="en-AU" dirty="0">
                <a:solidFill>
                  <a:prstClr val="black"/>
                </a:solidFill>
                <a:latin typeface="Open Sans" panose="020B0606030504020204" pitchFamily="34" charset="0"/>
                <a:ea typeface="Open Sans" panose="020B0606030504020204" pitchFamily="34" charset="0"/>
                <a:cs typeface="Open Sans" panose="020B0606030504020204" pitchFamily="34" charset="0"/>
              </a:rPr>
              <a:t>enshrines the University's Values and a set of key behavioural standards that uphold our University's culture.</a:t>
            </a:r>
          </a:p>
        </p:txBody>
      </p:sp>
      <p:sp>
        <p:nvSpPr>
          <p:cNvPr id="19" name="Rectangle 18">
            <a:extLst>
              <a:ext uri="{FF2B5EF4-FFF2-40B4-BE49-F238E27FC236}">
                <a16:creationId xmlns:a16="http://schemas.microsoft.com/office/drawing/2014/main" id="{0BF2CBCA-E841-455C-B703-26C5A6F1E7FF}"/>
              </a:ext>
            </a:extLst>
          </p:cNvPr>
          <p:cNvSpPr/>
          <p:nvPr/>
        </p:nvSpPr>
        <p:spPr>
          <a:xfrm>
            <a:off x="688049" y="198000"/>
            <a:ext cx="779893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mj-ea"/>
                <a:cs typeface="+mj-cs"/>
              </a:rPr>
              <a:t>OUR VALUES IN ACTION</a:t>
            </a:r>
            <a:endParaRPr kumimoji="0" lang="en-AU" sz="1800" b="0" i="0" u="none" strike="noStrike" kern="0" cap="none" spc="0" normalizeH="0" baseline="0" noProof="0" dirty="0">
              <a:ln>
                <a:noFill/>
              </a:ln>
              <a:solidFill>
                <a:sysClr val="windowText" lastClr="000000"/>
              </a:solidFill>
              <a:effectLst/>
              <a:uLnTx/>
              <a:uFillTx/>
              <a:latin typeface="Arial Black" panose="020B0A04020102020204" pitchFamily="34" charset="0"/>
            </a:endParaRPr>
          </a:p>
        </p:txBody>
      </p:sp>
    </p:spTree>
    <p:extLst>
      <p:ext uri="{BB962C8B-B14F-4D97-AF65-F5344CB8AC3E}">
        <p14:creationId xmlns:p14="http://schemas.microsoft.com/office/powerpoint/2010/main" val="350028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E6C2-085B-4C9A-9A30-5F9E88F33103}"/>
              </a:ext>
            </a:extLst>
          </p:cNvPr>
          <p:cNvSpPr>
            <a:spLocks noGrp="1"/>
          </p:cNvSpPr>
          <p:nvPr>
            <p:ph type="title"/>
          </p:nvPr>
        </p:nvSpPr>
        <p:spPr>
          <a:xfrm>
            <a:off x="83923" y="93006"/>
            <a:ext cx="11878887" cy="782419"/>
          </a:xfrm>
        </p:spPr>
        <p:txBody>
          <a:bodyPr/>
          <a:lstStyle/>
          <a:p>
            <a:pPr algn="ctr"/>
            <a:r>
              <a:rPr lang="en-AU" dirty="0">
                <a:solidFill>
                  <a:schemeClr val="accent1">
                    <a:lumMod val="50000"/>
                  </a:schemeClr>
                </a:solidFill>
                <a:latin typeface="+mn-lt"/>
              </a:rPr>
              <a:t>Implementation of the Values and Behavioural Framework</a:t>
            </a:r>
          </a:p>
        </p:txBody>
      </p:sp>
      <p:graphicFrame>
        <p:nvGraphicFramePr>
          <p:cNvPr id="4" name="Content Placeholder 3">
            <a:extLst>
              <a:ext uri="{FF2B5EF4-FFF2-40B4-BE49-F238E27FC236}">
                <a16:creationId xmlns:a16="http://schemas.microsoft.com/office/drawing/2014/main" id="{B2DDA630-B5B6-4632-857B-0A10FFE2256A}"/>
              </a:ext>
            </a:extLst>
          </p:cNvPr>
          <p:cNvGraphicFramePr>
            <a:graphicFrameLocks noGrp="1"/>
          </p:cNvGraphicFramePr>
          <p:nvPr>
            <p:ph idx="1"/>
            <p:extLst>
              <p:ext uri="{D42A27DB-BD31-4B8C-83A1-F6EECF244321}">
                <p14:modId xmlns:p14="http://schemas.microsoft.com/office/powerpoint/2010/main" val="8965177"/>
              </p:ext>
            </p:extLst>
          </p:nvPr>
        </p:nvGraphicFramePr>
        <p:xfrm>
          <a:off x="838994" y="850719"/>
          <a:ext cx="10515600" cy="473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Curved Left 4">
            <a:extLst>
              <a:ext uri="{FF2B5EF4-FFF2-40B4-BE49-F238E27FC236}">
                <a16:creationId xmlns:a16="http://schemas.microsoft.com/office/drawing/2014/main" id="{8FDA7D8D-744B-44DD-B3D4-7A3257E43785}"/>
              </a:ext>
            </a:extLst>
          </p:cNvPr>
          <p:cNvSpPr/>
          <p:nvPr/>
        </p:nvSpPr>
        <p:spPr>
          <a:xfrm>
            <a:off x="8569054" y="1499174"/>
            <a:ext cx="1694576" cy="2952925"/>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Organisational Development Strategy</a:t>
            </a:r>
          </a:p>
        </p:txBody>
      </p:sp>
      <p:sp>
        <p:nvSpPr>
          <p:cNvPr id="6" name="Arrow: Curved Right 5">
            <a:extLst>
              <a:ext uri="{FF2B5EF4-FFF2-40B4-BE49-F238E27FC236}">
                <a16:creationId xmlns:a16="http://schemas.microsoft.com/office/drawing/2014/main" id="{0F0A0ABC-63A8-4FA5-BEEB-F3AF0D26C2E0}"/>
              </a:ext>
            </a:extLst>
          </p:cNvPr>
          <p:cNvSpPr/>
          <p:nvPr/>
        </p:nvSpPr>
        <p:spPr>
          <a:xfrm>
            <a:off x="1859392" y="1499174"/>
            <a:ext cx="1694576" cy="2952925"/>
          </a:xfrm>
          <a:prstGeom prst="curv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Transforming Culture Initiatives</a:t>
            </a:r>
          </a:p>
        </p:txBody>
      </p:sp>
      <p:grpSp>
        <p:nvGrpSpPr>
          <p:cNvPr id="3" name="Group 2"/>
          <p:cNvGrpSpPr/>
          <p:nvPr/>
        </p:nvGrpSpPr>
        <p:grpSpPr>
          <a:xfrm>
            <a:off x="2317958" y="5445047"/>
            <a:ext cx="7323729" cy="630098"/>
            <a:chOff x="2434135" y="6110917"/>
            <a:chExt cx="7323729" cy="630098"/>
          </a:xfrm>
        </p:grpSpPr>
        <p:sp>
          <p:nvSpPr>
            <p:cNvPr id="11" name="Rectangle 10">
              <a:extLst>
                <a:ext uri="{FF2B5EF4-FFF2-40B4-BE49-F238E27FC236}">
                  <a16:creationId xmlns:a16="http://schemas.microsoft.com/office/drawing/2014/main" id="{E158D261-6864-49E5-BE21-760E832781EB}"/>
                </a:ext>
              </a:extLst>
            </p:cNvPr>
            <p:cNvSpPr/>
            <p:nvPr/>
          </p:nvSpPr>
          <p:spPr>
            <a:xfrm>
              <a:off x="2434135" y="6110917"/>
              <a:ext cx="1518407" cy="630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accent1">
                      <a:lumMod val="50000"/>
                    </a:schemeClr>
                  </a:solidFill>
                </a:rPr>
                <a:t>Phase 1: Engage</a:t>
              </a:r>
            </a:p>
          </p:txBody>
        </p:sp>
        <p:sp>
          <p:nvSpPr>
            <p:cNvPr id="12" name="Rectangle 11">
              <a:extLst>
                <a:ext uri="{FF2B5EF4-FFF2-40B4-BE49-F238E27FC236}">
                  <a16:creationId xmlns:a16="http://schemas.microsoft.com/office/drawing/2014/main" id="{88F9C52B-81A6-4624-96C7-4FD3F9E57B6A}"/>
                </a:ext>
              </a:extLst>
            </p:cNvPr>
            <p:cNvSpPr/>
            <p:nvPr/>
          </p:nvSpPr>
          <p:spPr>
            <a:xfrm>
              <a:off x="5336796" y="6110918"/>
              <a:ext cx="1518407" cy="630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accent1">
                      <a:lumMod val="50000"/>
                    </a:schemeClr>
                  </a:solidFill>
                </a:rPr>
                <a:t>Phase 2: Enable</a:t>
              </a:r>
            </a:p>
          </p:txBody>
        </p:sp>
        <p:sp>
          <p:nvSpPr>
            <p:cNvPr id="13" name="Rectangle 12">
              <a:extLst>
                <a:ext uri="{FF2B5EF4-FFF2-40B4-BE49-F238E27FC236}">
                  <a16:creationId xmlns:a16="http://schemas.microsoft.com/office/drawing/2014/main" id="{76E6BE47-E781-4F1D-BE10-08121F09C0E3}"/>
                </a:ext>
              </a:extLst>
            </p:cNvPr>
            <p:cNvSpPr/>
            <p:nvPr/>
          </p:nvSpPr>
          <p:spPr>
            <a:xfrm>
              <a:off x="8239457" y="6110917"/>
              <a:ext cx="1518407" cy="630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accent1">
                      <a:lumMod val="50000"/>
                    </a:schemeClr>
                  </a:solidFill>
                </a:rPr>
                <a:t>Phase 3: Sustain</a:t>
              </a:r>
            </a:p>
          </p:txBody>
        </p:sp>
        <p:sp>
          <p:nvSpPr>
            <p:cNvPr id="17" name="Arrow: Right 16">
              <a:extLst>
                <a:ext uri="{FF2B5EF4-FFF2-40B4-BE49-F238E27FC236}">
                  <a16:creationId xmlns:a16="http://schemas.microsoft.com/office/drawing/2014/main" id="{BE2AF0B2-AFD8-40D0-B42C-E78BCF6D134B}"/>
                </a:ext>
              </a:extLst>
            </p:cNvPr>
            <p:cNvSpPr/>
            <p:nvPr/>
          </p:nvSpPr>
          <p:spPr>
            <a:xfrm>
              <a:off x="3952542" y="6278137"/>
              <a:ext cx="1154717" cy="33453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034896B6-F48D-4FFD-A274-FA6B3FA0EAF2}"/>
                </a:ext>
              </a:extLst>
            </p:cNvPr>
            <p:cNvSpPr/>
            <p:nvPr/>
          </p:nvSpPr>
          <p:spPr>
            <a:xfrm>
              <a:off x="6855203" y="6278137"/>
              <a:ext cx="1255169" cy="33453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87644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26BD-7E2F-7642-8867-ADA983527EBD}"/>
              </a:ext>
            </a:extLst>
          </p:cNvPr>
          <p:cNvSpPr>
            <a:spLocks noGrp="1"/>
          </p:cNvSpPr>
          <p:nvPr>
            <p:ph type="title"/>
          </p:nvPr>
        </p:nvSpPr>
        <p:spPr>
          <a:xfrm>
            <a:off x="720194" y="229152"/>
            <a:ext cx="10753200" cy="1080000"/>
          </a:xfrm>
        </p:spPr>
        <p:txBody>
          <a:bodyPr/>
          <a:lstStyle/>
          <a:p>
            <a:pPr algn="ctr"/>
            <a:r>
              <a:rPr lang="en-US" dirty="0" err="1"/>
              <a:t>Socialising</a:t>
            </a:r>
            <a:r>
              <a:rPr lang="en-US" dirty="0"/>
              <a:t> and living the values in action</a:t>
            </a:r>
          </a:p>
        </p:txBody>
      </p:sp>
      <p:sp>
        <p:nvSpPr>
          <p:cNvPr id="5" name="Footer Placeholder 4">
            <a:extLst>
              <a:ext uri="{FF2B5EF4-FFF2-40B4-BE49-F238E27FC236}">
                <a16:creationId xmlns:a16="http://schemas.microsoft.com/office/drawing/2014/main" id="{B9647CA9-7859-AA43-BC9C-8910B533676B}"/>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DCCDE074-D163-F545-96EB-A29A842A73FA}"/>
              </a:ext>
            </a:extLst>
          </p:cNvPr>
          <p:cNvSpPr>
            <a:spLocks noGrp="1"/>
          </p:cNvSpPr>
          <p:nvPr>
            <p:ph type="sldNum" sz="quarter" idx="12"/>
          </p:nvPr>
        </p:nvSpPr>
        <p:spPr/>
        <p:txBody>
          <a:bodyPr/>
          <a:lstStyle/>
          <a:p>
            <a:r>
              <a:rPr lang="en-US"/>
              <a:t>Slide </a:t>
            </a:r>
            <a:fld id="{D902FE81-C05A-FB4E-B374-FDEE4BFE83C1}" type="slidenum">
              <a:rPr lang="en-US" smtClean="0"/>
              <a:t>9</a:t>
            </a:fld>
            <a:endParaRPr lang="en-US" dirty="0"/>
          </a:p>
        </p:txBody>
      </p:sp>
      <p:sp>
        <p:nvSpPr>
          <p:cNvPr id="3" name="Rectangle: Rounded Corners 2">
            <a:extLst>
              <a:ext uri="{FF2B5EF4-FFF2-40B4-BE49-F238E27FC236}">
                <a16:creationId xmlns:a16="http://schemas.microsoft.com/office/drawing/2014/main" id="{B3EDB9C8-4EBA-4970-B5E4-650927E8B974}"/>
              </a:ext>
            </a:extLst>
          </p:cNvPr>
          <p:cNvSpPr/>
          <p:nvPr/>
        </p:nvSpPr>
        <p:spPr>
          <a:xfrm>
            <a:off x="2163928" y="1812440"/>
            <a:ext cx="1809889" cy="7214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tx1"/>
                </a:solidFill>
              </a:rPr>
              <a:t>Define the Values</a:t>
            </a:r>
          </a:p>
        </p:txBody>
      </p:sp>
      <p:sp>
        <p:nvSpPr>
          <p:cNvPr id="8" name="Rectangle: Rounded Corners 7">
            <a:extLst>
              <a:ext uri="{FF2B5EF4-FFF2-40B4-BE49-F238E27FC236}">
                <a16:creationId xmlns:a16="http://schemas.microsoft.com/office/drawing/2014/main" id="{9853A050-D450-4774-A1A6-0A0F4C80B7A7}"/>
              </a:ext>
            </a:extLst>
          </p:cNvPr>
          <p:cNvSpPr/>
          <p:nvPr/>
        </p:nvSpPr>
        <p:spPr>
          <a:xfrm>
            <a:off x="4789417" y="1834807"/>
            <a:ext cx="1809889" cy="741635"/>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a:solidFill>
                  <a:schemeClr val="tx1"/>
                </a:solidFill>
              </a:rPr>
              <a:t>Define the outcomes</a:t>
            </a:r>
          </a:p>
        </p:txBody>
      </p:sp>
      <p:sp>
        <p:nvSpPr>
          <p:cNvPr id="9" name="Rectangle: Rounded Corners 8">
            <a:extLst>
              <a:ext uri="{FF2B5EF4-FFF2-40B4-BE49-F238E27FC236}">
                <a16:creationId xmlns:a16="http://schemas.microsoft.com/office/drawing/2014/main" id="{CA02D0A5-BD66-4515-8F67-53187FDA9896}"/>
              </a:ext>
            </a:extLst>
          </p:cNvPr>
          <p:cNvSpPr/>
          <p:nvPr/>
        </p:nvSpPr>
        <p:spPr>
          <a:xfrm>
            <a:off x="7764945" y="1835910"/>
            <a:ext cx="1740590" cy="721453"/>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Communicate the Values</a:t>
            </a:r>
          </a:p>
        </p:txBody>
      </p:sp>
      <p:sp>
        <p:nvSpPr>
          <p:cNvPr id="10" name="Rectangle: Rounded Corners 9">
            <a:extLst>
              <a:ext uri="{FF2B5EF4-FFF2-40B4-BE49-F238E27FC236}">
                <a16:creationId xmlns:a16="http://schemas.microsoft.com/office/drawing/2014/main" id="{4A75FC69-4A91-46C5-ADB3-BACE81C331C3}"/>
              </a:ext>
            </a:extLst>
          </p:cNvPr>
          <p:cNvSpPr/>
          <p:nvPr/>
        </p:nvSpPr>
        <p:spPr>
          <a:xfrm>
            <a:off x="2105085" y="3068273"/>
            <a:ext cx="1809888" cy="721453"/>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solidFill>
                  <a:schemeClr val="tx1"/>
                </a:solidFill>
              </a:rPr>
              <a:t>Model the Values</a:t>
            </a:r>
          </a:p>
        </p:txBody>
      </p:sp>
      <p:sp>
        <p:nvSpPr>
          <p:cNvPr id="11" name="Rectangle: Rounded Corners 10">
            <a:extLst>
              <a:ext uri="{FF2B5EF4-FFF2-40B4-BE49-F238E27FC236}">
                <a16:creationId xmlns:a16="http://schemas.microsoft.com/office/drawing/2014/main" id="{D55DF798-7053-42BA-829B-CF9D4355E1CD}"/>
              </a:ext>
            </a:extLst>
          </p:cNvPr>
          <p:cNvSpPr/>
          <p:nvPr/>
        </p:nvSpPr>
        <p:spPr>
          <a:xfrm>
            <a:off x="2163928" y="4203785"/>
            <a:ext cx="1751045" cy="7214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solidFill>
                  <a:schemeClr val="tx1"/>
                </a:solidFill>
              </a:rPr>
              <a:t>Reinforce the Values</a:t>
            </a:r>
          </a:p>
        </p:txBody>
      </p:sp>
      <p:sp>
        <p:nvSpPr>
          <p:cNvPr id="22" name="Rectangle: Rounded Corners 21">
            <a:extLst>
              <a:ext uri="{FF2B5EF4-FFF2-40B4-BE49-F238E27FC236}">
                <a16:creationId xmlns:a16="http://schemas.microsoft.com/office/drawing/2014/main" id="{F485385F-F07C-4B58-976C-D1101CDD7D18}"/>
              </a:ext>
            </a:extLst>
          </p:cNvPr>
          <p:cNvSpPr/>
          <p:nvPr/>
        </p:nvSpPr>
        <p:spPr>
          <a:xfrm>
            <a:off x="320121" y="1834807"/>
            <a:ext cx="1309942" cy="721453"/>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tx1"/>
                </a:solidFill>
              </a:rPr>
              <a:t>Phase 1 Engage</a:t>
            </a:r>
          </a:p>
        </p:txBody>
      </p:sp>
      <p:sp>
        <p:nvSpPr>
          <p:cNvPr id="24" name="Rectangle: Rounded Corners 23">
            <a:extLst>
              <a:ext uri="{FF2B5EF4-FFF2-40B4-BE49-F238E27FC236}">
                <a16:creationId xmlns:a16="http://schemas.microsoft.com/office/drawing/2014/main" id="{B84AB6C6-472B-4AE4-BB5C-F7C7CCD0A3BF}"/>
              </a:ext>
            </a:extLst>
          </p:cNvPr>
          <p:cNvSpPr/>
          <p:nvPr/>
        </p:nvSpPr>
        <p:spPr>
          <a:xfrm>
            <a:off x="320121" y="3068273"/>
            <a:ext cx="1309942" cy="721453"/>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tx1"/>
                </a:solidFill>
              </a:rPr>
              <a:t>Phase 2 Enable</a:t>
            </a:r>
          </a:p>
        </p:txBody>
      </p:sp>
      <p:sp>
        <p:nvSpPr>
          <p:cNvPr id="25" name="Rectangle: Rounded Corners 24">
            <a:extLst>
              <a:ext uri="{FF2B5EF4-FFF2-40B4-BE49-F238E27FC236}">
                <a16:creationId xmlns:a16="http://schemas.microsoft.com/office/drawing/2014/main" id="{E75C450C-6FF0-4210-96A2-A74E60179584}"/>
              </a:ext>
            </a:extLst>
          </p:cNvPr>
          <p:cNvSpPr/>
          <p:nvPr/>
        </p:nvSpPr>
        <p:spPr>
          <a:xfrm>
            <a:off x="320121" y="4197506"/>
            <a:ext cx="1309942" cy="721453"/>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solidFill>
                  <a:schemeClr val="tx1"/>
                </a:solidFill>
              </a:rPr>
              <a:t>Phase 3 Sustain</a:t>
            </a:r>
          </a:p>
        </p:txBody>
      </p:sp>
      <p:sp>
        <p:nvSpPr>
          <p:cNvPr id="26" name="Rectangle: Rounded Corners 25">
            <a:extLst>
              <a:ext uri="{FF2B5EF4-FFF2-40B4-BE49-F238E27FC236}">
                <a16:creationId xmlns:a16="http://schemas.microsoft.com/office/drawing/2014/main" id="{C1998180-4CE1-4600-B7A8-F86B4503A809}"/>
              </a:ext>
            </a:extLst>
          </p:cNvPr>
          <p:cNvSpPr/>
          <p:nvPr/>
        </p:nvSpPr>
        <p:spPr>
          <a:xfrm>
            <a:off x="4789416" y="4208639"/>
            <a:ext cx="1809889" cy="7214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solidFill>
                  <a:schemeClr val="tx1"/>
                </a:solidFill>
              </a:rPr>
              <a:t>Live the Values in action</a:t>
            </a:r>
          </a:p>
        </p:txBody>
      </p:sp>
      <p:sp>
        <p:nvSpPr>
          <p:cNvPr id="4" name="Arrow: Right 3">
            <a:extLst>
              <a:ext uri="{FF2B5EF4-FFF2-40B4-BE49-F238E27FC236}">
                <a16:creationId xmlns:a16="http://schemas.microsoft.com/office/drawing/2014/main" id="{85EE9FFE-BE06-4B12-85EF-A9FFD588A7C3}"/>
              </a:ext>
            </a:extLst>
          </p:cNvPr>
          <p:cNvSpPr/>
          <p:nvPr/>
        </p:nvSpPr>
        <p:spPr>
          <a:xfrm>
            <a:off x="4079948" y="1993166"/>
            <a:ext cx="603338" cy="380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Right 14">
            <a:extLst>
              <a:ext uri="{FF2B5EF4-FFF2-40B4-BE49-F238E27FC236}">
                <a16:creationId xmlns:a16="http://schemas.microsoft.com/office/drawing/2014/main" id="{9745B417-0D15-40E0-933D-818B8872DD52}"/>
              </a:ext>
            </a:extLst>
          </p:cNvPr>
          <p:cNvSpPr/>
          <p:nvPr/>
        </p:nvSpPr>
        <p:spPr>
          <a:xfrm>
            <a:off x="6921704" y="1949836"/>
            <a:ext cx="603338" cy="380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1B7A3BAE-E081-45B6-B7A4-944CCB3B7A14}"/>
              </a:ext>
            </a:extLst>
          </p:cNvPr>
          <p:cNvSpPr/>
          <p:nvPr/>
        </p:nvSpPr>
        <p:spPr>
          <a:xfrm>
            <a:off x="4050526" y="4278711"/>
            <a:ext cx="603338" cy="380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Bracket 6">
            <a:extLst>
              <a:ext uri="{FF2B5EF4-FFF2-40B4-BE49-F238E27FC236}">
                <a16:creationId xmlns:a16="http://schemas.microsoft.com/office/drawing/2014/main" id="{24C68DA1-59D6-4815-8682-F751A854F185}"/>
              </a:ext>
            </a:extLst>
          </p:cNvPr>
          <p:cNvSpPr/>
          <p:nvPr/>
        </p:nvSpPr>
        <p:spPr>
          <a:xfrm>
            <a:off x="9488757" y="1738617"/>
            <a:ext cx="763398" cy="3380764"/>
          </a:xfrm>
          <a:prstGeom prst="rightBracket">
            <a:avLst/>
          </a:prstGeom>
          <a:ln w="762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12" name="Rectangle 11">
            <a:extLst>
              <a:ext uri="{FF2B5EF4-FFF2-40B4-BE49-F238E27FC236}">
                <a16:creationId xmlns:a16="http://schemas.microsoft.com/office/drawing/2014/main" id="{18572E9C-A107-491C-83AB-7C6AF421B408}"/>
              </a:ext>
            </a:extLst>
          </p:cNvPr>
          <p:cNvSpPr/>
          <p:nvPr/>
        </p:nvSpPr>
        <p:spPr>
          <a:xfrm>
            <a:off x="10611861" y="2497464"/>
            <a:ext cx="1234972" cy="51172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Celebrate</a:t>
            </a:r>
          </a:p>
        </p:txBody>
      </p:sp>
      <p:sp>
        <p:nvSpPr>
          <p:cNvPr id="19" name="Rectangle 18">
            <a:extLst>
              <a:ext uri="{FF2B5EF4-FFF2-40B4-BE49-F238E27FC236}">
                <a16:creationId xmlns:a16="http://schemas.microsoft.com/office/drawing/2014/main" id="{43060901-FF48-4137-9881-C5A1DB49901F}"/>
              </a:ext>
            </a:extLst>
          </p:cNvPr>
          <p:cNvSpPr/>
          <p:nvPr/>
        </p:nvSpPr>
        <p:spPr>
          <a:xfrm>
            <a:off x="10638495" y="3277997"/>
            <a:ext cx="1234972" cy="51172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Recognise</a:t>
            </a:r>
          </a:p>
        </p:txBody>
      </p:sp>
      <p:sp>
        <p:nvSpPr>
          <p:cNvPr id="20" name="Rectangle 19">
            <a:extLst>
              <a:ext uri="{FF2B5EF4-FFF2-40B4-BE49-F238E27FC236}">
                <a16:creationId xmlns:a16="http://schemas.microsoft.com/office/drawing/2014/main" id="{F8F71F05-B0F2-4F40-AE8B-D5E865BEF2AA}"/>
              </a:ext>
            </a:extLst>
          </p:cNvPr>
          <p:cNvSpPr/>
          <p:nvPr/>
        </p:nvSpPr>
        <p:spPr>
          <a:xfrm>
            <a:off x="10638495" y="4058530"/>
            <a:ext cx="1234972" cy="51172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Reward</a:t>
            </a:r>
          </a:p>
        </p:txBody>
      </p:sp>
    </p:spTree>
    <p:extLst>
      <p:ext uri="{BB962C8B-B14F-4D97-AF65-F5344CB8AC3E}">
        <p14:creationId xmlns:p14="http://schemas.microsoft.com/office/powerpoint/2010/main" val="707432244"/>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2647</Words>
  <Application>Microsoft Office PowerPoint</Application>
  <PresentationFormat>Custom</PresentationFormat>
  <Paragraphs>250</Paragraphs>
  <Slides>18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Black</vt:lpstr>
      <vt:lpstr>Book Antiqua</vt:lpstr>
      <vt:lpstr>Calibri</vt:lpstr>
      <vt:lpstr>Open Sans</vt:lpstr>
      <vt:lpstr>2_Office Theme</vt:lpstr>
      <vt:lpstr>3_Office Theme</vt:lpstr>
      <vt:lpstr>Phase 1: Engage  The  Values &amp; Behaviour Framework</vt:lpstr>
      <vt:lpstr>Phase 1 : Engage Toolkit</vt:lpstr>
      <vt:lpstr>PowerPoint Presentation</vt:lpstr>
      <vt:lpstr>PowerPoint Presentation</vt:lpstr>
      <vt:lpstr>University Values</vt:lpstr>
      <vt:lpstr>PowerPoint Presentation</vt:lpstr>
      <vt:lpstr>PowerPoint Presentation</vt:lpstr>
      <vt:lpstr>Implementation of the Values and Behavioural Framework</vt:lpstr>
      <vt:lpstr>Socialising and living the values in action</vt:lpstr>
      <vt:lpstr>Phase 1: Engage - Define the Value</vt:lpstr>
      <vt:lpstr>Phase 1: Engage - Define the Outcome</vt:lpstr>
      <vt:lpstr>Communicating the values</vt:lpstr>
      <vt:lpstr>Celebrate, Recognise and Reward</vt:lpstr>
      <vt:lpstr>Supporting our Students to live the values in action</vt:lpstr>
      <vt:lpstr>STAFF AND STUDENT ATTITUDES</vt:lpstr>
      <vt:lpstr>Inclusive and respectful campus</vt:lpstr>
      <vt:lpstr>For any further questions contact: The Organisational Development Team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Tonkin</dc:creator>
  <cp:lastModifiedBy>Simone Patterson</cp:lastModifiedBy>
  <cp:revision>132</cp:revision>
  <dcterms:created xsi:type="dcterms:W3CDTF">2018-06-06T04:22:31Z</dcterms:created>
  <dcterms:modified xsi:type="dcterms:W3CDTF">2022-03-01T22:54:14Z</dcterms:modified>
</cp:coreProperties>
</file>