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11"/>
  </p:notesMasterIdLst>
  <p:sldIdLst>
    <p:sldId id="263" r:id="rId3"/>
    <p:sldId id="260" r:id="rId4"/>
    <p:sldId id="275" r:id="rId5"/>
    <p:sldId id="276" r:id="rId6"/>
    <p:sldId id="277" r:id="rId7"/>
    <p:sldId id="278" r:id="rId8"/>
    <p:sldId id="279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000"/>
    <a:srgbClr val="005A9C"/>
    <a:srgbClr val="102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47"/>
    <p:restoredTop sz="94680"/>
  </p:normalViewPr>
  <p:slideViewPr>
    <p:cSldViewPr snapToGrid="0" snapToObjects="1">
      <p:cViewPr varScale="1">
        <p:scale>
          <a:sx n="115" d="100"/>
          <a:sy n="115" d="100"/>
        </p:scale>
        <p:origin x="19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D48-A6BC-8F48-8A4D-11BEC9810F6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60073-3413-9C4E-B612-1569E32E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0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E01985-C9F7-4E49-8F9E-1AE7C7435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3543B9D-134F-BF43-9354-2DC7A0A5A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386" y="4320000"/>
            <a:ext cx="7920000" cy="123937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ts val="48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Heading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F8CAB-76B6-FE42-9043-D6DC75866D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4592"/>
            <a:ext cx="4110581" cy="360996"/>
          </a:xfrm>
        </p:spPr>
        <p:txBody>
          <a:bodyPr wrap="square" anchor="b" anchorCtr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87216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03999" y="719998"/>
            <a:ext cx="4320000" cy="5328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4"/>
            <a:r>
              <a:rPr lang="en-US" dirty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Adelaide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97AC6C-8A94-A34B-BED9-40259D6F039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20000" y="719998"/>
            <a:ext cx="3060000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</p:spTree>
    <p:extLst>
      <p:ext uri="{BB962C8B-B14F-4D97-AF65-F5344CB8AC3E}">
        <p14:creationId xmlns:p14="http://schemas.microsoft.com/office/powerpoint/2010/main" val="26804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6C1180-FA62-E945-B60F-D8EFB4A166B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755518" y="719998"/>
            <a:ext cx="4680000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7EEA71-9E6A-E149-BC81-F5AE612CF3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720000"/>
            <a:ext cx="2700000" cy="3060000"/>
          </a:xfrm>
        </p:spPr>
        <p:txBody>
          <a:bodyPr/>
          <a:lstStyle/>
          <a:p>
            <a:pPr lvl="4"/>
            <a:r>
              <a:rPr lang="en-US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1691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CBE09E-0382-574A-90AC-B6BA6C580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720000"/>
            <a:ext cx="7703999" cy="5400000"/>
          </a:xfrm>
        </p:spPr>
        <p:txBody>
          <a:bodyPr/>
          <a:lstStyle/>
          <a:p>
            <a:pPr lvl="4"/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046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1FF1FB-8641-DF41-B1DE-BA914BF94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7025438-C45A-BB4D-9AF4-67F4E385C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4140752"/>
            <a:ext cx="7133585" cy="52661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4000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378A1-9BBD-2C4C-8AAD-A1288CB5FC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4944623"/>
            <a:ext cx="5760939" cy="388696"/>
          </a:xfrm>
        </p:spPr>
        <p:txBody>
          <a:bodyPr vert="horz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baseline="0">
                <a:latin typeface="Book Antiqua" panose="02040602050305030304" pitchFamily="18" charset="0"/>
              </a:defRPr>
            </a:lvl1pPr>
            <a:lvl2pPr>
              <a:defRPr sz="3600"/>
            </a:lvl2pPr>
            <a:lvl3pPr>
              <a:defRPr sz="2000"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Sub heading text runs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05807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366F94-272E-BE4C-B64A-433370543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7025438-C45A-BB4D-9AF4-67F4E385C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4140752"/>
            <a:ext cx="7133585" cy="52661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4000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378A1-9BBD-2C4C-8AAD-A1288CB5FC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4944623"/>
            <a:ext cx="5760939" cy="388696"/>
          </a:xfrm>
        </p:spPr>
        <p:txBody>
          <a:bodyPr vert="horz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baseline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  <a:lvl2pPr>
              <a:defRPr sz="3600"/>
            </a:lvl2pPr>
            <a:lvl3pPr>
              <a:defRPr sz="2000"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Sub heading text runs in this space</a:t>
            </a:r>
          </a:p>
        </p:txBody>
      </p:sp>
    </p:spTree>
    <p:extLst>
      <p:ext uri="{BB962C8B-B14F-4D97-AF65-F5344CB8AC3E}">
        <p14:creationId xmlns:p14="http://schemas.microsoft.com/office/powerpoint/2010/main" val="239778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B1739F-E96B-3447-9C74-AC79F541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97D35FC-8AB2-C14D-9D53-E9F54D3FA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4140752"/>
            <a:ext cx="7133585" cy="52661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4000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3D771F-26F6-854B-82F3-5B266AD16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4944623"/>
            <a:ext cx="5760939" cy="388696"/>
          </a:xfrm>
        </p:spPr>
        <p:txBody>
          <a:bodyPr vert="horz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baseline="0">
                <a:latin typeface="Book Antiqua" panose="02040602050305030304" pitchFamily="18" charset="0"/>
              </a:defRPr>
            </a:lvl1pPr>
            <a:lvl2pPr>
              <a:defRPr sz="3600"/>
            </a:lvl2pPr>
            <a:lvl3pPr>
              <a:defRPr sz="2000"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Sub heading text runs in this space</a:t>
            </a:r>
          </a:p>
        </p:txBody>
      </p:sp>
    </p:spTree>
    <p:extLst>
      <p:ext uri="{BB962C8B-B14F-4D97-AF65-F5344CB8AC3E}">
        <p14:creationId xmlns:p14="http://schemas.microsoft.com/office/powerpoint/2010/main" val="71322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B0CAE7-B553-064E-9E75-22D1D4E33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B79CB7D-76F4-6D4F-B5BA-205793CA7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4140752"/>
            <a:ext cx="7133585" cy="52661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4000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16FE87-71BE-4340-88C8-728991540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4944623"/>
            <a:ext cx="5760939" cy="388696"/>
          </a:xfrm>
        </p:spPr>
        <p:txBody>
          <a:bodyPr vert="horz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baseline="0">
                <a:latin typeface="Book Antiqua" panose="02040602050305030304" pitchFamily="18" charset="0"/>
              </a:defRPr>
            </a:lvl1pPr>
            <a:lvl2pPr>
              <a:defRPr sz="3600"/>
            </a:lvl2pPr>
            <a:lvl3pPr>
              <a:defRPr sz="2000"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Sub heading text runs in this space</a:t>
            </a:r>
          </a:p>
        </p:txBody>
      </p:sp>
    </p:spTree>
    <p:extLst>
      <p:ext uri="{BB962C8B-B14F-4D97-AF65-F5344CB8AC3E}">
        <p14:creationId xmlns:p14="http://schemas.microsoft.com/office/powerpoint/2010/main" val="331327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C8A4C-54B4-2642-B6E4-8E7BCCD11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0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9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Adelaide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BE044-CD47-1145-8681-96B3406A97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720000"/>
            <a:ext cx="7703999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</p:spTree>
    <p:extLst>
      <p:ext uri="{BB962C8B-B14F-4D97-AF65-F5344CB8AC3E}">
        <p14:creationId xmlns:p14="http://schemas.microsoft.com/office/powerpoint/2010/main" val="31075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2160000"/>
            <a:ext cx="3671999" cy="3960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2160000"/>
            <a:ext cx="3671999" cy="3960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2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3999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7703999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text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8000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The 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3999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Slide </a:t>
            </a:r>
            <a:fld id="{D902FE81-C05A-FB4E-B374-FDEE4BFE83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62" r:id="rId4"/>
    <p:sldLayoutId id="2147483666" r:id="rId5"/>
    <p:sldLayoutId id="214748366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102535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i="0" kern="1200">
          <a:solidFill>
            <a:srgbClr val="102535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rgbClr val="005A9C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3pPr>
      <a:lvl4pPr marL="176400" indent="-172800" algn="l" defTabSz="914400" rtl="0" eaLnBrk="1" latinLnBrk="0" hangingPunct="1">
        <a:lnSpc>
          <a:spcPct val="90000"/>
        </a:lnSpc>
        <a:spcBef>
          <a:spcPts val="500"/>
        </a:spcBef>
        <a:buClr>
          <a:srgbClr val="D4000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0" i="1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3999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7703999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text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8000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The 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3999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Slide </a:t>
            </a:r>
            <a:fld id="{D902FE81-C05A-FB4E-B374-FDEE4BFE83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92B08C-A175-0F43-9C44-186C7B1D6D9D}"/>
              </a:ext>
            </a:extLst>
          </p:cNvPr>
          <p:cNvCxnSpPr>
            <a:cxnSpLocks/>
          </p:cNvCxnSpPr>
          <p:nvPr userDrawn="1"/>
        </p:nvCxnSpPr>
        <p:spPr>
          <a:xfrm>
            <a:off x="720000" y="6300000"/>
            <a:ext cx="7703999" cy="0"/>
          </a:xfrm>
          <a:prstGeom prst="line">
            <a:avLst/>
          </a:prstGeom>
          <a:ln w="31750">
            <a:solidFill>
              <a:srgbClr val="D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102535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i="0" kern="1200">
          <a:solidFill>
            <a:srgbClr val="102535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rgbClr val="005A9C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3pPr>
      <a:lvl4pPr marL="176400" indent="-172800" algn="l" defTabSz="914400" rtl="0" eaLnBrk="1" latinLnBrk="0" hangingPunct="1">
        <a:lnSpc>
          <a:spcPct val="90000"/>
        </a:lnSpc>
        <a:spcBef>
          <a:spcPts val="500"/>
        </a:spcBef>
        <a:buClr>
          <a:srgbClr val="D4000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0" i="1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DBC7-2A34-6148-8310-951D947D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6" y="4320000"/>
            <a:ext cx="7920000" cy="1231106"/>
          </a:xfrm>
        </p:spPr>
        <p:txBody>
          <a:bodyPr/>
          <a:lstStyle/>
          <a:p>
            <a:r>
              <a:rPr lang="en-US" sz="4000" dirty="0"/>
              <a:t>student experience of learning and teaching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85763-2543-1243-A141-5E028F59D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816" y="3704592"/>
            <a:ext cx="4110581" cy="360996"/>
          </a:xfrm>
        </p:spPr>
        <p:txBody>
          <a:bodyPr/>
          <a:lstStyle/>
          <a:p>
            <a:r>
              <a:rPr lang="en-US" dirty="0"/>
              <a:t>Semester </a:t>
            </a:r>
            <a:r>
              <a:rPr lang="en-US" dirty="0">
                <a:solidFill>
                  <a:srgbClr val="FF0000"/>
                </a:solidFill>
              </a:rPr>
              <a:t>X, Year</a:t>
            </a:r>
          </a:p>
        </p:txBody>
      </p:sp>
    </p:spTree>
    <p:extLst>
      <p:ext uri="{BB962C8B-B14F-4D97-AF65-F5344CB8AC3E}">
        <p14:creationId xmlns:p14="http://schemas.microsoft.com/office/powerpoint/2010/main" val="412042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50EF-FE18-8041-99BC-142EBD6C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3847-C5F4-A249-B02B-A7945A04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05196"/>
            <a:ext cx="7703999" cy="4532804"/>
          </a:xfrm>
        </p:spPr>
        <p:txBody>
          <a:bodyPr>
            <a:normAutofit fontScale="92500"/>
          </a:bodyPr>
          <a:lstStyle/>
          <a:p>
            <a:pPr lvl="3"/>
            <a:r>
              <a:rPr lang="en-US" dirty="0"/>
              <a:t>The Student Experience of Learning and Teaching (</a:t>
            </a:r>
            <a:r>
              <a:rPr lang="en-US" dirty="0" err="1"/>
              <a:t>eSELT</a:t>
            </a:r>
            <a:r>
              <a:rPr lang="en-US" dirty="0"/>
              <a:t>) is an online survey that gives students the opportunity to provide constructive feedback on their learning experiences</a:t>
            </a:r>
          </a:p>
          <a:p>
            <a:pPr marL="3600" lvl="3" indent="0">
              <a:buNone/>
            </a:pPr>
            <a:endParaRPr lang="en-US" dirty="0"/>
          </a:p>
          <a:p>
            <a:pPr lvl="3"/>
            <a:r>
              <a:rPr lang="en-US" dirty="0"/>
              <a:t>The SELT is used to guide staff and the University in making continuous improvement to courses and teaching for the benefits of students</a:t>
            </a:r>
          </a:p>
          <a:p>
            <a:pPr marL="3600" lvl="3" indent="0">
              <a:buNone/>
            </a:pPr>
            <a:endParaRPr lang="en-US" dirty="0"/>
          </a:p>
          <a:p>
            <a:pPr lvl="3"/>
            <a:r>
              <a:rPr lang="en-US" dirty="0"/>
              <a:t>It is also used to identify and reward excellent teaching practice</a:t>
            </a:r>
          </a:p>
          <a:p>
            <a:pPr marL="3600" lvl="3" indent="0">
              <a:buNone/>
            </a:pPr>
            <a:endParaRPr lang="en-US" dirty="0"/>
          </a:p>
          <a:p>
            <a:pPr lvl="3"/>
            <a:r>
              <a:rPr lang="en-US" dirty="0"/>
              <a:t>This is your opportunity to provide constructive feedback on your learning experiences in your course(s) this semester</a:t>
            </a:r>
          </a:p>
          <a:p>
            <a:pPr lvl="3"/>
            <a:endParaRPr lang="en-US" dirty="0"/>
          </a:p>
          <a:p>
            <a:pPr marL="3600" lvl="3" indent="0">
              <a:buNone/>
            </a:pPr>
            <a:r>
              <a:rPr lang="en-US" sz="2400" b="1" dirty="0">
                <a:solidFill>
                  <a:srgbClr val="005A9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Please complete the SELT as soon as possible</a:t>
            </a:r>
          </a:p>
          <a:p>
            <a:pPr marL="3600" lvl="3" indent="0">
              <a:buNone/>
            </a:pPr>
            <a:r>
              <a:rPr lang="en-US" dirty="0"/>
              <a:t>The SELT closes on </a:t>
            </a:r>
            <a:r>
              <a:rPr lang="en-US" dirty="0">
                <a:solidFill>
                  <a:srgbClr val="FF0000"/>
                </a:solidFill>
              </a:rPr>
              <a:t>XXXX (day)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38C56-6923-E24C-9BAD-87829143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8FEC7-D966-B546-B2B1-A6FA9829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4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50EF-FE18-8041-99BC-142EBD6C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complete the SELT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38C56-6923-E24C-9BAD-87829143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8FEC7-D966-B546-B2B1-A6FA9829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D046F21-40B5-2C41-A9FB-41F5BFDC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55312"/>
            <a:ext cx="7703999" cy="4914688"/>
          </a:xfrm>
        </p:spPr>
        <p:txBody>
          <a:bodyPr/>
          <a:lstStyle/>
          <a:p>
            <a:r>
              <a:rPr lang="en-US" dirty="0"/>
              <a:t>There are 3 easy steps:</a:t>
            </a:r>
          </a:p>
          <a:p>
            <a:endParaRPr lang="en-US" dirty="0"/>
          </a:p>
          <a:p>
            <a:pPr marL="457200" lvl="1" indent="-457200">
              <a:buAutoNum type="arabicPeriod"/>
            </a:pPr>
            <a:r>
              <a:rPr lang="en-US" dirty="0"/>
              <a:t>VISIT the website</a:t>
            </a:r>
          </a:p>
          <a:p>
            <a:pPr lvl="2"/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eselt.adelaide.edu.au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/Blue</a:t>
            </a:r>
          </a:p>
          <a:p>
            <a:pPr lvl="1"/>
            <a:endParaRPr lang="en-US" dirty="0"/>
          </a:p>
          <a:p>
            <a:pPr marL="457200" lvl="1" indent="-457200">
              <a:buFont typeface="+mj-lt"/>
              <a:buAutoNum type="arabicPeriod" startAt="2"/>
            </a:pPr>
            <a:r>
              <a:rPr lang="en-US" dirty="0"/>
              <a:t>LOGIN to the survey site</a:t>
            </a:r>
          </a:p>
          <a:p>
            <a:pPr lvl="2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use your standard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Univesity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username and password</a:t>
            </a:r>
          </a:p>
          <a:p>
            <a:pPr lvl="1"/>
            <a:endParaRPr lang="en-US" dirty="0"/>
          </a:p>
          <a:p>
            <a:pPr marL="457200" lvl="1" indent="-457200">
              <a:buFont typeface="+mj-lt"/>
              <a:buAutoNum type="arabicPeriod" startAt="3"/>
            </a:pPr>
            <a:r>
              <a:rPr lang="en-US" dirty="0"/>
              <a:t>Provide FEEDBACK on your course(s)</a:t>
            </a:r>
          </a:p>
          <a:p>
            <a:pPr marL="3600" lvl="3" indent="0">
              <a:buNone/>
            </a:pPr>
            <a:r>
              <a:rPr lang="en-US" dirty="0"/>
              <a:t>make sure your feedback is </a:t>
            </a:r>
            <a:r>
              <a:rPr lang="en-US" u="sng" dirty="0"/>
              <a:t>constructive</a:t>
            </a:r>
          </a:p>
        </p:txBody>
      </p:sp>
    </p:spTree>
    <p:extLst>
      <p:ext uri="{BB962C8B-B14F-4D97-AF65-F5344CB8AC3E}">
        <p14:creationId xmlns:p14="http://schemas.microsoft.com/office/powerpoint/2010/main" val="386707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50EF-FE18-8041-99BC-142EBD6C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3847-C5F4-A249-B02B-A7945A04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84647"/>
            <a:ext cx="7703999" cy="3960000"/>
          </a:xfrm>
        </p:spPr>
        <p:txBody>
          <a:bodyPr/>
          <a:lstStyle/>
          <a:p>
            <a:pPr marL="3600" lvl="3" indent="0">
              <a:buNone/>
            </a:pPr>
            <a:r>
              <a:rPr lang="en-US" b="1" dirty="0">
                <a:solidFill>
                  <a:srgbClr val="005A9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Your responses are completely confidential</a:t>
            </a:r>
          </a:p>
          <a:p>
            <a:pPr marL="3600" lvl="3" indent="0">
              <a:buNone/>
            </a:pPr>
            <a:endParaRPr lang="en-US" dirty="0"/>
          </a:p>
          <a:p>
            <a:pPr lvl="3"/>
            <a:r>
              <a:rPr lang="en-US" dirty="0"/>
              <a:t>Results are always reported in aggregate</a:t>
            </a:r>
          </a:p>
          <a:p>
            <a:pPr marL="3600" lvl="3" indent="0">
              <a:buNone/>
            </a:pPr>
            <a:endParaRPr lang="en-US" dirty="0"/>
          </a:p>
          <a:p>
            <a:pPr lvl="3"/>
            <a:r>
              <a:rPr lang="en-US" dirty="0"/>
              <a:t>Schools and teaching staff will not have any information that can identify you or your response</a:t>
            </a:r>
          </a:p>
          <a:p>
            <a:pPr marL="3600" lvl="3" indent="0">
              <a:buNone/>
            </a:pPr>
            <a:endParaRPr lang="en-US" dirty="0"/>
          </a:p>
          <a:p>
            <a:pPr lvl="3"/>
            <a:r>
              <a:rPr lang="en-US" dirty="0"/>
              <a:t>Teaching staff could only guess who you are if you specifically mention something to identify yourself in your comments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38C56-6923-E24C-9BAD-87829143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8FEC7-D966-B546-B2B1-A6FA9829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5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50EF-FE18-8041-99BC-142EBD6C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3847-C5F4-A249-B02B-A7945A04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84647"/>
            <a:ext cx="7703999" cy="3960000"/>
          </a:xfrm>
        </p:spPr>
        <p:txBody>
          <a:bodyPr/>
          <a:lstStyle/>
          <a:p>
            <a:pPr marL="3600" lvl="3" indent="0">
              <a:buNone/>
            </a:pPr>
            <a:endParaRPr lang="en-US" dirty="0"/>
          </a:p>
          <a:p>
            <a:pPr lvl="3"/>
            <a:r>
              <a:rPr lang="en-US" dirty="0"/>
              <a:t>Students will receive a summary of outcomes</a:t>
            </a:r>
          </a:p>
          <a:p>
            <a:pPr marL="3600" lvl="3" indent="0">
              <a:buNone/>
            </a:pPr>
            <a:endParaRPr lang="en-US" dirty="0"/>
          </a:p>
          <a:p>
            <a:pPr lvl="3"/>
            <a:r>
              <a:rPr lang="en-US" dirty="0"/>
              <a:t>A summary of survey feedback will be published on the course’s </a:t>
            </a:r>
            <a:r>
              <a:rPr lang="en-US" dirty="0" err="1"/>
              <a:t>MyUni</a:t>
            </a:r>
            <a:r>
              <a:rPr lang="en-US" dirty="0"/>
              <a:t> site or distributed by the Course Coordinator once results have been processed and reviewed</a:t>
            </a:r>
          </a:p>
          <a:p>
            <a:pPr marL="3600" lvl="3" indent="0">
              <a:buNone/>
            </a:pPr>
            <a:endParaRPr lang="en-US" dirty="0"/>
          </a:p>
          <a:p>
            <a:pPr lvl="3"/>
            <a:r>
              <a:rPr lang="en-US" dirty="0"/>
              <a:t>This feedback will not identify students, or directly quote your comments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38C56-6923-E24C-9BAD-87829143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8FEC7-D966-B546-B2B1-A6FA9829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1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50EF-FE18-8041-99BC-142EBD6C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3847-C5F4-A249-B02B-A7945A04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84647"/>
            <a:ext cx="7703999" cy="3960000"/>
          </a:xfrm>
        </p:spPr>
        <p:txBody>
          <a:bodyPr/>
          <a:lstStyle/>
          <a:p>
            <a:pPr marL="3600" lvl="3" indent="0">
              <a:buNone/>
            </a:pPr>
            <a:r>
              <a:rPr lang="en-US" b="1" dirty="0">
                <a:solidFill>
                  <a:srgbClr val="005A9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More information is available from:</a:t>
            </a:r>
          </a:p>
          <a:p>
            <a:pPr marL="3600" lvl="3" indent="0">
              <a:buNone/>
            </a:pPr>
            <a:r>
              <a:rPr lang="en-US" dirty="0">
                <a:cs typeface="Arial Black" panose="020B0604020202020204" pitchFamily="34" charset="0"/>
              </a:rPr>
              <a:t>https://</a:t>
            </a:r>
            <a:r>
              <a:rPr lang="en-US" dirty="0" err="1">
                <a:cs typeface="Arial Black" panose="020B0604020202020204" pitchFamily="34" charset="0"/>
              </a:rPr>
              <a:t>www.adelaide.edu.au</a:t>
            </a:r>
            <a:r>
              <a:rPr lang="en-US" dirty="0">
                <a:cs typeface="Arial Black" panose="020B0604020202020204" pitchFamily="34" charset="0"/>
              </a:rPr>
              <a:t>/student/feedback/</a:t>
            </a:r>
          </a:p>
          <a:p>
            <a:pPr marL="3600" lvl="3" indent="0">
              <a:buNone/>
            </a:pPr>
            <a:endParaRPr lang="en-US" b="1" dirty="0">
              <a:solidFill>
                <a:srgbClr val="005A9C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3600" lvl="3" indent="0">
              <a:buNone/>
            </a:pPr>
            <a:r>
              <a:rPr lang="en-US" b="1" dirty="0">
                <a:solidFill>
                  <a:srgbClr val="005A9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Assistance is available at:</a:t>
            </a:r>
          </a:p>
          <a:p>
            <a:pPr marL="3600" lvl="3" indent="0">
              <a:buNone/>
            </a:pPr>
            <a:r>
              <a:rPr lang="en-US" dirty="0" err="1"/>
              <a:t>eselt@adelaide.edu.au</a:t>
            </a:r>
            <a:endParaRPr lang="en-US" b="1" dirty="0">
              <a:solidFill>
                <a:srgbClr val="005A9C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3600" lvl="3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38C56-6923-E24C-9BAD-87829143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8FEC7-D966-B546-B2B1-A6FA9829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8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50EF-FE18-8041-99BC-142EBD6C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is valued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3847-C5F4-A249-B02B-A7945A04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84647"/>
            <a:ext cx="7703999" cy="3960000"/>
          </a:xfrm>
        </p:spPr>
        <p:txBody>
          <a:bodyPr/>
          <a:lstStyle/>
          <a:p>
            <a:pPr marL="3600" lvl="3" indent="0">
              <a:buNone/>
            </a:pPr>
            <a:r>
              <a:rPr lang="en-US" b="1" dirty="0">
                <a:solidFill>
                  <a:srgbClr val="D4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Please complete your SELTs for this course toda</a:t>
            </a:r>
            <a:r>
              <a:rPr lang="en-US" b="1" dirty="0">
                <a:solidFill>
                  <a:srgbClr val="005A9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</a:t>
            </a:r>
          </a:p>
          <a:p>
            <a:pPr marL="3600" lvl="3" indent="0">
              <a:buNone/>
            </a:pPr>
            <a:endParaRPr lang="en-US" dirty="0">
              <a:highlight>
                <a:srgbClr val="FFFF00"/>
              </a:highlight>
              <a:cs typeface="Arial Black" panose="020B0604020202020204" pitchFamily="34" charset="0"/>
            </a:endParaRPr>
          </a:p>
          <a:p>
            <a:pPr marL="3600" lvl="3" indent="0">
              <a:buNone/>
            </a:pPr>
            <a:r>
              <a:rPr lang="en-US" b="1" dirty="0">
                <a:cs typeface="Arial Black" panose="020B0604020202020204" pitchFamily="34" charset="0"/>
              </a:rPr>
              <a:t>Login</a:t>
            </a:r>
            <a:r>
              <a:rPr lang="en-US" dirty="0">
                <a:cs typeface="Arial Black" panose="020B0604020202020204" pitchFamily="34" charset="0"/>
              </a:rPr>
              <a:t>: </a:t>
            </a:r>
            <a:r>
              <a:rPr lang="en-US" dirty="0" err="1">
                <a:cs typeface="Arial Black" panose="020B0604020202020204" pitchFamily="34" charset="0"/>
              </a:rPr>
              <a:t>eselt.adelaide.edu.au</a:t>
            </a:r>
            <a:r>
              <a:rPr lang="en-US" dirty="0">
                <a:cs typeface="Arial Black" panose="020B0604020202020204" pitchFamily="34" charset="0"/>
              </a:rPr>
              <a:t>/Blue</a:t>
            </a:r>
          </a:p>
          <a:p>
            <a:pPr marL="3600" lvl="3" indent="0">
              <a:buNone/>
            </a:pPr>
            <a:endParaRPr lang="en-US" b="1" dirty="0">
              <a:solidFill>
                <a:srgbClr val="005A9C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3600" lvl="3" indent="0">
              <a:buNone/>
            </a:pPr>
            <a:r>
              <a:rPr lang="en-US" b="1" dirty="0">
                <a:solidFill>
                  <a:srgbClr val="005A9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University values your feedback and uses it to improve students’ experience of learning</a:t>
            </a:r>
          </a:p>
          <a:p>
            <a:pPr marL="3600" lvl="3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38C56-6923-E24C-9BAD-87829143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8FEC7-D966-B546-B2B1-A6FA9829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5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8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324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Book Antiqua</vt:lpstr>
      <vt:lpstr>Calibri</vt:lpstr>
      <vt:lpstr>Office Theme</vt:lpstr>
      <vt:lpstr>1_Office Theme</vt:lpstr>
      <vt:lpstr>student experience of learning and teaching</vt:lpstr>
      <vt:lpstr>About the SELT</vt:lpstr>
      <vt:lpstr>How to complete the SELT</vt:lpstr>
      <vt:lpstr>Confidentiality</vt:lpstr>
      <vt:lpstr>Outcomes</vt:lpstr>
      <vt:lpstr>More information</vt:lpstr>
      <vt:lpstr>Your feedback is valued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Tonkin</dc:creator>
  <cp:lastModifiedBy>Emily Kemp</cp:lastModifiedBy>
  <cp:revision>65</cp:revision>
  <dcterms:created xsi:type="dcterms:W3CDTF">2018-06-06T04:22:31Z</dcterms:created>
  <dcterms:modified xsi:type="dcterms:W3CDTF">2020-08-20T23:03:53Z</dcterms:modified>
</cp:coreProperties>
</file>